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44" r:id="rId1"/>
    <p:sldMasterId id="2147483794" r:id="rId2"/>
    <p:sldMasterId id="2147483814" r:id="rId3"/>
    <p:sldMasterId id="2147483854" r:id="rId4"/>
  </p:sldMasterIdLst>
  <p:notesMasterIdLst>
    <p:notesMasterId r:id="rId37"/>
  </p:notesMasterIdLst>
  <p:handoutMasterIdLst>
    <p:handoutMasterId r:id="rId38"/>
  </p:handoutMasterIdLst>
  <p:sldIdLst>
    <p:sldId id="357" r:id="rId5"/>
    <p:sldId id="419" r:id="rId6"/>
    <p:sldId id="387" r:id="rId7"/>
    <p:sldId id="358" r:id="rId8"/>
    <p:sldId id="444" r:id="rId9"/>
    <p:sldId id="398" r:id="rId10"/>
    <p:sldId id="415" r:id="rId11"/>
    <p:sldId id="424" r:id="rId12"/>
    <p:sldId id="416" r:id="rId13"/>
    <p:sldId id="442" r:id="rId14"/>
    <p:sldId id="441" r:id="rId15"/>
    <p:sldId id="436" r:id="rId16"/>
    <p:sldId id="445" r:id="rId17"/>
    <p:sldId id="423" r:id="rId18"/>
    <p:sldId id="395" r:id="rId19"/>
    <p:sldId id="363" r:id="rId20"/>
    <p:sldId id="400" r:id="rId21"/>
    <p:sldId id="430" r:id="rId22"/>
    <p:sldId id="429" r:id="rId23"/>
    <p:sldId id="446" r:id="rId24"/>
    <p:sldId id="410" r:id="rId25"/>
    <p:sldId id="406" r:id="rId26"/>
    <p:sldId id="405" r:id="rId27"/>
    <p:sldId id="432" r:id="rId28"/>
    <p:sldId id="433" r:id="rId29"/>
    <p:sldId id="434" r:id="rId30"/>
    <p:sldId id="435" r:id="rId31"/>
    <p:sldId id="448" r:id="rId32"/>
    <p:sldId id="450" r:id="rId33"/>
    <p:sldId id="451" r:id="rId34"/>
    <p:sldId id="447" r:id="rId35"/>
    <p:sldId id="409" r:id="rId3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BC1"/>
    <a:srgbClr val="5D90CB"/>
    <a:srgbClr val="7FA8D6"/>
    <a:srgbClr val="BED2EB"/>
    <a:srgbClr val="BFD3EB"/>
    <a:srgbClr val="D0DEEA"/>
    <a:srgbClr val="AAD2FF"/>
    <a:srgbClr val="D7D9D9"/>
    <a:srgbClr val="355578"/>
    <a:srgbClr val="2648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5" autoAdjust="0"/>
    <p:restoredTop sz="94329" autoAdjust="0"/>
  </p:normalViewPr>
  <p:slideViewPr>
    <p:cSldViewPr snapToGrid="0">
      <p:cViewPr varScale="1">
        <p:scale>
          <a:sx n="50" d="100"/>
          <a:sy n="50" d="100"/>
        </p:scale>
        <p:origin x="486" y="42"/>
      </p:cViewPr>
      <p:guideLst/>
    </p:cSldViewPr>
  </p:slideViewPr>
  <p:outlineViewPr>
    <p:cViewPr>
      <p:scale>
        <a:sx n="33" d="100"/>
        <a:sy n="33" d="100"/>
      </p:scale>
      <p:origin x="0" y="0"/>
    </p:cViewPr>
  </p:outlineViewPr>
  <p:notesTextViewPr>
    <p:cViewPr>
      <p:scale>
        <a:sx n="75" d="100"/>
        <a:sy n="75" d="100"/>
      </p:scale>
      <p:origin x="0" y="0"/>
    </p:cViewPr>
  </p:notesTextViewPr>
  <p:sorterViewPr>
    <p:cViewPr varScale="1">
      <p:scale>
        <a:sx n="100" d="100"/>
        <a:sy n="100" d="100"/>
      </p:scale>
      <p:origin x="0" y="0"/>
    </p:cViewPr>
  </p:sorterViewPr>
  <p:notesViewPr>
    <p:cSldViewPr snapToGrid="0">
      <p:cViewPr>
        <p:scale>
          <a:sx n="75" d="100"/>
          <a:sy n="75" d="100"/>
        </p:scale>
        <p:origin x="4312" y="5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da,Jakob" userId="5a74839f-c4b5-41e5-a57c-3d1087f691c3" providerId="ADAL" clId="{35D6A537-73DE-4E19-AB02-6E127DA6469D}"/>
    <pc:docChg chg="modSld">
      <pc:chgData name="Urda,Jakob" userId="5a74839f-c4b5-41e5-a57c-3d1087f691c3" providerId="ADAL" clId="{35D6A537-73DE-4E19-AB02-6E127DA6469D}" dt="2019-09-20T13:44:34.706" v="32" actId="20577"/>
      <pc:docMkLst>
        <pc:docMk/>
      </pc:docMkLst>
      <pc:sldChg chg="modSp">
        <pc:chgData name="Urda,Jakob" userId="5a74839f-c4b5-41e5-a57c-3d1087f691c3" providerId="ADAL" clId="{35D6A537-73DE-4E19-AB02-6E127DA6469D}" dt="2019-09-20T13:44:34.706" v="32" actId="20577"/>
        <pc:sldMkLst>
          <pc:docMk/>
          <pc:sldMk cId="2238763026" sldId="415"/>
        </pc:sldMkLst>
        <pc:spChg chg="mod">
          <ac:chgData name="Urda,Jakob" userId="5a74839f-c4b5-41e5-a57c-3d1087f691c3" providerId="ADAL" clId="{35D6A537-73DE-4E19-AB02-6E127DA6469D}" dt="2019-09-20T13:44:34.706" v="32" actId="20577"/>
          <ac:spMkLst>
            <pc:docMk/>
            <pc:sldMk cId="2238763026" sldId="415"/>
            <ac:spMk id="7" creationId="{416A2ED9-94A8-5C45-8BF2-F2C3573977B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3408"/>
          </a:xfrm>
          <a:prstGeom prst="rect">
            <a:avLst/>
          </a:prstGeom>
        </p:spPr>
        <p:txBody>
          <a:bodyPr vert="horz" lIns="92830" tIns="46415" rIns="92830" bIns="46415" rtlCol="0"/>
          <a:lstStyle>
            <a:lvl1pPr algn="r">
              <a:defRPr sz="1200"/>
            </a:lvl1pPr>
          </a:lstStyle>
          <a:p>
            <a:fld id="{D0E8F3FD-8012-4C7C-BCFB-C23E18FC275E}" type="datetimeFigureOut">
              <a:rPr lang="en-US" smtClean="0"/>
              <a:t>9/24/2019</a:t>
            </a:fld>
            <a:endParaRPr lang="en-US" dirty="0"/>
          </a:p>
        </p:txBody>
      </p:sp>
      <p:sp>
        <p:nvSpPr>
          <p:cNvPr id="6" name="TextBox 5"/>
          <p:cNvSpPr txBox="1"/>
          <p:nvPr/>
        </p:nvSpPr>
        <p:spPr>
          <a:xfrm>
            <a:off x="167770" y="8947416"/>
            <a:ext cx="6602959" cy="217613"/>
          </a:xfrm>
          <a:prstGeom prst="rect">
            <a:avLst/>
          </a:prstGeom>
          <a:noFill/>
        </p:spPr>
        <p:txBody>
          <a:bodyPr wrap="square" lIns="0" tIns="0" rIns="0" bIns="0" rtlCol="0" anchor="b" anchorCtr="0">
            <a:spAutoFit/>
          </a:bodyPr>
          <a:lstStyle/>
          <a:p>
            <a:pPr marL="232075" indent="-232075" defTabSz="928299">
              <a:tabLst>
                <a:tab pos="232075" algn="l"/>
              </a:tabLst>
              <a:defRPr/>
            </a:pPr>
            <a:fld id="{1CE9EA8B-DBE7-492B-893F-AD13AC039ED7}" type="slidenum">
              <a:rPr lang="en-US" sz="700">
                <a:solidFill>
                  <a:srgbClr val="979D9D"/>
                </a:solidFill>
              </a:rPr>
              <a:pPr marL="232075" indent="-232075" defTabSz="928299">
                <a:tabLst>
                  <a:tab pos="232075" algn="l"/>
                </a:tabLst>
                <a:defRPr/>
              </a:pPr>
              <a:t>‹#›</a:t>
            </a:fld>
            <a:r>
              <a:rPr lang="en-US" sz="700" dirty="0">
                <a:solidFill>
                  <a:srgbClr val="979D9D"/>
                </a:solidFill>
              </a:rPr>
              <a:t>	© 2019 Gartner, Inc. and/or its affiliates. All rights reserved. Gartner is a registered trademark of Gartner, Inc. or its affiliates.</a:t>
            </a:r>
            <a:br>
              <a:rPr lang="en-US" sz="700" dirty="0">
                <a:solidFill>
                  <a:srgbClr val="979D9D"/>
                </a:solidFill>
              </a:rPr>
            </a:br>
            <a:r>
              <a:rPr lang="en-US" sz="700" b="1" dirty="0">
                <a:solidFill>
                  <a:srgbClr val="979D9D"/>
                </a:solidFill>
              </a:rPr>
              <a:t>INTERNAL — FOR INTERNAL USE ONLY or RESTRICTED [CHOSE ONE – DELETE AS APPROPRIATE] </a:t>
            </a:r>
            <a:r>
              <a:rPr lang="en-US" sz="700" dirty="0">
                <a:solidFill>
                  <a:srgbClr val="979D9D"/>
                </a:solidFill>
              </a:rPr>
              <a:t>| Version X.X  Last updated [insert date format: DD Month YYYY]</a:t>
            </a:r>
          </a:p>
        </p:txBody>
      </p:sp>
    </p:spTree>
    <p:extLst>
      <p:ext uri="{BB962C8B-B14F-4D97-AF65-F5344CB8AC3E}">
        <p14:creationId xmlns:p14="http://schemas.microsoft.com/office/powerpoint/2010/main" val="1023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84263" y="719138"/>
            <a:ext cx="4841875" cy="2724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247757" y="3628710"/>
            <a:ext cx="6514886" cy="5287522"/>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rot="16200000">
            <a:off x="-1057726" y="1996784"/>
            <a:ext cx="2752545" cy="141577"/>
          </a:xfrm>
          <a:prstGeom prst="rect">
            <a:avLst/>
          </a:prstGeom>
          <a:noFill/>
        </p:spPr>
        <p:txBody>
          <a:bodyPr wrap="none" lIns="0" tIns="0" rIns="0" bIns="0" rtlCol="0" anchor="ctr">
            <a:spAutoFit/>
          </a:bodyPr>
          <a:lstStyle/>
          <a:p>
            <a:pPr algn="ctr">
              <a:spcBef>
                <a:spcPts val="0"/>
              </a:spcBef>
              <a:spcAft>
                <a:spcPts val="0"/>
              </a:spcAft>
            </a:pPr>
            <a:r>
              <a:rPr lang="en-US" sz="900" kern="1200" spc="102" baseline="0" dirty="0">
                <a:solidFill>
                  <a:srgbClr val="CDCDCD"/>
                </a:solidFill>
                <a:effectLst/>
              </a:rPr>
              <a:t>— NOT FOR EXTERNAL DISTRIBUTION —</a:t>
            </a:r>
            <a:endParaRPr lang="en-US" sz="900" spc="102" baseline="0" dirty="0">
              <a:solidFill>
                <a:srgbClr val="CDCDCD"/>
              </a:solidFill>
            </a:endParaRPr>
          </a:p>
        </p:txBody>
      </p:sp>
      <p:sp>
        <p:nvSpPr>
          <p:cNvPr id="12" name="TextBox 11"/>
          <p:cNvSpPr txBox="1"/>
          <p:nvPr/>
        </p:nvSpPr>
        <p:spPr>
          <a:xfrm rot="5400000">
            <a:off x="5315583" y="1996784"/>
            <a:ext cx="2752545" cy="141577"/>
          </a:xfrm>
          <a:prstGeom prst="rect">
            <a:avLst/>
          </a:prstGeom>
          <a:noFill/>
        </p:spPr>
        <p:txBody>
          <a:bodyPr wrap="none" lIns="0" tIns="0" rIns="0" bIns="0" rtlCol="0" anchor="ctr">
            <a:spAutoFit/>
          </a:bodyPr>
          <a:lstStyle/>
          <a:p>
            <a:pPr algn="ctr">
              <a:spcBef>
                <a:spcPts val="0"/>
              </a:spcBef>
              <a:spcAft>
                <a:spcPts val="0"/>
              </a:spcAft>
            </a:pPr>
            <a:r>
              <a:rPr lang="en-US" sz="900" kern="1200" spc="102" baseline="0" dirty="0">
                <a:solidFill>
                  <a:srgbClr val="CDCDCD"/>
                </a:solidFill>
                <a:effectLst/>
              </a:rPr>
              <a:t>— NOT FOR EXTERNAL DISTRIBUTION —</a:t>
            </a:r>
            <a:endParaRPr lang="en-US" sz="900" spc="102" baseline="0" dirty="0">
              <a:solidFill>
                <a:srgbClr val="CDCDCD"/>
              </a:solidFill>
            </a:endParaRPr>
          </a:p>
        </p:txBody>
      </p:sp>
      <p:sp>
        <p:nvSpPr>
          <p:cNvPr id="14" name="Text Box 86"/>
          <p:cNvSpPr txBox="1">
            <a:spLocks noChangeArrowheads="1"/>
          </p:cNvSpPr>
          <p:nvPr/>
        </p:nvSpPr>
        <p:spPr bwMode="gray">
          <a:xfrm>
            <a:off x="247760" y="129551"/>
            <a:ext cx="6466646" cy="261061"/>
          </a:xfrm>
          <a:prstGeom prst="rect">
            <a:avLst/>
          </a:prstGeom>
          <a:noFill/>
          <a:ln w="12700">
            <a:noFill/>
            <a:miter lim="800000"/>
            <a:headEnd type="none" w="sm" len="sm"/>
            <a:tailEnd type="none" w="sm" len="sm"/>
          </a:ln>
          <a:effectLst/>
        </p:spPr>
        <p:txBody>
          <a:bodyPr wrap="square" lIns="0" tIns="46377" rIns="92755" bIns="46377" anchor="t" anchorCtr="0">
            <a:spAutoFit/>
          </a:bodyPr>
          <a:lstStyle/>
          <a:p>
            <a:pPr marL="0" marR="0" lvl="0" indent="0" algn="l" defTabSz="926688" rtl="0" eaLnBrk="1" fontAlgn="auto" latinLnBrk="0" hangingPunct="1">
              <a:lnSpc>
                <a:spcPct val="90000"/>
              </a:lnSpc>
              <a:spcBef>
                <a:spcPct val="0"/>
              </a:spcBef>
              <a:spcAft>
                <a:spcPct val="0"/>
              </a:spcAft>
              <a:buClrTx/>
              <a:buSzTx/>
              <a:buFontTx/>
              <a:buNone/>
              <a:tabLst/>
              <a:defRPr/>
            </a:pPr>
            <a:r>
              <a:rPr lang="en-US" sz="1200" b="1" dirty="0"/>
              <a:t>Presentation Title</a:t>
            </a:r>
          </a:p>
        </p:txBody>
      </p:sp>
      <p:sp>
        <p:nvSpPr>
          <p:cNvPr id="8" name="TextBox 7"/>
          <p:cNvSpPr txBox="1"/>
          <p:nvPr/>
        </p:nvSpPr>
        <p:spPr>
          <a:xfrm>
            <a:off x="247758" y="8977197"/>
            <a:ext cx="6514886" cy="186525"/>
          </a:xfrm>
          <a:prstGeom prst="rect">
            <a:avLst/>
          </a:prstGeom>
          <a:noFill/>
        </p:spPr>
        <p:txBody>
          <a:bodyPr wrap="square" lIns="0" tIns="0" rIns="0" bIns="0" rtlCol="0" anchor="b" anchorCtr="0">
            <a:spAutoFit/>
          </a:bodyPr>
          <a:lstStyle/>
          <a:p>
            <a:pPr marL="232075" marR="0" lvl="0" indent="-232075" algn="l" defTabSz="928299" rtl="0" eaLnBrk="1" fontAlgn="auto" latinLnBrk="0" hangingPunct="1">
              <a:lnSpc>
                <a:spcPct val="100000"/>
              </a:lnSpc>
              <a:spcBef>
                <a:spcPts val="0"/>
              </a:spcBef>
              <a:spcAft>
                <a:spcPts val="0"/>
              </a:spcAft>
              <a:buClrTx/>
              <a:buSzTx/>
              <a:buFontTx/>
              <a:buNone/>
              <a:tabLst>
                <a:tab pos="232075" algn="l"/>
              </a:tabLst>
              <a:defRPr/>
            </a:pPr>
            <a:fld id="{1CE9EA8B-DBE7-492B-893F-AD13AC039ED7}" type="slidenum">
              <a:rPr lang="en-US" sz="600" smtClean="0">
                <a:solidFill>
                  <a:srgbClr val="6E7878"/>
                </a:solidFill>
              </a:rPr>
              <a:pPr marL="232075" marR="0" lvl="0" indent="-232075" algn="l" defTabSz="928299" rtl="0" eaLnBrk="1" fontAlgn="auto" latinLnBrk="0" hangingPunct="1">
                <a:lnSpc>
                  <a:spcPct val="100000"/>
                </a:lnSpc>
                <a:spcBef>
                  <a:spcPts val="0"/>
                </a:spcBef>
                <a:spcAft>
                  <a:spcPts val="0"/>
                </a:spcAft>
                <a:buClrTx/>
                <a:buSzTx/>
                <a:buFontTx/>
                <a:buNone/>
                <a:tabLst>
                  <a:tab pos="232075" algn="l"/>
                </a:tabLst>
                <a:defRPr/>
              </a:pPr>
              <a:t>‹#›</a:t>
            </a:fld>
            <a:r>
              <a:rPr lang="en-US" sz="600" dirty="0">
                <a:solidFill>
                  <a:srgbClr val="6E7878"/>
                </a:solidFill>
              </a:rPr>
              <a:t>	© 2019 Gartner, Inc. and/or its affiliates. All rights reserved. Gartner is a registered trademark of Gartner, Inc. or its affiliates.</a:t>
            </a:r>
            <a:br>
              <a:rPr lang="en-US" sz="600" dirty="0">
                <a:solidFill>
                  <a:srgbClr val="6E7878"/>
                </a:solidFill>
              </a:rPr>
            </a:br>
            <a:r>
              <a:rPr lang="en-US" sz="600" b="1" dirty="0">
                <a:solidFill>
                  <a:srgbClr val="6E7878"/>
                </a:solidFill>
              </a:rPr>
              <a:t>INTERNAL — FOR INTERNAL USE ONLY or RESTRICTED [CHOOSE ONE – DELETE AS APPROPRIATE] </a:t>
            </a:r>
            <a:r>
              <a:rPr lang="en-US" sz="600" b="0" baseline="0" dirty="0">
                <a:solidFill>
                  <a:srgbClr val="6E7878"/>
                </a:solidFill>
              </a:rPr>
              <a:t>| </a:t>
            </a:r>
            <a:r>
              <a:rPr lang="en-US" sz="600" dirty="0">
                <a:solidFill>
                  <a:srgbClr val="6E7878"/>
                </a:solidFill>
              </a:rPr>
              <a:t>Version X.X  Last updated [insert date format: DD Month YYYY]</a:t>
            </a:r>
          </a:p>
        </p:txBody>
      </p:sp>
    </p:spTree>
    <p:extLst>
      <p:ext uri="{BB962C8B-B14F-4D97-AF65-F5344CB8AC3E}">
        <p14:creationId xmlns:p14="http://schemas.microsoft.com/office/powerpoint/2010/main" val="1265795583"/>
      </p:ext>
    </p:extLst>
  </p:cSld>
  <p:clrMap bg1="lt1" tx1="dk1" bg2="lt2" tx2="dk2" accent1="accent1" accent2="accent2" accent3="accent3" accent4="accent4" accent5="accent5" accent6="accent6" hlink="hlink" folHlink="folHlink"/>
  <p:hf sldNum="0" hdr="0" ftr="0" dt="0"/>
  <p:notesStyle>
    <a:lvl1pPr marL="0" indent="0" algn="l" defTabSz="914400" rtl="0" eaLnBrk="1" latinLnBrk="0" hangingPunct="1">
      <a:lnSpc>
        <a:spcPct val="90000"/>
      </a:lnSpc>
      <a:spcAft>
        <a:spcPts val="600"/>
      </a:spcAft>
      <a:buFont typeface="Arial" panose="020B0604020202020204" pitchFamily="34" charset="0"/>
      <a:buNone/>
      <a:defRPr sz="1200" kern="1200">
        <a:solidFill>
          <a:schemeClr val="tx1"/>
        </a:solidFill>
        <a:latin typeface="+mn-lt"/>
        <a:ea typeface="+mn-ea"/>
        <a:cs typeface="+mn-cs"/>
      </a:defRPr>
    </a:lvl1pPr>
    <a:lvl2pPr marL="18288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2pPr>
    <a:lvl3pPr marL="36576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3pPr>
    <a:lvl4pPr marL="54864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4pPr>
    <a:lvl5pPr marL="73152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1061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3962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85324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72604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83469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739351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08901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45030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11769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494516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46060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51287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950946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0770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4121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171151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45400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192834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749492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438954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074389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62583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662013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114480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21361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6591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36349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76846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36448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9467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2387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40148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6055538"/>
            <a:ext cx="2057400" cy="469087"/>
          </a:xfrm>
          <a:prstGeom prst="rect">
            <a:avLst/>
          </a:prstGeom>
        </p:spPr>
      </p:pic>
      <p:sp>
        <p:nvSpPr>
          <p:cNvPr id="17" name="TextBox 16"/>
          <p:cNvSpPr txBox="1"/>
          <p:nvPr userDrawn="1"/>
        </p:nvSpPr>
        <p:spPr bwMode="gray">
          <a:xfrm>
            <a:off x="460256" y="6201460"/>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a:t>
            </a:r>
            <a:br>
              <a:rPr lang="en-US" sz="700" b="0" i="0" u="none" strike="noStrike" kern="1200" dirty="0">
                <a:solidFill>
                  <a:schemeClr val="tx1"/>
                </a:solidFill>
                <a:effectLst/>
                <a:latin typeface="Arial" charset="0"/>
                <a:ea typeface="Arial Unicode MS" pitchFamily="34" charset="-128"/>
                <a:cs typeface="Arial Unicode MS" pitchFamily="34" charset="-128"/>
              </a:rPr>
            </a:br>
            <a:r>
              <a:rPr lang="en-US" sz="700" b="0" i="0" u="none" strike="noStrike" kern="1200" dirty="0">
                <a:solidFill>
                  <a:schemeClr val="tx1"/>
                </a:solidFill>
                <a:effectLst/>
                <a:latin typeface="Arial" charset="0"/>
                <a:ea typeface="Arial Unicode MS" pitchFamily="34" charset="-128"/>
                <a:cs typeface="Arial Unicode MS" pitchFamily="34" charset="-128"/>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807758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hasCustomPrompt="1"/>
          </p:nvPr>
        </p:nvSpPr>
        <p:spPr>
          <a:xfrm>
            <a:off x="457200" y="1527175"/>
            <a:ext cx="2563495" cy="4460875"/>
          </a:xfrm>
        </p:spPr>
        <p:txBody>
          <a:bodyPr vert="horz" lIns="0" tIns="0" rIns="0" bIns="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9" hasCustomPrompt="1"/>
          </p:nvPr>
        </p:nvSpPr>
        <p:spPr>
          <a:xfrm>
            <a:off x="3361373" y="1527175"/>
            <a:ext cx="2563495" cy="4460875"/>
          </a:xfrm>
          <a:noFill/>
        </p:spPr>
        <p:txBody>
          <a:bodyPr vert="horz" lIns="0" tIns="0" rIns="0" bIns="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20" hasCustomPrompt="1"/>
          </p:nvPr>
        </p:nvSpPr>
        <p:spPr>
          <a:xfrm>
            <a:off x="6265546"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lstStyle/>
          <a:p>
            <a:r>
              <a:rPr lang="en-US" dirty="0"/>
              <a:t>Click to edit title</a:t>
            </a:r>
          </a:p>
        </p:txBody>
      </p:sp>
      <p:sp>
        <p:nvSpPr>
          <p:cNvPr id="13" name="Text Placeholder 11"/>
          <p:cNvSpPr>
            <a:spLocks noGrp="1"/>
          </p:cNvSpPr>
          <p:nvPr>
            <p:ph type="body" sz="quarter" idx="21" hasCustomPrompt="1"/>
          </p:nvPr>
        </p:nvSpPr>
        <p:spPr>
          <a:xfrm>
            <a:off x="9169718"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571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1" name="Text Placeholder 11"/>
          <p:cNvSpPr>
            <a:spLocks noGrp="1"/>
          </p:cNvSpPr>
          <p:nvPr>
            <p:ph type="body" sz="quarter" idx="17" hasCustomPrompt="1"/>
          </p:nvPr>
        </p:nvSpPr>
        <p:spPr>
          <a:xfrm>
            <a:off x="457200" y="1527175"/>
            <a:ext cx="2563495" cy="4460875"/>
          </a:xfrm>
          <a:solidFill>
            <a:srgbClr val="F4F4F4"/>
          </a:solidFill>
        </p:spPr>
        <p:txBody>
          <a:bodyPr vert="horz" lIns="182880" tIns="182880" rIns="91440" bIns="18288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19" hasCustomPrompt="1"/>
          </p:nvPr>
        </p:nvSpPr>
        <p:spPr>
          <a:xfrm>
            <a:off x="3361373" y="1527175"/>
            <a:ext cx="2563495" cy="4460875"/>
          </a:xfrm>
          <a:solidFill>
            <a:srgbClr val="F4F4F4"/>
          </a:solidFill>
        </p:spPr>
        <p:txBody>
          <a:bodyPr vert="horz" lIns="182880" tIns="182880" rIns="91440" bIns="18288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20" hasCustomPrompt="1"/>
          </p:nvPr>
        </p:nvSpPr>
        <p:spPr>
          <a:xfrm>
            <a:off x="6265546" y="1527175"/>
            <a:ext cx="2563495" cy="4460875"/>
          </a:xfrm>
          <a:solidFill>
            <a:srgbClr val="F4F4F4"/>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21" hasCustomPrompt="1"/>
          </p:nvPr>
        </p:nvSpPr>
        <p:spPr>
          <a:xfrm>
            <a:off x="9169718" y="1527175"/>
            <a:ext cx="2563495" cy="4460875"/>
          </a:xfrm>
          <a:solidFill>
            <a:srgbClr val="F4F4F4"/>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21470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3273EB3B-0AE2-7A48-BF35-D1CF1DB27874}"/>
              </a:ext>
            </a:extLst>
          </p:cNvPr>
          <p:cNvSpPr/>
          <p:nvPr userDrawn="1"/>
        </p:nvSpPr>
        <p:spPr bwMode="ltGray">
          <a:xfrm>
            <a:off x="7140899" y="1354039"/>
            <a:ext cx="5051100"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4" name="Rectangle 13">
            <a:extLst>
              <a:ext uri="{FF2B5EF4-FFF2-40B4-BE49-F238E27FC236}">
                <a16:creationId xmlns:a16="http://schemas.microsoft.com/office/drawing/2014/main" xmlns="" id="{D3C73678-BC25-BB4A-A678-83DD136C7174}"/>
              </a:ext>
            </a:extLst>
          </p:cNvPr>
          <p:cNvSpPr/>
          <p:nvPr userDrawn="1"/>
        </p:nvSpPr>
        <p:spPr bwMode="ltGray">
          <a:xfrm>
            <a:off x="-2" y="1354039"/>
            <a:ext cx="1753954"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4" name="Title 3">
            <a:extLst>
              <a:ext uri="{FF2B5EF4-FFF2-40B4-BE49-F238E27FC236}">
                <a16:creationId xmlns:a16="http://schemas.microsoft.com/office/drawing/2014/main" xmlns="" id="{784A8834-3401-41F6-84CC-8519F3E2FE6F}"/>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847968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W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F8367EBE-ACE4-6A4A-8194-81828A72B691}"/>
              </a:ext>
            </a:extLst>
          </p:cNvPr>
          <p:cNvSpPr/>
          <p:nvPr userDrawn="1"/>
        </p:nvSpPr>
        <p:spPr bwMode="ltGray">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xmlns="" id="{433B9AE8-D471-4240-AAF9-7F4A822FF5B3}"/>
              </a:ext>
            </a:extLst>
          </p:cNvPr>
          <p:cNvSpPr/>
          <p:nvPr userDrawn="1"/>
        </p:nvSpPr>
        <p:spPr bwMode="ltGray">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itle 3">
            <a:extLst>
              <a:ext uri="{FF2B5EF4-FFF2-40B4-BE49-F238E27FC236}">
                <a16:creationId xmlns:a16="http://schemas.microsoft.com/office/drawing/2014/main" xmlns="" id="{58103116-3096-412B-B31E-6176BE5C46DE}"/>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1888747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lt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xmlns="" id="{9B5F1DF4-EF99-47F7-A79E-414A82FDD745}"/>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1756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W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xmlns="" id="{979D4D3E-4052-4F61-A211-CECF7F95DEBD}"/>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355319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lt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ext Placeholder 5">
            <a:extLst>
              <a:ext uri="{FF2B5EF4-FFF2-40B4-BE49-F238E27FC236}">
                <a16:creationId xmlns:a16="http://schemas.microsoft.com/office/drawing/2014/main" xmlns="" id="{C9AF0567-7D45-4104-8507-070684D0101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478475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W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8" name="Text Placeholder 5">
            <a:extLst>
              <a:ext uri="{FF2B5EF4-FFF2-40B4-BE49-F238E27FC236}">
                <a16:creationId xmlns:a16="http://schemas.microsoft.com/office/drawing/2014/main" xmlns="" id="{B9687177-F159-4B58-AEBB-87953CE3704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69590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89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211551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Ref idx="1001">
        <a:schemeClr val="bg1"/>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9540" y="6055538"/>
            <a:ext cx="2050653" cy="469087"/>
          </a:xfrm>
          <a:prstGeom prst="rect">
            <a:avLst/>
          </a:prstGeom>
        </p:spPr>
      </p:pic>
      <p:sp>
        <p:nvSpPr>
          <p:cNvPr id="9" name="TextBox 8">
            <a:extLst>
              <a:ext uri="{FF2B5EF4-FFF2-40B4-BE49-F238E27FC236}">
                <a16:creationId xmlns:a16="http://schemas.microsoft.com/office/drawing/2014/main" xmlns="" id="{5FEBD54C-7F65-451D-B735-6E49592553C6}"/>
              </a:ext>
            </a:extLst>
          </p:cNvPr>
          <p:cNvSpPr txBox="1"/>
          <p:nvPr userDrawn="1"/>
        </p:nvSpPr>
        <p:spPr bwMode="gray">
          <a:xfrm>
            <a:off x="460256" y="6201460"/>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a:t>
            </a:r>
            <a:br>
              <a:rPr lang="en-US" sz="700" b="0" i="0" u="none" strike="noStrike" kern="1200" dirty="0">
                <a:solidFill>
                  <a:schemeClr val="tx1"/>
                </a:solidFill>
                <a:effectLst/>
                <a:latin typeface="Arial" charset="0"/>
                <a:ea typeface="Arial Unicode MS" pitchFamily="34" charset="-128"/>
                <a:cs typeface="Arial Unicode MS" pitchFamily="34" charset="-128"/>
              </a:rPr>
            </a:br>
            <a:r>
              <a:rPr lang="en-US" sz="700" b="0" i="0" u="none" strike="noStrike" kern="1200" dirty="0">
                <a:solidFill>
                  <a:schemeClr val="tx1"/>
                </a:solidFill>
                <a:effectLst/>
                <a:latin typeface="Arial" charset="0"/>
                <a:ea typeface="Arial Unicode MS" pitchFamily="34" charset="-128"/>
                <a:cs typeface="Arial Unicode MS" pitchFamily="34" charset="-128"/>
              </a:rPr>
              <a:t>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32717970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7" name="Content Placeholder 6"/>
          <p:cNvSpPr>
            <a:spLocks noGrp="1"/>
          </p:cNvSpPr>
          <p:nvPr>
            <p:ph sz="quarter" idx="10"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69465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6990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44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6" name="Text Placeholder 11"/>
          <p:cNvSpPr>
            <a:spLocks noGrp="1"/>
          </p:cNvSpPr>
          <p:nvPr>
            <p:ph type="body" sz="quarter" idx="13" hasCustomPrompt="1"/>
          </p:nvPr>
        </p:nvSpPr>
        <p:spPr>
          <a:xfrm>
            <a:off x="460544"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6" hasCustomPrompt="1"/>
          </p:nvPr>
        </p:nvSpPr>
        <p:spPr>
          <a:xfrm>
            <a:off x="4427537"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7" hasCustomPrompt="1"/>
          </p:nvPr>
        </p:nvSpPr>
        <p:spPr>
          <a:xfrm>
            <a:off x="8391186"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478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4" name="Text Placeholder 11"/>
          <p:cNvSpPr>
            <a:spLocks noGrp="1"/>
          </p:cNvSpPr>
          <p:nvPr>
            <p:ph type="body" sz="quarter" idx="13" hasCustomPrompt="1"/>
          </p:nvPr>
        </p:nvSpPr>
        <p:spPr>
          <a:xfrm>
            <a:off x="460544"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11"/>
          <p:cNvSpPr>
            <a:spLocks noGrp="1"/>
          </p:cNvSpPr>
          <p:nvPr>
            <p:ph type="body" sz="quarter" idx="16" hasCustomPrompt="1"/>
          </p:nvPr>
        </p:nvSpPr>
        <p:spPr>
          <a:xfrm>
            <a:off x="4427537"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7" hasCustomPrompt="1"/>
          </p:nvPr>
        </p:nvSpPr>
        <p:spPr>
          <a:xfrm>
            <a:off x="8391186" y="1527175"/>
            <a:ext cx="3336925" cy="4460875"/>
          </a:xfrm>
          <a:solidFill>
            <a:srgbClr val="355578"/>
          </a:solidFill>
        </p:spPr>
        <p:txBody>
          <a:bodyPr vert="horz" lIns="182880" tIns="182880" rIns="91440" bIns="18288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5568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7" name="Text Placeholder 11"/>
          <p:cNvSpPr>
            <a:spLocks noGrp="1"/>
          </p:cNvSpPr>
          <p:nvPr>
            <p:ph type="body" sz="quarter" idx="17" hasCustomPrompt="1"/>
          </p:nvPr>
        </p:nvSpPr>
        <p:spPr>
          <a:xfrm>
            <a:off x="457200" y="1527175"/>
            <a:ext cx="2563495" cy="4460875"/>
          </a:xfrm>
        </p:spPr>
        <p:txBody>
          <a:bodyPr vert="horz" lIns="0" tIns="0" rIns="0" bIns="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9" hasCustomPrompt="1"/>
          </p:nvPr>
        </p:nvSpPr>
        <p:spPr>
          <a:xfrm>
            <a:off x="3361373" y="1527175"/>
            <a:ext cx="2563495" cy="4460875"/>
          </a:xfrm>
          <a:noFill/>
        </p:spPr>
        <p:txBody>
          <a:bodyPr vert="horz" lIns="0" tIns="0" rIns="0" bIns="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11"/>
          <p:cNvSpPr>
            <a:spLocks noGrp="1"/>
          </p:cNvSpPr>
          <p:nvPr>
            <p:ph type="body" sz="quarter" idx="20" hasCustomPrompt="1"/>
          </p:nvPr>
        </p:nvSpPr>
        <p:spPr>
          <a:xfrm>
            <a:off x="6265546"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11"/>
          <p:cNvSpPr>
            <a:spLocks noGrp="1"/>
          </p:cNvSpPr>
          <p:nvPr>
            <p:ph type="body" sz="quarter" idx="21" hasCustomPrompt="1"/>
          </p:nvPr>
        </p:nvSpPr>
        <p:spPr>
          <a:xfrm>
            <a:off x="9169718" y="1527175"/>
            <a:ext cx="2563495" cy="4460875"/>
          </a:xfrm>
          <a:noFill/>
        </p:spPr>
        <p:txBody>
          <a:bodyPr vert="horz" lIns="0" tIns="0" rIns="0" bIns="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4743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1" name="Text Placeholder 11"/>
          <p:cNvSpPr>
            <a:spLocks noGrp="1"/>
          </p:cNvSpPr>
          <p:nvPr>
            <p:ph type="body" sz="quarter" idx="17" hasCustomPrompt="1"/>
          </p:nvPr>
        </p:nvSpPr>
        <p:spPr>
          <a:xfrm>
            <a:off x="457200" y="1527175"/>
            <a:ext cx="2563495" cy="4460875"/>
          </a:xfrm>
          <a:solidFill>
            <a:srgbClr val="355578"/>
          </a:solidFill>
        </p:spPr>
        <p:txBody>
          <a:bodyPr vert="horz" lIns="182880" tIns="182880" rIns="91440" bIns="182880" rtlCol="0">
            <a:noAutofit/>
          </a:bodyPr>
          <a:lstStyle>
            <a:lvl1pPr>
              <a:defRPr sz="2000"/>
            </a:lvl1pPr>
            <a:lvl2pPr>
              <a:defRPr lang="en-US" sz="2000" b="0" baseline="0" dirty="0" smtClean="0"/>
            </a:lvl2pPr>
            <a:lvl3pPr>
              <a:defRPr lang="en-US" sz="2000" b="0" dirty="0" smtClean="0"/>
            </a:lvl3pPr>
            <a:lvl4pPr>
              <a:defRPr lang="en-US" sz="2000" b="0" dirty="0" smtClean="0"/>
            </a:lvl4pPr>
            <a:lvl5pPr>
              <a:defRPr lang="en-US" sz="2000" b="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19" hasCustomPrompt="1"/>
          </p:nvPr>
        </p:nvSpPr>
        <p:spPr>
          <a:xfrm>
            <a:off x="3361373" y="1527175"/>
            <a:ext cx="2563495" cy="4460875"/>
          </a:xfrm>
          <a:solidFill>
            <a:srgbClr val="355578"/>
          </a:solidFill>
        </p:spPr>
        <p:txBody>
          <a:bodyPr vert="horz" lIns="182880" tIns="182880" rIns="91440" bIns="182880" rtlCol="0">
            <a:noAutofit/>
          </a:bodyPr>
          <a:lstStyle>
            <a:lvl1pPr>
              <a:defRPr lang="en-US" sz="2000" b="0" noProof="0" dirty="0" smtClean="0"/>
            </a:lvl1pPr>
            <a:lvl2pPr>
              <a:defRPr lang="en-US" sz="2000" noProof="0" dirty="0" smtClean="0"/>
            </a:lvl2pPr>
            <a:lvl3pPr>
              <a:defRPr lang="en-US" sz="2000" noProof="0" dirty="0" smtClean="0"/>
            </a:lvl3pPr>
            <a:lvl4pPr>
              <a:defRPr lang="en-US" sz="2000" noProof="0" dirty="0" smtClean="0"/>
            </a:lvl4pPr>
            <a:lvl5pPr>
              <a:defRPr lang="en-US" sz="2000" noProof="0" dirty="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20" hasCustomPrompt="1"/>
          </p:nvPr>
        </p:nvSpPr>
        <p:spPr>
          <a:xfrm>
            <a:off x="6265546" y="1527175"/>
            <a:ext cx="2563495" cy="4460875"/>
          </a:xfrm>
          <a:solidFill>
            <a:srgbClr val="355578"/>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21" hasCustomPrompt="1"/>
          </p:nvPr>
        </p:nvSpPr>
        <p:spPr>
          <a:xfrm>
            <a:off x="9169718" y="1527175"/>
            <a:ext cx="2563495" cy="4460875"/>
          </a:xfrm>
          <a:solidFill>
            <a:srgbClr val="355578"/>
          </a:solidFill>
        </p:spPr>
        <p:txBody>
          <a:bodyPr vert="horz" lIns="182880" tIns="182880" rIns="91440" bIns="182880" rtlCol="0">
            <a:noAutofit/>
          </a:bodyPr>
          <a:lstStyle>
            <a:lvl1pPr>
              <a:defRPr sz="2000"/>
            </a:lvl1pPr>
            <a:lvl2pPr>
              <a:defRPr lang="en-US" sz="2000" dirty="0" smtClean="0"/>
            </a:lvl2pPr>
            <a:lvl3pPr>
              <a:defRPr lang="en-US" sz="2000" dirty="0" smtClean="0"/>
            </a:lvl3pPr>
            <a:lvl4pPr>
              <a:defRPr lang="en-US" sz="2000" dirty="0" smtClean="0"/>
            </a:lvl4pPr>
            <a:lvl5pPr>
              <a:defRPr lang="en-US" sz="2000" dirty="0" smtClean="0"/>
            </a:lvl5pPr>
            <a:lvl6pPr>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175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B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Title 3">
            <a:extLst>
              <a:ext uri="{FF2B5EF4-FFF2-40B4-BE49-F238E27FC236}">
                <a16:creationId xmlns:a16="http://schemas.microsoft.com/office/drawing/2014/main" xmlns="" id="{E850B517-0939-4D98-A0B3-846155750AFB}"/>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177489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inv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xmlns="" id="{15B43A76-842A-4A61-9857-76BAA55D83B7}"/>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9381659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B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Text Placeholder 5">
            <a:extLst>
              <a:ext uri="{FF2B5EF4-FFF2-40B4-BE49-F238E27FC236}">
                <a16:creationId xmlns:a16="http://schemas.microsoft.com/office/drawing/2014/main" xmlns="" id="{0BF1A5F0-6FA3-4051-AAD2-6061FBF70877}"/>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3545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18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inv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ext Placeholder 5">
            <a:extLst>
              <a:ext uri="{FF2B5EF4-FFF2-40B4-BE49-F238E27FC236}">
                <a16:creationId xmlns:a16="http://schemas.microsoft.com/office/drawing/2014/main" xmlns="" id="{53BECD4C-B905-4A5F-B95F-E4B007F66259}"/>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392693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B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ext Placeholder 5">
            <a:extLst>
              <a:ext uri="{FF2B5EF4-FFF2-40B4-BE49-F238E27FC236}">
                <a16:creationId xmlns:a16="http://schemas.microsoft.com/office/drawing/2014/main" xmlns="" id="{64A2FE06-7238-4495-817D-8DB97B5A9D4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186806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W1_Steel">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4270984668"/>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W1_Tang">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8" name="TextBox 7"/>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206232716"/>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W1_Lemon">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422145620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W1_Rose">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76656136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96D9255A-BF44-4F18-8FE5-BECA755D0167}"/>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6281709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W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7E01BAAF-E842-4667-8FD0-734CF296AA84}"/>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39377596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W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D44151E0-84E3-4F9B-A62E-2C344BEF0B2A}"/>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6014891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W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116FC1A4-3A73-49F0-B713-E5BB06A13ACC}"/>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1909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32083166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W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F91A82C3-8E7E-4D78-B6F9-E24B0DD84334}"/>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8293842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W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2F83C8B5-846F-44EC-A043-69873B0E04C9}"/>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9179161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W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04A7BBD2-1C8F-4F97-AED7-95C8AEEFBFE2}"/>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7516503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W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19A0C629-58E7-4EE7-B01A-115BD024886F}"/>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5227674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W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DB8FFD8D-89F4-48D0-9E59-70B360F5710D}"/>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1687310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W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8032828F-7193-4C76-ACE8-71D7C9D8D57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3397417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W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20876162-5D39-4095-837E-8645554BB550}"/>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5422380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W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D4B89F2A-4F0A-41C5-8243-9E3304EBA88E}"/>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8180954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B1_Steel">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pic>
        <p:nvPicPr>
          <p:cNvPr id="8" name="Picture 7">
            <a:extLst>
              <a:ext uri="{FF2B5EF4-FFF2-40B4-BE49-F238E27FC236}">
                <a16:creationId xmlns:a16="http://schemas.microsoft.com/office/drawing/2014/main" xmlns="" id="{959D9CFA-ACA2-5243-8C25-B0F4FA9787B9}"/>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Tree>
    <p:extLst>
      <p:ext uri="{BB962C8B-B14F-4D97-AF65-F5344CB8AC3E}">
        <p14:creationId xmlns:p14="http://schemas.microsoft.com/office/powerpoint/2010/main" val="2683118759"/>
      </p:ext>
    </p:extLst>
  </p:cSld>
  <p:clrMapOvr>
    <a:masterClrMapping/>
  </p:clrMapOvr>
  <p:extLst mod="1">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B1_Tan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xmlns="" id="{3618FF95-0FF8-A94E-9912-4147DD45A6E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51224209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a:t>
            </a:r>
          </a:p>
        </p:txBody>
      </p:sp>
      <p:sp>
        <p:nvSpPr>
          <p:cNvPr id="7" name="Content Placeholder 6"/>
          <p:cNvSpPr>
            <a:spLocks noGrp="1"/>
          </p:cNvSpPr>
          <p:nvPr>
            <p:ph sz="quarter" idx="10" hasCustomPrompt="1"/>
          </p:nvPr>
        </p:nvSpPr>
        <p:spPr/>
        <p:txBody>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0199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itle Slide B1_Lemon">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xmlns="" id="{2124D2E4-9741-3F44-95E6-F883BA9D6FA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1506269273"/>
      </p:ext>
    </p:extLst>
  </p:cSld>
  <p:clrMapOvr>
    <a:masterClrMapping/>
  </p:clrMapOvr>
  <p:extLst mod="1">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Title Slide B1_Rose">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xmlns=""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hasCustomPrompt="1"/>
          </p:nvPr>
        </p:nvSpPr>
        <p:spPr>
          <a:xfrm>
            <a:off x="2166861" y="1687986"/>
            <a:ext cx="4545024" cy="1994392"/>
          </a:xfrm>
        </p:spPr>
        <p:txBody>
          <a:bodyPr wrap="square" anchor="ctr" anchorCtr="0">
            <a:noAutofit/>
          </a:bodyPr>
          <a:lstStyle>
            <a:lvl1pPr algn="l">
              <a:defRPr sz="3600"/>
            </a:lvl1pPr>
          </a:lstStyle>
          <a:p>
            <a:r>
              <a:rPr lang="en-US" dirty="0"/>
              <a:t>Click to Add Title; 4 Lines of Copy; 60 Characters Maximum</a:t>
            </a:r>
          </a:p>
        </p:txBody>
      </p:sp>
      <p:pic>
        <p:nvPicPr>
          <p:cNvPr id="8" name="Picture 7">
            <a:extLst>
              <a:ext uri="{FF2B5EF4-FFF2-40B4-BE49-F238E27FC236}">
                <a16:creationId xmlns:a16="http://schemas.microsoft.com/office/drawing/2014/main" xmlns="" id="{6891A653-66C3-7641-A048-5416E139664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1" name="TextBox 1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chemeClr val="tx1"/>
                </a:solidFill>
                <a:effectLst/>
                <a:latin typeface="Arial" charset="0"/>
                <a:ea typeface="Arial Unicode MS" pitchFamily="34" charset="-128"/>
                <a:cs typeface="Arial Unicode MS" pitchFamily="34" charset="-128"/>
              </a:rPr>
              <a:t>© 2019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chemeClr val="tx1"/>
              </a:solidFill>
              <a:ea typeface="Arial Unicode MS" pitchFamily="34" charset="-128"/>
              <a:cs typeface="Arial Unicode MS" pitchFamily="34" charset="-128"/>
            </a:endParaRPr>
          </a:p>
        </p:txBody>
      </p:sp>
    </p:spTree>
    <p:extLst>
      <p:ext uri="{BB962C8B-B14F-4D97-AF65-F5344CB8AC3E}">
        <p14:creationId xmlns:p14="http://schemas.microsoft.com/office/powerpoint/2010/main" val="2152423458"/>
      </p:ext>
    </p:extLst>
  </p:cSld>
  <p:clrMapOvr>
    <a:masterClrMapping/>
  </p:clrMapOvr>
  <p:extLst mod="1">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ivider B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12DD6E58-DDD3-4DC5-9C80-EC78D8D07328}"/>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7559552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Divider B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0834C8E7-8660-46F6-BE31-FB03F1F24AAE}"/>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19096082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ivider B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F4457FE3-0B4A-413C-9BD0-B43E27F3C7B0}"/>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22265270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B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xmlns=""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5" name="Title 3">
            <a:extLst>
              <a:ext uri="{FF2B5EF4-FFF2-40B4-BE49-F238E27FC236}">
                <a16:creationId xmlns:a16="http://schemas.microsoft.com/office/drawing/2014/main" xmlns="" id="{1A210C93-AE94-4E86-AC03-4CD8F0DB740D}"/>
              </a:ext>
            </a:extLst>
          </p:cNvPr>
          <p:cNvSpPr>
            <a:spLocks noGrp="1"/>
          </p:cNvSpPr>
          <p:nvPr>
            <p:ph type="title" hasCustomPrompt="1"/>
          </p:nvPr>
        </p:nvSpPr>
        <p:spPr>
          <a:xfrm>
            <a:off x="2057400" y="1527048"/>
            <a:ext cx="4910328" cy="2935224"/>
          </a:xfrm>
        </p:spPr>
        <p:txBody>
          <a:bodyPr anchor="ctr" anchorCtr="0"/>
          <a:lstStyle>
            <a:lvl1pPr>
              <a:lnSpc>
                <a:spcPct val="100000"/>
              </a:lnSpc>
              <a:defRPr sz="3200"/>
            </a:lvl1pPr>
          </a:lstStyle>
          <a:p>
            <a:r>
              <a:rPr lang="en-US" dirty="0"/>
              <a:t>Divider Slide</a:t>
            </a:r>
            <a:br>
              <a:rPr lang="en-US" dirty="0"/>
            </a:br>
            <a:r>
              <a:rPr lang="en-US" dirty="0"/>
              <a:t>30 Characters</a:t>
            </a:r>
            <a:br>
              <a:rPr lang="en-US" dirty="0"/>
            </a:br>
            <a:r>
              <a:rPr lang="en-US" dirty="0"/>
              <a:t>Lorem Ipsum</a:t>
            </a:r>
          </a:p>
        </p:txBody>
      </p:sp>
    </p:spTree>
    <p:extLst>
      <p:ext uri="{BB962C8B-B14F-4D97-AF65-F5344CB8AC3E}">
        <p14:creationId xmlns:p14="http://schemas.microsoft.com/office/powerpoint/2010/main" val="32972832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Quote B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sz="3200"/>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C260D940-7907-443B-8CD7-4B47DC2630B2}"/>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8328048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Quote B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FF54F1F8-6F27-4D41-9D36-B04796316B26}"/>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8658791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Quote B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FB027545-27FE-4366-81D6-8EB06294E3BB}"/>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2340560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Quote B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ext Placeholder 5">
            <a:extLst>
              <a:ext uri="{FF2B5EF4-FFF2-40B4-BE49-F238E27FC236}">
                <a16:creationId xmlns:a16="http://schemas.microsoft.com/office/drawing/2014/main" xmlns="" id="{F9919CD3-72A3-4026-901B-65C1C9822553}"/>
              </a:ext>
            </a:extLst>
          </p:cNvPr>
          <p:cNvSpPr>
            <a:spLocks noGrp="1"/>
          </p:cNvSpPr>
          <p:nvPr>
            <p:ph type="body" sz="quarter" idx="12" hasCustomPrompt="1"/>
          </p:nvPr>
        </p:nvSpPr>
        <p:spPr>
          <a:xfrm>
            <a:off x="1166813" y="5586984"/>
            <a:ext cx="7845552" cy="402336"/>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99334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buClrTx/>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813357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Quote B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4077B33D-3FE1-4070-8FAA-FD5D49626C4B}"/>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4008960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Quote B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457E982F-E443-47B0-BA05-17FA83FD3084}"/>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76583157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Quote B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001ED731-3C2C-4D48-BDDF-45584241CCCA}"/>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20592754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Quote B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xmlns=""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5">
            <a:extLst>
              <a:ext uri="{FF2B5EF4-FFF2-40B4-BE49-F238E27FC236}">
                <a16:creationId xmlns:a16="http://schemas.microsoft.com/office/drawing/2014/main" xmlns="" id="{6C7B45E7-88E7-4A10-B9E0-1CD17767869F}"/>
              </a:ext>
            </a:extLst>
          </p:cNvPr>
          <p:cNvSpPr>
            <a:spLocks noGrp="1"/>
          </p:cNvSpPr>
          <p:nvPr>
            <p:ph type="body" sz="quarter" idx="12" hasCustomPrompt="1"/>
          </p:nvPr>
        </p:nvSpPr>
        <p:spPr>
          <a:xfrm>
            <a:off x="1092085" y="5468112"/>
            <a:ext cx="4962768" cy="347472"/>
          </a:xfrm>
        </p:spPr>
        <p:txBody>
          <a:bodyPr/>
          <a:lstStyle>
            <a:lvl1pPr marL="0" indent="0">
              <a:buNone/>
              <a:defRPr sz="1400"/>
            </a:lvl1pPr>
            <a:lvl2pPr marL="320040" indent="0">
              <a:buNone/>
              <a:defRPr sz="1400"/>
            </a:lvl2pPr>
            <a:lvl3pPr marL="548640" indent="0">
              <a:buNone/>
              <a:defRPr sz="1400"/>
            </a:lvl3pPr>
            <a:lvl4pPr marL="822960" indent="0">
              <a:buNone/>
              <a:defRPr sz="1400"/>
            </a:lvl4pPr>
            <a:lvl5pPr marL="1051560" indent="0">
              <a:buNone/>
              <a:defRPr sz="1400"/>
            </a:lvl5pPr>
          </a:lstStyle>
          <a:p>
            <a:pPr lvl="0"/>
            <a:r>
              <a:rPr lang="en-US" dirty="0"/>
              <a:t>Quote attribution placeholder</a:t>
            </a:r>
          </a:p>
        </p:txBody>
      </p:sp>
    </p:spTree>
    <p:extLst>
      <p:ext uri="{BB962C8B-B14F-4D97-AF65-F5344CB8AC3E}">
        <p14:creationId xmlns:p14="http://schemas.microsoft.com/office/powerpoint/2010/main" val="18386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3" name="Content Placeholder 2"/>
          <p:cNvSpPr>
            <a:spLocks noGrp="1"/>
          </p:cNvSpPr>
          <p:nvPr>
            <p:ph sz="half" idx="1" hasCustomPrompt="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7773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460544"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11"/>
          <p:cNvSpPr>
            <a:spLocks noGrp="1"/>
          </p:cNvSpPr>
          <p:nvPr>
            <p:ph type="body" sz="quarter" idx="16" hasCustomPrompt="1"/>
          </p:nvPr>
        </p:nvSpPr>
        <p:spPr>
          <a:xfrm>
            <a:off x="4427537"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7" hasCustomPrompt="1"/>
          </p:nvPr>
        </p:nvSpPr>
        <p:spPr>
          <a:xfrm>
            <a:off x="8391186" y="1527175"/>
            <a:ext cx="3336925" cy="4460875"/>
          </a:xfrm>
        </p:spPr>
        <p:txBody>
          <a:bodyPr vert="horz" lIns="0" tIns="0" rIns="0" bIns="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lstStyle/>
          <a:p>
            <a:r>
              <a:rPr lang="en-US" dirty="0"/>
              <a:t>Click to edit title</a:t>
            </a:r>
          </a:p>
        </p:txBody>
      </p:sp>
    </p:spTree>
    <p:extLst>
      <p:ext uri="{BB962C8B-B14F-4D97-AF65-F5344CB8AC3E}">
        <p14:creationId xmlns:p14="http://schemas.microsoft.com/office/powerpoint/2010/main" val="178046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12" name="Text Placeholder 11"/>
          <p:cNvSpPr>
            <a:spLocks noGrp="1"/>
          </p:cNvSpPr>
          <p:nvPr>
            <p:ph type="body" sz="quarter" idx="14" hasCustomPrompt="1"/>
          </p:nvPr>
        </p:nvSpPr>
        <p:spPr>
          <a:xfrm>
            <a:off x="460544"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dirty="0" smtClean="0"/>
            </a:lvl2pPr>
            <a:lvl3pPr>
              <a:lnSpc>
                <a:spcPct val="100000"/>
              </a:lnSpc>
              <a:spcBef>
                <a:spcPts val="0"/>
              </a:spcBef>
              <a:spcAft>
                <a:spcPts val="1200"/>
              </a:spcAft>
              <a:defRPr lang="en-US" sz="2000" b="0" dirty="0" smtClean="0"/>
            </a:lvl3pPr>
            <a:lvl4pPr>
              <a:lnSpc>
                <a:spcPct val="100000"/>
              </a:lnSpc>
              <a:spcBef>
                <a:spcPts val="0"/>
              </a:spcBef>
              <a:spcAft>
                <a:spcPts val="1200"/>
              </a:spcAft>
              <a:defRPr lang="en-US" sz="2000" b="0" dirty="0" smtClean="0"/>
            </a:lvl4pPr>
            <a:lvl5pPr>
              <a:lnSpc>
                <a:spcPct val="100000"/>
              </a:lnSpc>
              <a:spcBef>
                <a:spcPts val="0"/>
              </a:spcBef>
              <a:spcAft>
                <a:spcPts val="1200"/>
              </a:spcAft>
              <a:defRPr lang="en-US" sz="2000" b="0" dirty="0" smtClean="0"/>
            </a:lvl5pPr>
            <a:lvl6pPr>
              <a:lnSpc>
                <a:spcPct val="100000"/>
              </a:lnSpc>
              <a:spcBef>
                <a:spcPts val="0"/>
              </a:spcBef>
              <a:spcAft>
                <a:spcPts val="1200"/>
              </a:spcAft>
              <a:defRPr lang="en-US" sz="200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16" hasCustomPrompt="1"/>
          </p:nvPr>
        </p:nvSpPr>
        <p:spPr>
          <a:xfrm>
            <a:off x="4427537"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1"/>
          <p:cNvSpPr>
            <a:spLocks noGrp="1"/>
          </p:cNvSpPr>
          <p:nvPr>
            <p:ph type="body" sz="quarter" idx="17" hasCustomPrompt="1"/>
          </p:nvPr>
        </p:nvSpPr>
        <p:spPr>
          <a:xfrm>
            <a:off x="8391186" y="1527175"/>
            <a:ext cx="3336925" cy="4460875"/>
          </a:xfrm>
          <a:solidFill>
            <a:srgbClr val="F4F4F4"/>
          </a:solidFill>
        </p:spPr>
        <p:txBody>
          <a:bodyPr vert="horz" lIns="182880" tIns="182880" rIns="91440" bIns="91440" rtlCol="0">
            <a:noAutofit/>
          </a:bodyPr>
          <a:lstStyle>
            <a:lvl1pPr>
              <a:defRPr sz="2000"/>
            </a:lvl1pPr>
            <a:lvl2pPr>
              <a:lnSpc>
                <a:spcPct val="100000"/>
              </a:lnSpc>
              <a:spcBef>
                <a:spcPts val="0"/>
              </a:spcBef>
              <a:spcAft>
                <a:spcPts val="1200"/>
              </a:spcAft>
              <a:defRPr lang="en-US" sz="2000" b="0" baseline="0" noProof="0" dirty="0" smtClean="0"/>
            </a:lvl2pPr>
            <a:lvl3pPr>
              <a:lnSpc>
                <a:spcPct val="100000"/>
              </a:lnSpc>
              <a:spcBef>
                <a:spcPts val="0"/>
              </a:spcBef>
              <a:spcAft>
                <a:spcPts val="1200"/>
              </a:spcAft>
              <a:defRPr lang="en-US" sz="2000" b="0" noProof="0" dirty="0" smtClean="0"/>
            </a:lvl3pPr>
            <a:lvl4pPr>
              <a:lnSpc>
                <a:spcPct val="100000"/>
              </a:lnSpc>
              <a:spcBef>
                <a:spcPts val="0"/>
              </a:spcBef>
              <a:spcAft>
                <a:spcPts val="1200"/>
              </a:spcAft>
              <a:defRPr lang="en-US" sz="2000" b="0" noProof="0" dirty="0" smtClean="0"/>
            </a:lvl4pPr>
            <a:lvl5pPr>
              <a:lnSpc>
                <a:spcPct val="100000"/>
              </a:lnSpc>
              <a:spcBef>
                <a:spcPts val="0"/>
              </a:spcBef>
              <a:spcAft>
                <a:spcPts val="1200"/>
              </a:spcAft>
              <a:defRPr lang="en-US" sz="2000" b="0" noProof="0" dirty="0" smtClean="0"/>
            </a:lvl5pPr>
            <a:lvl6pPr>
              <a:lnSpc>
                <a:spcPct val="100000"/>
              </a:lnSpc>
              <a:spcBef>
                <a:spcPts val="0"/>
              </a:spcBef>
              <a:spcAft>
                <a:spcPts val="1200"/>
              </a:spcAft>
              <a:defRPr lang="en-US" sz="2000" noProof="0" dirty="0"/>
            </a:lvl6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580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image" Target="../media/image1.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theme" Target="../theme/theme3.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18"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theme" Target="../theme/theme4.xml"/><Relationship Id="rId2" Type="http://schemas.openxmlformats.org/officeDocument/2006/relationships/slideLayout" Target="../slideLayouts/slideLayout49.xml"/><Relationship Id="rId16" Type="http://schemas.openxmlformats.org/officeDocument/2006/relationships/slideLayout" Target="../slideLayouts/slideLayout63.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19" Type="http://schemas.openxmlformats.org/officeDocument/2006/relationships/image" Target="../media/image4.png"/><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306732"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C8715055-8345-8347-8008-CD9D51621ED9}" type="slidenum">
              <a:rPr lang="en-US" sz="1000" smtClean="0">
                <a:solidFill>
                  <a:schemeClr val="tx1"/>
                </a:solidFill>
              </a:rPr>
              <a:t>‹#›</a:t>
            </a:fld>
            <a:r>
              <a:rPr lang="en-US" sz="700" dirty="0">
                <a:solidFill>
                  <a:schemeClr val="tx1"/>
                </a:solidFill>
              </a:rPr>
              <a:t>	© 2019 Gartner, Inc. and/or its affiliates. All rights reserved.</a:t>
            </a:r>
          </a:p>
        </p:txBody>
      </p:sp>
      <p:sp>
        <p:nvSpPr>
          <p:cNvPr id="8" name="TextBox 7"/>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3362298311"/>
      </p:ext>
    </p:extLst>
  </p:cSld>
  <p:clrMap bg1="lt1" tx1="dk1" bg2="lt2" tx2="dk2" accent1="accent1" accent2="accent2" accent3="accent3" accent4="accent4" accent5="accent5" accent6="accent6" hlink="hlink" folHlink="folHlink"/>
  <p:sldLayoutIdLst>
    <p:sldLayoutId id="2147483745" r:id="rId1"/>
    <p:sldLayoutId id="2147483786" r:id="rId2"/>
    <p:sldLayoutId id="2147483751" r:id="rId3"/>
    <p:sldLayoutId id="2147483750" r:id="rId4"/>
    <p:sldLayoutId id="2147483746" r:id="rId5"/>
    <p:sldLayoutId id="2147483759" r:id="rId6"/>
    <p:sldLayoutId id="2147483748" r:id="rId7"/>
    <p:sldLayoutId id="2147483761" r:id="rId8"/>
    <p:sldLayoutId id="2147483762" r:id="rId9"/>
    <p:sldLayoutId id="2147483763" r:id="rId10"/>
    <p:sldLayoutId id="2147483764" r:id="rId11"/>
    <p:sldLayoutId id="2147483875" r:id="rId12"/>
    <p:sldLayoutId id="2147483789" r:id="rId13"/>
    <p:sldLayoutId id="2147483790" r:id="rId14"/>
    <p:sldLayoutId id="2147483791" r:id="rId15"/>
    <p:sldLayoutId id="2147483792" r:id="rId16"/>
    <p:sldLayoutId id="2147483793" r:id="rId17"/>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Tx/>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A4A3A4"/>
          </p15:clr>
        </p15:guide>
        <p15:guide id="3" pos="288" userDrawn="1">
          <p15:clr>
            <a:srgbClr val="5ACBF0"/>
          </p15:clr>
        </p15:guide>
        <p15:guide id="4" orient="horz" pos="2160" userDrawn="1">
          <p15:clr>
            <a:srgbClr val="A4A3A4"/>
          </p15:clr>
        </p15:guide>
        <p15:guide id="5" orient="horz" pos="231" userDrawn="1">
          <p15:clr>
            <a:srgbClr val="5ACBF0"/>
          </p15:clr>
        </p15:guide>
        <p15:guide id="6" pos="7391" userDrawn="1">
          <p15:clr>
            <a:srgbClr val="5ACBF0"/>
          </p15:clr>
        </p15:guide>
        <p15:guide id="7" orient="horz" pos="3772" userDrawn="1">
          <p15:clr>
            <a:srgbClr val="FBAE40"/>
          </p15:clr>
        </p15:guide>
        <p15:guide id="9" orient="horz" pos="4110" userDrawn="1">
          <p15:clr>
            <a:srgbClr val="5ACBF0"/>
          </p15:clr>
        </p15:guide>
        <p15:guide id="10" orient="horz" pos="537" userDrawn="1">
          <p15:clr>
            <a:srgbClr val="FDE53C"/>
          </p15:clr>
        </p15:guide>
        <p15:guide id="11" orient="horz" pos="846" userDrawn="1">
          <p15:clr>
            <a:srgbClr val="FDE53C"/>
          </p15:clr>
        </p15:guide>
        <p15:guide id="12" orient="horz" pos="962" userDrawn="1">
          <p15:clr>
            <a:srgbClr val="5ACBF0"/>
          </p15:clr>
        </p15:guide>
        <p15:guide id="13" orient="horz" pos="4002" userDrawn="1">
          <p15:clr>
            <a:srgbClr val="5ACBF0"/>
          </p15:clr>
        </p15:guide>
        <p15:guide id="14" pos="3752" userDrawn="1">
          <p15:clr>
            <a:srgbClr val="5ACBF0"/>
          </p15:clr>
        </p15:guide>
        <p15:guide id="15" pos="3927" userDrawn="1">
          <p15:clr>
            <a:srgbClr val="5ACBF0"/>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b="0" kern="1200" smtClean="0">
                <a:solidFill>
                  <a:schemeClr val="tx1"/>
                </a:solidFill>
                <a:latin typeface="+mn-lt"/>
                <a:ea typeface="+mn-ea"/>
                <a:cs typeface="+mn-cs"/>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b="0" kern="1200" dirty="0">
                <a:solidFill>
                  <a:schemeClr val="tx1"/>
                </a:solidFill>
                <a:latin typeface="+mn-lt"/>
                <a:ea typeface="+mn-ea"/>
                <a:cs typeface="+mn-cs"/>
              </a:rPr>
              <a:t>	© 2019 Gartner, Inc. and/or its affiliates. All rights reserved.</a:t>
            </a:r>
          </a:p>
        </p:txBody>
      </p:sp>
      <p:sp>
        <p:nvSpPr>
          <p:cNvPr id="11" name="TextBox 10"/>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2025644939"/>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3" r:id="rId4"/>
    <p:sldLayoutId id="2147483802" r:id="rId5"/>
    <p:sldLayoutId id="2147483804" r:id="rId6"/>
    <p:sldLayoutId id="2147483805" r:id="rId7"/>
    <p:sldLayoutId id="2147483806" r:id="rId8"/>
    <p:sldLayoutId id="2147483807" r:id="rId9"/>
    <p:sldLayoutId id="2147483809" r:id="rId10"/>
    <p:sldLayoutId id="2147483810" r:id="rId11"/>
    <p:sldLayoutId id="2147483811" r:id="rId12"/>
    <p:sldLayoutId id="2147483812" r:id="rId13"/>
    <p:sldLayoutId id="2147483813" r:id="rId14"/>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1"/>
        </a:buClr>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3999" userDrawn="1">
          <p15:clr>
            <a:srgbClr val="5ACBF0"/>
          </p15:clr>
        </p15:guide>
        <p15:guide id="12" pos="3752">
          <p15:clr>
            <a:srgbClr val="5ACBF0"/>
          </p15:clr>
        </p15:guide>
        <p15:guide id="13" pos="3927">
          <p15:clr>
            <a:srgbClr val="5ACBF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chemeClr val="tx1"/>
                </a:solidFill>
              </a:rPr>
              <a:t>	© 2019 Gartner, Inc. and/or its affiliates. All rights reserved.</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spTree>
    <p:extLst>
      <p:ext uri="{BB962C8B-B14F-4D97-AF65-F5344CB8AC3E}">
        <p14:creationId xmlns:p14="http://schemas.microsoft.com/office/powerpoint/2010/main" val="52000736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Tx/>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02">
          <p15:clr>
            <a:srgbClr val="5ACBF0"/>
          </p15:clr>
        </p15:guide>
        <p15:guide id="12" pos="3752">
          <p15:clr>
            <a:srgbClr val="5ACBF0"/>
          </p15:clr>
        </p15:guide>
        <p15:guide id="13" pos="3927">
          <p15:clr>
            <a:srgbClr val="5ACBF0"/>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title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2019 Gartner, Inc. and/or its affiliates. All rights reserved. Gartner is a registered trademark of Gartner, Inc. or its affiliates. Version 8.2  Last updated 29 June 2019</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chemeClr val="tx1"/>
                </a:solidFill>
              </a:rPr>
              <a:t>	© 2019 Gartner, Inc. and/or its affiliates. All rights reserved.</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chemeClr val="tx1"/>
                </a:solidFill>
                <a:latin typeface="+mn-lt"/>
                <a:ea typeface="+mn-ea"/>
                <a:cs typeface="+mn-cs"/>
              </a:rPr>
              <a:t>RESTRICTED DISTRIBUTION</a:t>
            </a:r>
          </a:p>
        </p:txBody>
      </p:sp>
      <p:pic>
        <p:nvPicPr>
          <p:cNvPr id="11" name="Gartner Logo">
            <a:extLst>
              <a:ext uri="{FF2B5EF4-FFF2-40B4-BE49-F238E27FC236}">
                <a16:creationId xmlns:a16="http://schemas.microsoft.com/office/drawing/2014/main" xmlns="" id="{689AF737-13B7-634F-B563-311168B8CB11}"/>
              </a:ext>
            </a:extLst>
          </p:cNvPr>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Tree>
    <p:extLst>
      <p:ext uri="{BB962C8B-B14F-4D97-AF65-F5344CB8AC3E}">
        <p14:creationId xmlns:p14="http://schemas.microsoft.com/office/powerpoint/2010/main" val="3809325339"/>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02">
          <p15:clr>
            <a:srgbClr val="5ACBF0"/>
          </p15:clr>
        </p15:guide>
        <p15:guide id="12" pos="3752">
          <p15:clr>
            <a:srgbClr val="5ACBF0"/>
          </p15:clr>
        </p15:guide>
        <p15:guide id="13" pos="3927">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image" Target="../media/image12.png"/><Relationship Id="rId4" Type="http://schemas.openxmlformats.org/officeDocument/2006/relationships/image" Target="../media/image11.jp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C4180CCF-B812-4785-8D26-678071141033}"/>
              </a:ext>
            </a:extLst>
          </p:cNvPr>
          <p:cNvSpPr>
            <a:spLocks noGrp="1"/>
          </p:cNvSpPr>
          <p:nvPr>
            <p:ph type="body" sz="quarter" idx="10"/>
          </p:nvPr>
        </p:nvSpPr>
        <p:spPr>
          <a:xfrm>
            <a:off x="2166861" y="3804785"/>
            <a:ext cx="4545024" cy="276999"/>
          </a:xfrm>
        </p:spPr>
        <p:txBody>
          <a:bodyPr/>
          <a:lstStyle/>
          <a:p>
            <a:r>
              <a:rPr lang="en-US" dirty="0"/>
              <a:t>Part 11: Relationship Management</a:t>
            </a:r>
          </a:p>
        </p:txBody>
      </p:sp>
      <p:sp>
        <p:nvSpPr>
          <p:cNvPr id="3" name="Title 2">
            <a:extLst>
              <a:ext uri="{FF2B5EF4-FFF2-40B4-BE49-F238E27FC236}">
                <a16:creationId xmlns:a16="http://schemas.microsoft.com/office/drawing/2014/main" xmlns="" id="{F6601252-1728-4C5B-9EAA-B4F368D0E48E}"/>
              </a:ext>
            </a:extLst>
          </p:cNvPr>
          <p:cNvSpPr>
            <a:spLocks noGrp="1"/>
          </p:cNvSpPr>
          <p:nvPr>
            <p:ph type="ctrTitle"/>
          </p:nvPr>
        </p:nvSpPr>
        <p:spPr/>
        <p:txBody>
          <a:bodyPr/>
          <a:lstStyle/>
          <a:p>
            <a:r>
              <a:rPr lang="en-US" dirty="0"/>
              <a:t>Exercises for Personal and Team Development</a:t>
            </a:r>
          </a:p>
        </p:txBody>
      </p:sp>
    </p:spTree>
    <p:extLst>
      <p:ext uri="{BB962C8B-B14F-4D97-AF65-F5344CB8AC3E}">
        <p14:creationId xmlns:p14="http://schemas.microsoft.com/office/powerpoint/2010/main" val="3873812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03694-BDC9-46CA-895F-702609C9634E}"/>
              </a:ext>
            </a:extLst>
          </p:cNvPr>
          <p:cNvSpPr>
            <a:spLocks noGrp="1"/>
          </p:cNvSpPr>
          <p:nvPr>
            <p:ph type="title"/>
          </p:nvPr>
        </p:nvSpPr>
        <p:spPr/>
        <p:txBody>
          <a:bodyPr/>
          <a:lstStyle/>
          <a:p>
            <a:r>
              <a:rPr lang="en-US" b="1" dirty="0">
                <a:solidFill>
                  <a:srgbClr val="000000"/>
                </a:solidFill>
              </a:rPr>
              <a:t>Exercise 1: Practice Building Trust with Stakeholders</a:t>
            </a:r>
            <a:br>
              <a:rPr lang="en-US" b="1" dirty="0">
                <a:solidFill>
                  <a:srgbClr val="000000"/>
                </a:solidFill>
              </a:rPr>
            </a:br>
            <a:r>
              <a:rPr lang="en-US" sz="2000" dirty="0">
                <a:solidFill>
                  <a:srgbClr val="000000"/>
                </a:solidFill>
                <a:latin typeface="+mn-lt"/>
              </a:rPr>
              <a:t>Identifying Trust Drivers</a:t>
            </a:r>
            <a:endParaRPr lang="en-US" sz="2000" dirty="0">
              <a:latin typeface="+mn-lt"/>
            </a:endParaRPr>
          </a:p>
        </p:txBody>
      </p:sp>
      <p:sp>
        <p:nvSpPr>
          <p:cNvPr id="3" name="Rectangle 2">
            <a:extLst>
              <a:ext uri="{FF2B5EF4-FFF2-40B4-BE49-F238E27FC236}">
                <a16:creationId xmlns:a16="http://schemas.microsoft.com/office/drawing/2014/main" xmlns="" id="{518BEDAB-03B3-43D2-8141-CDDB1314BB64}"/>
              </a:ext>
            </a:extLst>
          </p:cNvPr>
          <p:cNvSpPr/>
          <p:nvPr/>
        </p:nvSpPr>
        <p:spPr>
          <a:xfrm>
            <a:off x="785327" y="2997083"/>
            <a:ext cx="3106137" cy="1667514"/>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Read the following lists. Trust drivers are actions and mindsets which enhance trusts, while trust inhibitors are those which hurt trust. </a:t>
            </a:r>
            <a:endParaRPr lang="en-US" dirty="0">
              <a:solidFill>
                <a:schemeClr val="tx2"/>
              </a:solidFill>
            </a:endParaRPr>
          </a:p>
        </p:txBody>
      </p:sp>
      <p:sp>
        <p:nvSpPr>
          <p:cNvPr id="4" name="Oval 3">
            <a:extLst>
              <a:ext uri="{FF2B5EF4-FFF2-40B4-BE49-F238E27FC236}">
                <a16:creationId xmlns:a16="http://schemas.microsoft.com/office/drawing/2014/main" xmlns="" id="{B5EFE516-BD4D-4B14-B4EA-BE2EBF06CE83}"/>
              </a:ext>
            </a:extLst>
          </p:cNvPr>
          <p:cNvSpPr/>
          <p:nvPr/>
        </p:nvSpPr>
        <p:spPr>
          <a:xfrm>
            <a:off x="1838252" y="2144021"/>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5" name="Picture 4">
            <a:extLst>
              <a:ext uri="{FF2B5EF4-FFF2-40B4-BE49-F238E27FC236}">
                <a16:creationId xmlns:a16="http://schemas.microsoft.com/office/drawing/2014/main" xmlns="" id="{5885C2F4-4D24-4F1E-B250-97F2A835C469}"/>
              </a:ext>
            </a:extLst>
          </p:cNvPr>
          <p:cNvPicPr>
            <a:picLocks noChangeAspect="1"/>
          </p:cNvPicPr>
          <p:nvPr/>
        </p:nvPicPr>
        <p:blipFill>
          <a:blip r:embed="rId3"/>
          <a:stretch>
            <a:fillRect/>
          </a:stretch>
        </p:blipFill>
        <p:spPr>
          <a:xfrm>
            <a:off x="2044017" y="2272518"/>
            <a:ext cx="621055" cy="724565"/>
          </a:xfrm>
          <a:prstGeom prst="rect">
            <a:avLst/>
          </a:prstGeom>
        </p:spPr>
      </p:pic>
      <p:grpSp>
        <p:nvGrpSpPr>
          <p:cNvPr id="17" name="Group 16">
            <a:extLst>
              <a:ext uri="{FF2B5EF4-FFF2-40B4-BE49-F238E27FC236}">
                <a16:creationId xmlns:a16="http://schemas.microsoft.com/office/drawing/2014/main" xmlns="" id="{FA81881B-AC55-46F2-AA97-BF678BFC2068}"/>
              </a:ext>
            </a:extLst>
          </p:cNvPr>
          <p:cNvGrpSpPr/>
          <p:nvPr/>
        </p:nvGrpSpPr>
        <p:grpSpPr>
          <a:xfrm>
            <a:off x="4706667" y="3229703"/>
            <a:ext cx="2914814" cy="1525197"/>
            <a:chOff x="2893132" y="4215335"/>
            <a:chExt cx="6238351" cy="1525197"/>
          </a:xfrm>
        </p:grpSpPr>
        <p:cxnSp>
          <p:nvCxnSpPr>
            <p:cNvPr id="7" name="Straight Connector 6">
              <a:extLst>
                <a:ext uri="{FF2B5EF4-FFF2-40B4-BE49-F238E27FC236}">
                  <a16:creationId xmlns:a16="http://schemas.microsoft.com/office/drawing/2014/main" xmlns="" id="{11C2B721-84F9-4BA3-9E9F-C843382A0643}"/>
                </a:ext>
              </a:extLst>
            </p:cNvPr>
            <p:cNvCxnSpPr>
              <a:cxnSpLocks/>
            </p:cNvCxnSpPr>
            <p:nvPr/>
          </p:nvCxnSpPr>
          <p:spPr>
            <a:xfrm>
              <a:off x="2893925" y="4215335"/>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xmlns="" id="{777F7C9E-A042-42D3-82D4-08413D1FDDFD}"/>
                </a:ext>
              </a:extLst>
            </p:cNvPr>
            <p:cNvCxnSpPr>
              <a:cxnSpLocks/>
            </p:cNvCxnSpPr>
            <p:nvPr/>
          </p:nvCxnSpPr>
          <p:spPr>
            <a:xfrm>
              <a:off x="2893925" y="4591670"/>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8ADCA9B0-02AE-444B-8B3D-8551A42E328C}"/>
                </a:ext>
              </a:extLst>
            </p:cNvPr>
            <p:cNvCxnSpPr>
              <a:cxnSpLocks/>
            </p:cNvCxnSpPr>
            <p:nvPr/>
          </p:nvCxnSpPr>
          <p:spPr>
            <a:xfrm>
              <a:off x="2893925" y="4950540"/>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xmlns="" id="{31D38988-BD3E-43D7-89BC-2533AFE29ECB}"/>
                </a:ext>
              </a:extLst>
            </p:cNvPr>
            <p:cNvCxnSpPr>
              <a:cxnSpLocks/>
            </p:cNvCxnSpPr>
            <p:nvPr/>
          </p:nvCxnSpPr>
          <p:spPr>
            <a:xfrm>
              <a:off x="2893925" y="5326875"/>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xmlns="" id="{82E5A66B-33CE-49DD-AB00-BC87FA333000}"/>
                </a:ext>
              </a:extLst>
            </p:cNvPr>
            <p:cNvCxnSpPr>
              <a:cxnSpLocks/>
            </p:cNvCxnSpPr>
            <p:nvPr/>
          </p:nvCxnSpPr>
          <p:spPr>
            <a:xfrm>
              <a:off x="2893132" y="5740532"/>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xmlns="" id="{F1B9495F-691A-4172-91BE-FC9A6C7D310B}"/>
              </a:ext>
            </a:extLst>
          </p:cNvPr>
          <p:cNvGrpSpPr/>
          <p:nvPr/>
        </p:nvGrpSpPr>
        <p:grpSpPr>
          <a:xfrm>
            <a:off x="8401133" y="3283027"/>
            <a:ext cx="2914814" cy="1525197"/>
            <a:chOff x="2893132" y="4215335"/>
            <a:chExt cx="6238351" cy="1525197"/>
          </a:xfrm>
        </p:grpSpPr>
        <p:cxnSp>
          <p:nvCxnSpPr>
            <p:cNvPr id="19" name="Straight Connector 18">
              <a:extLst>
                <a:ext uri="{FF2B5EF4-FFF2-40B4-BE49-F238E27FC236}">
                  <a16:creationId xmlns:a16="http://schemas.microsoft.com/office/drawing/2014/main" xmlns="" id="{A8E4F3E9-FD49-4AC9-8DDD-358109F85BB2}"/>
                </a:ext>
              </a:extLst>
            </p:cNvPr>
            <p:cNvCxnSpPr>
              <a:cxnSpLocks/>
            </p:cNvCxnSpPr>
            <p:nvPr/>
          </p:nvCxnSpPr>
          <p:spPr>
            <a:xfrm>
              <a:off x="2893925" y="4215335"/>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609302ED-16B8-4D7B-890E-A9E420F43A08}"/>
                </a:ext>
              </a:extLst>
            </p:cNvPr>
            <p:cNvCxnSpPr>
              <a:cxnSpLocks/>
            </p:cNvCxnSpPr>
            <p:nvPr/>
          </p:nvCxnSpPr>
          <p:spPr>
            <a:xfrm>
              <a:off x="2893925" y="4591670"/>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066D9A4A-E4FB-459D-A762-057159581CB5}"/>
                </a:ext>
              </a:extLst>
            </p:cNvPr>
            <p:cNvCxnSpPr>
              <a:cxnSpLocks/>
            </p:cNvCxnSpPr>
            <p:nvPr/>
          </p:nvCxnSpPr>
          <p:spPr>
            <a:xfrm>
              <a:off x="2893925" y="4950540"/>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xmlns="" id="{A2F5992F-6EBD-4018-A389-5E6AD6CD4BB4}"/>
                </a:ext>
              </a:extLst>
            </p:cNvPr>
            <p:cNvCxnSpPr>
              <a:cxnSpLocks/>
            </p:cNvCxnSpPr>
            <p:nvPr/>
          </p:nvCxnSpPr>
          <p:spPr>
            <a:xfrm>
              <a:off x="2893925" y="5326875"/>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xmlns="" id="{35833EE5-0DC7-4E44-8ADF-DA29D45BCA0E}"/>
                </a:ext>
              </a:extLst>
            </p:cNvPr>
            <p:cNvCxnSpPr>
              <a:cxnSpLocks/>
            </p:cNvCxnSpPr>
            <p:nvPr/>
          </p:nvCxnSpPr>
          <p:spPr>
            <a:xfrm>
              <a:off x="2893132" y="5740532"/>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4" name="Rectangle 23">
            <a:extLst>
              <a:ext uri="{FF2B5EF4-FFF2-40B4-BE49-F238E27FC236}">
                <a16:creationId xmlns:a16="http://schemas.microsoft.com/office/drawing/2014/main" xmlns="" id="{6E90A571-7363-457D-A407-B346A6D9B40B}"/>
              </a:ext>
            </a:extLst>
          </p:cNvPr>
          <p:cNvSpPr/>
          <p:nvPr/>
        </p:nvSpPr>
        <p:spPr>
          <a:xfrm>
            <a:off x="4565626" y="2193664"/>
            <a:ext cx="3275763" cy="52061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Trust Driver</a:t>
            </a:r>
          </a:p>
        </p:txBody>
      </p:sp>
      <p:sp>
        <p:nvSpPr>
          <p:cNvPr id="25" name="Rectangle 24">
            <a:extLst>
              <a:ext uri="{FF2B5EF4-FFF2-40B4-BE49-F238E27FC236}">
                <a16:creationId xmlns:a16="http://schemas.microsoft.com/office/drawing/2014/main" xmlns="" id="{E7474482-B729-4CFF-83E6-336730D49039}"/>
              </a:ext>
            </a:extLst>
          </p:cNvPr>
          <p:cNvSpPr/>
          <p:nvPr/>
        </p:nvSpPr>
        <p:spPr>
          <a:xfrm>
            <a:off x="8250502" y="2196432"/>
            <a:ext cx="3275763" cy="52061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Trust Inhibiting Behavior</a:t>
            </a:r>
          </a:p>
        </p:txBody>
      </p:sp>
      <p:sp>
        <p:nvSpPr>
          <p:cNvPr id="40" name="TextBox 39">
            <a:extLst>
              <a:ext uri="{FF2B5EF4-FFF2-40B4-BE49-F238E27FC236}">
                <a16:creationId xmlns:a16="http://schemas.microsoft.com/office/drawing/2014/main" xmlns="" id="{621B9660-5BFE-4080-A612-66AFD87B0BD1}"/>
              </a:ext>
            </a:extLst>
          </p:cNvPr>
          <p:cNvSpPr txBox="1"/>
          <p:nvPr/>
        </p:nvSpPr>
        <p:spPr>
          <a:xfrm>
            <a:off x="4742427" y="2937433"/>
            <a:ext cx="3221096" cy="338554"/>
          </a:xfrm>
          <a:prstGeom prst="rect">
            <a:avLst/>
          </a:prstGeom>
          <a:noFill/>
        </p:spPr>
        <p:txBody>
          <a:bodyPr wrap="square" lIns="0" rtlCol="0">
            <a:spAutoFit/>
          </a:bodyPr>
          <a:lstStyle/>
          <a:p>
            <a:r>
              <a:rPr lang="en-US" sz="1600" dirty="0"/>
              <a:t>Openness to new ideas</a:t>
            </a:r>
          </a:p>
        </p:txBody>
      </p:sp>
      <p:sp>
        <p:nvSpPr>
          <p:cNvPr id="42" name="Rectangle 41">
            <a:extLst>
              <a:ext uri="{FF2B5EF4-FFF2-40B4-BE49-F238E27FC236}">
                <a16:creationId xmlns:a16="http://schemas.microsoft.com/office/drawing/2014/main" xmlns="" id="{2508BA5D-3E98-481C-A8B9-1CBA536509F9}"/>
              </a:ext>
            </a:extLst>
          </p:cNvPr>
          <p:cNvSpPr/>
          <p:nvPr/>
        </p:nvSpPr>
        <p:spPr>
          <a:xfrm>
            <a:off x="4665644" y="3296302"/>
            <a:ext cx="2391489" cy="338554"/>
          </a:xfrm>
          <a:prstGeom prst="rect">
            <a:avLst/>
          </a:prstGeom>
        </p:spPr>
        <p:txBody>
          <a:bodyPr wrap="none">
            <a:spAutoFit/>
          </a:bodyPr>
          <a:lstStyle/>
          <a:p>
            <a:pPr lvl="0"/>
            <a:r>
              <a:rPr lang="en-US" sz="1600" dirty="0">
                <a:solidFill>
                  <a:srgbClr val="000000"/>
                </a:solidFill>
              </a:rPr>
              <a:t>Friendliness in the office</a:t>
            </a:r>
          </a:p>
        </p:txBody>
      </p:sp>
      <p:sp>
        <p:nvSpPr>
          <p:cNvPr id="43" name="TextBox 42">
            <a:extLst>
              <a:ext uri="{FF2B5EF4-FFF2-40B4-BE49-F238E27FC236}">
                <a16:creationId xmlns:a16="http://schemas.microsoft.com/office/drawing/2014/main" xmlns="" id="{0B4E8D63-6744-4BA0-93F4-D860B35459A7}"/>
              </a:ext>
            </a:extLst>
          </p:cNvPr>
          <p:cNvSpPr txBox="1"/>
          <p:nvPr/>
        </p:nvSpPr>
        <p:spPr>
          <a:xfrm>
            <a:off x="8401134" y="2944473"/>
            <a:ext cx="3776984" cy="338554"/>
          </a:xfrm>
          <a:prstGeom prst="rect">
            <a:avLst/>
          </a:prstGeom>
          <a:noFill/>
        </p:spPr>
        <p:txBody>
          <a:bodyPr wrap="square" lIns="0" rtlCol="0">
            <a:spAutoFit/>
          </a:bodyPr>
          <a:lstStyle/>
          <a:p>
            <a:r>
              <a:rPr lang="en-US" sz="1600" dirty="0"/>
              <a:t>Being immediately dismissive </a:t>
            </a:r>
          </a:p>
        </p:txBody>
      </p:sp>
      <p:sp>
        <p:nvSpPr>
          <p:cNvPr id="44" name="TextBox 43">
            <a:extLst>
              <a:ext uri="{FF2B5EF4-FFF2-40B4-BE49-F238E27FC236}">
                <a16:creationId xmlns:a16="http://schemas.microsoft.com/office/drawing/2014/main" xmlns="" id="{0932F87B-A495-45BB-8317-4576D565B0EB}"/>
              </a:ext>
            </a:extLst>
          </p:cNvPr>
          <p:cNvSpPr txBox="1"/>
          <p:nvPr/>
        </p:nvSpPr>
        <p:spPr>
          <a:xfrm>
            <a:off x="8401134" y="3322207"/>
            <a:ext cx="3221096" cy="338554"/>
          </a:xfrm>
          <a:prstGeom prst="rect">
            <a:avLst/>
          </a:prstGeom>
          <a:noFill/>
        </p:spPr>
        <p:txBody>
          <a:bodyPr wrap="square" lIns="0" rtlCol="0">
            <a:spAutoFit/>
          </a:bodyPr>
          <a:lstStyle/>
          <a:p>
            <a:r>
              <a:rPr lang="en-US" sz="1600" dirty="0"/>
              <a:t>Personal rivalries</a:t>
            </a:r>
          </a:p>
        </p:txBody>
      </p:sp>
      <p:sp>
        <p:nvSpPr>
          <p:cNvPr id="41" name="Rectangle 40">
            <a:extLst>
              <a:ext uri="{FF2B5EF4-FFF2-40B4-BE49-F238E27FC236}">
                <a16:creationId xmlns:a16="http://schemas.microsoft.com/office/drawing/2014/main" xmlns="" id="{E9AD1142-6173-47F7-815F-1B41AD2D685C}"/>
              </a:ext>
            </a:extLst>
          </p:cNvPr>
          <p:cNvSpPr/>
          <p:nvPr/>
        </p:nvSpPr>
        <p:spPr>
          <a:xfrm>
            <a:off x="4665644" y="3658922"/>
            <a:ext cx="2154757" cy="338554"/>
          </a:xfrm>
          <a:prstGeom prst="rect">
            <a:avLst/>
          </a:prstGeom>
        </p:spPr>
        <p:txBody>
          <a:bodyPr wrap="none">
            <a:spAutoFit/>
          </a:bodyPr>
          <a:lstStyle/>
          <a:p>
            <a:pPr lvl="0"/>
            <a:r>
              <a:rPr lang="en-US" sz="1600" dirty="0">
                <a:solidFill>
                  <a:srgbClr val="000000"/>
                </a:solidFill>
              </a:rPr>
              <a:t>Collaborative mindset</a:t>
            </a:r>
          </a:p>
        </p:txBody>
      </p:sp>
      <p:sp>
        <p:nvSpPr>
          <p:cNvPr id="45" name="Rectangle 44">
            <a:extLst>
              <a:ext uri="{FF2B5EF4-FFF2-40B4-BE49-F238E27FC236}">
                <a16:creationId xmlns:a16="http://schemas.microsoft.com/office/drawing/2014/main" xmlns="" id="{5C74A379-6BB8-4896-98D9-4F7BD41A95AF}"/>
              </a:ext>
            </a:extLst>
          </p:cNvPr>
          <p:cNvSpPr/>
          <p:nvPr/>
        </p:nvSpPr>
        <p:spPr>
          <a:xfrm>
            <a:off x="8310408" y="3702222"/>
            <a:ext cx="2553904" cy="338554"/>
          </a:xfrm>
          <a:prstGeom prst="rect">
            <a:avLst/>
          </a:prstGeom>
        </p:spPr>
        <p:txBody>
          <a:bodyPr wrap="none">
            <a:spAutoFit/>
          </a:bodyPr>
          <a:lstStyle/>
          <a:p>
            <a:pPr lvl="0"/>
            <a:r>
              <a:rPr lang="en-US" sz="1600" dirty="0">
                <a:solidFill>
                  <a:srgbClr val="000000"/>
                </a:solidFill>
              </a:rPr>
              <a:t>Unwilling to work in teams</a:t>
            </a:r>
          </a:p>
        </p:txBody>
      </p:sp>
      <p:sp>
        <p:nvSpPr>
          <p:cNvPr id="13" name="TextBox 12">
            <a:extLst>
              <a:ext uri="{FF2B5EF4-FFF2-40B4-BE49-F238E27FC236}">
                <a16:creationId xmlns:a16="http://schemas.microsoft.com/office/drawing/2014/main" xmlns="" id="{41BA08FD-758F-409F-8DE7-23744AA3E56C}"/>
              </a:ext>
            </a:extLst>
          </p:cNvPr>
          <p:cNvSpPr txBox="1"/>
          <p:nvPr/>
        </p:nvSpPr>
        <p:spPr>
          <a:xfrm>
            <a:off x="4753171" y="4046129"/>
            <a:ext cx="2821433" cy="338554"/>
          </a:xfrm>
          <a:prstGeom prst="rect">
            <a:avLst/>
          </a:prstGeom>
          <a:noFill/>
        </p:spPr>
        <p:txBody>
          <a:bodyPr wrap="square" lIns="0" rtlCol="0">
            <a:spAutoFit/>
          </a:bodyPr>
          <a:lstStyle/>
          <a:p>
            <a:r>
              <a:rPr lang="en-US" sz="1600" dirty="0"/>
              <a:t>Being transparent</a:t>
            </a:r>
          </a:p>
        </p:txBody>
      </p:sp>
      <p:sp>
        <p:nvSpPr>
          <p:cNvPr id="46" name="TextBox 45">
            <a:extLst>
              <a:ext uri="{FF2B5EF4-FFF2-40B4-BE49-F238E27FC236}">
                <a16:creationId xmlns:a16="http://schemas.microsoft.com/office/drawing/2014/main" xmlns="" id="{3BFC14D6-EBDF-416C-A721-21823D0A763C}"/>
              </a:ext>
            </a:extLst>
          </p:cNvPr>
          <p:cNvSpPr txBox="1"/>
          <p:nvPr/>
        </p:nvSpPr>
        <p:spPr>
          <a:xfrm>
            <a:off x="4753171" y="4407381"/>
            <a:ext cx="3331568" cy="338554"/>
          </a:xfrm>
          <a:prstGeom prst="rect">
            <a:avLst/>
          </a:prstGeom>
          <a:noFill/>
        </p:spPr>
        <p:txBody>
          <a:bodyPr wrap="square" lIns="0" rtlCol="0">
            <a:spAutoFit/>
          </a:bodyPr>
          <a:lstStyle/>
          <a:p>
            <a:r>
              <a:rPr lang="en-US" sz="1600" dirty="0"/>
              <a:t>Encouraging experimentation</a:t>
            </a:r>
          </a:p>
        </p:txBody>
      </p:sp>
      <p:sp>
        <p:nvSpPr>
          <p:cNvPr id="47" name="TextBox 46">
            <a:extLst>
              <a:ext uri="{FF2B5EF4-FFF2-40B4-BE49-F238E27FC236}">
                <a16:creationId xmlns:a16="http://schemas.microsoft.com/office/drawing/2014/main" xmlns="" id="{059582E8-264C-44A6-88DF-61E0222CEE29}"/>
              </a:ext>
            </a:extLst>
          </p:cNvPr>
          <p:cNvSpPr txBox="1"/>
          <p:nvPr/>
        </p:nvSpPr>
        <p:spPr>
          <a:xfrm>
            <a:off x="4753171" y="4827155"/>
            <a:ext cx="3331568" cy="338554"/>
          </a:xfrm>
          <a:prstGeom prst="rect">
            <a:avLst/>
          </a:prstGeom>
          <a:noFill/>
        </p:spPr>
        <p:txBody>
          <a:bodyPr wrap="square" lIns="0" rtlCol="0">
            <a:spAutoFit/>
          </a:bodyPr>
          <a:lstStyle/>
          <a:p>
            <a:r>
              <a:rPr lang="en-US" sz="1600" dirty="0"/>
              <a:t>Supports you to stakeholders</a:t>
            </a:r>
          </a:p>
        </p:txBody>
      </p:sp>
      <p:cxnSp>
        <p:nvCxnSpPr>
          <p:cNvPr id="48" name="Straight Connector 47">
            <a:extLst>
              <a:ext uri="{FF2B5EF4-FFF2-40B4-BE49-F238E27FC236}">
                <a16:creationId xmlns:a16="http://schemas.microsoft.com/office/drawing/2014/main" xmlns="" id="{33E9BF47-D3BD-4D49-9F8B-A358FF8C396E}"/>
              </a:ext>
            </a:extLst>
          </p:cNvPr>
          <p:cNvCxnSpPr>
            <a:cxnSpLocks/>
          </p:cNvCxnSpPr>
          <p:nvPr/>
        </p:nvCxnSpPr>
        <p:spPr>
          <a:xfrm>
            <a:off x="4746285" y="5207357"/>
            <a:ext cx="291444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xmlns="" id="{56574F48-70C9-48FD-A9A3-441BFABAF52B}"/>
              </a:ext>
            </a:extLst>
          </p:cNvPr>
          <p:cNvCxnSpPr>
            <a:cxnSpLocks/>
          </p:cNvCxnSpPr>
          <p:nvPr/>
        </p:nvCxnSpPr>
        <p:spPr>
          <a:xfrm>
            <a:off x="8401133" y="5207357"/>
            <a:ext cx="291444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xmlns="" id="{33114771-C883-40B0-B09A-1FB8A859B657}"/>
              </a:ext>
            </a:extLst>
          </p:cNvPr>
          <p:cNvSpPr txBox="1"/>
          <p:nvPr/>
        </p:nvSpPr>
        <p:spPr>
          <a:xfrm>
            <a:off x="8401133" y="4110333"/>
            <a:ext cx="3005540" cy="338554"/>
          </a:xfrm>
          <a:prstGeom prst="rect">
            <a:avLst/>
          </a:prstGeom>
          <a:noFill/>
        </p:spPr>
        <p:txBody>
          <a:bodyPr wrap="square" lIns="0" rtlCol="0">
            <a:spAutoFit/>
          </a:bodyPr>
          <a:lstStyle/>
          <a:p>
            <a:r>
              <a:rPr lang="en-US" sz="1600" dirty="0"/>
              <a:t>Unwilling to share</a:t>
            </a:r>
          </a:p>
        </p:txBody>
      </p:sp>
      <p:sp>
        <p:nvSpPr>
          <p:cNvPr id="15" name="TextBox 14">
            <a:extLst>
              <a:ext uri="{FF2B5EF4-FFF2-40B4-BE49-F238E27FC236}">
                <a16:creationId xmlns:a16="http://schemas.microsoft.com/office/drawing/2014/main" xmlns="" id="{D438B22C-3242-4CEB-BB0C-67D41B2FDA4B}"/>
              </a:ext>
            </a:extLst>
          </p:cNvPr>
          <p:cNvSpPr txBox="1"/>
          <p:nvPr/>
        </p:nvSpPr>
        <p:spPr>
          <a:xfrm>
            <a:off x="8401133" y="4467777"/>
            <a:ext cx="2914443" cy="338554"/>
          </a:xfrm>
          <a:prstGeom prst="rect">
            <a:avLst/>
          </a:prstGeom>
          <a:noFill/>
        </p:spPr>
        <p:txBody>
          <a:bodyPr wrap="square" lIns="0" rtlCol="0">
            <a:spAutoFit/>
          </a:bodyPr>
          <a:lstStyle/>
          <a:p>
            <a:r>
              <a:rPr lang="en-US" sz="1600" dirty="0"/>
              <a:t>Overly dogmatic</a:t>
            </a:r>
          </a:p>
        </p:txBody>
      </p:sp>
      <p:sp>
        <p:nvSpPr>
          <p:cNvPr id="16" name="TextBox 15">
            <a:extLst>
              <a:ext uri="{FF2B5EF4-FFF2-40B4-BE49-F238E27FC236}">
                <a16:creationId xmlns:a16="http://schemas.microsoft.com/office/drawing/2014/main" xmlns="" id="{1AC53286-D0E7-4FA9-991C-A72A513901F2}"/>
              </a:ext>
            </a:extLst>
          </p:cNvPr>
          <p:cNvSpPr txBox="1"/>
          <p:nvPr/>
        </p:nvSpPr>
        <p:spPr>
          <a:xfrm>
            <a:off x="8401133" y="4879540"/>
            <a:ext cx="3535292" cy="338554"/>
          </a:xfrm>
          <a:prstGeom prst="rect">
            <a:avLst/>
          </a:prstGeom>
          <a:noFill/>
        </p:spPr>
        <p:txBody>
          <a:bodyPr wrap="square" lIns="0" rtlCol="0">
            <a:spAutoFit/>
          </a:bodyPr>
          <a:lstStyle/>
          <a:p>
            <a:r>
              <a:rPr lang="en-US" sz="1600" dirty="0"/>
              <a:t>Detracts from stakeholder support</a:t>
            </a:r>
          </a:p>
        </p:txBody>
      </p:sp>
      <p:sp>
        <p:nvSpPr>
          <p:cNvPr id="26" name="Arrow: Right 25">
            <a:extLst>
              <a:ext uri="{FF2B5EF4-FFF2-40B4-BE49-F238E27FC236}">
                <a16:creationId xmlns:a16="http://schemas.microsoft.com/office/drawing/2014/main" xmlns="" id="{61DEDA9F-FF47-4515-8AAF-705FBD027473}"/>
              </a:ext>
            </a:extLst>
          </p:cNvPr>
          <p:cNvSpPr/>
          <p:nvPr/>
        </p:nvSpPr>
        <p:spPr>
          <a:xfrm>
            <a:off x="7858574" y="3805106"/>
            <a:ext cx="422512" cy="4008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288571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xmlns="" id="{B3E2ADD7-63BE-4637-A757-736EECA618CB}"/>
              </a:ext>
            </a:extLst>
          </p:cNvPr>
          <p:cNvSpPr/>
          <p:nvPr/>
        </p:nvSpPr>
        <p:spPr>
          <a:xfrm>
            <a:off x="8133996" y="5108924"/>
            <a:ext cx="3055716" cy="1115029"/>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5" name="Rectangle 54">
            <a:extLst>
              <a:ext uri="{FF2B5EF4-FFF2-40B4-BE49-F238E27FC236}">
                <a16:creationId xmlns:a16="http://schemas.microsoft.com/office/drawing/2014/main" xmlns="" id="{BF7F5968-1C40-4152-BECD-BD0613A0A0E2}"/>
              </a:ext>
            </a:extLst>
          </p:cNvPr>
          <p:cNvSpPr/>
          <p:nvPr/>
        </p:nvSpPr>
        <p:spPr>
          <a:xfrm>
            <a:off x="8133996" y="4060959"/>
            <a:ext cx="3055716" cy="10368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9" name="Rectangle 48">
            <a:extLst>
              <a:ext uri="{FF2B5EF4-FFF2-40B4-BE49-F238E27FC236}">
                <a16:creationId xmlns:a16="http://schemas.microsoft.com/office/drawing/2014/main" xmlns="" id="{B056E543-BE14-4F78-815A-0DDAC9D9EA59}"/>
              </a:ext>
            </a:extLst>
          </p:cNvPr>
          <p:cNvSpPr/>
          <p:nvPr/>
        </p:nvSpPr>
        <p:spPr>
          <a:xfrm>
            <a:off x="4294072" y="1746552"/>
            <a:ext cx="3222503" cy="27188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8" name="Rectangle 47">
            <a:extLst>
              <a:ext uri="{FF2B5EF4-FFF2-40B4-BE49-F238E27FC236}">
                <a16:creationId xmlns:a16="http://schemas.microsoft.com/office/drawing/2014/main" xmlns="" id="{47F6824B-AFFC-404F-9714-4FC685497DC4}"/>
              </a:ext>
            </a:extLst>
          </p:cNvPr>
          <p:cNvSpPr/>
          <p:nvPr/>
        </p:nvSpPr>
        <p:spPr>
          <a:xfrm>
            <a:off x="8139206" y="1753552"/>
            <a:ext cx="3055715" cy="47796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a:extLst>
              <a:ext uri="{FF2B5EF4-FFF2-40B4-BE49-F238E27FC236}">
                <a16:creationId xmlns:a16="http://schemas.microsoft.com/office/drawing/2014/main" xmlns="" id="{5ED5E97E-7B33-4475-98CA-2E8379F2A99D}"/>
              </a:ext>
            </a:extLst>
          </p:cNvPr>
          <p:cNvSpPr>
            <a:spLocks noGrp="1"/>
          </p:cNvSpPr>
          <p:nvPr>
            <p:ph type="title"/>
          </p:nvPr>
        </p:nvSpPr>
        <p:spPr>
          <a:xfrm>
            <a:off x="457200" y="366713"/>
            <a:ext cx="11276013" cy="443198"/>
          </a:xfrm>
        </p:spPr>
        <p:txBody>
          <a:bodyPr/>
          <a:lstStyle/>
          <a:p>
            <a:r>
              <a:rPr lang="en-US" b="1" dirty="0">
                <a:solidFill>
                  <a:srgbClr val="000000"/>
                </a:solidFill>
              </a:rPr>
              <a:t>Exercise 1: Practice Building Trust with Stakeholders</a:t>
            </a:r>
            <a:br>
              <a:rPr lang="en-US" b="1" dirty="0">
                <a:solidFill>
                  <a:srgbClr val="000000"/>
                </a:solidFill>
              </a:rPr>
            </a:br>
            <a:r>
              <a:rPr lang="en-US" sz="2000" dirty="0">
                <a:solidFill>
                  <a:srgbClr val="000000"/>
                </a:solidFill>
                <a:latin typeface="+mn-lt"/>
              </a:rPr>
              <a:t>Understanding Important Relationships</a:t>
            </a:r>
            <a:endParaRPr lang="en-US" sz="2000" dirty="0">
              <a:latin typeface="+mn-lt"/>
            </a:endParaRPr>
          </a:p>
        </p:txBody>
      </p:sp>
      <p:sp>
        <p:nvSpPr>
          <p:cNvPr id="5" name="Rectangle 4">
            <a:extLst>
              <a:ext uri="{FF2B5EF4-FFF2-40B4-BE49-F238E27FC236}">
                <a16:creationId xmlns:a16="http://schemas.microsoft.com/office/drawing/2014/main" xmlns="" id="{E7F7C790-AEA0-4372-8441-C3009EC0C94C}"/>
              </a:ext>
            </a:extLst>
          </p:cNvPr>
          <p:cNvSpPr/>
          <p:nvPr/>
        </p:nvSpPr>
        <p:spPr>
          <a:xfrm>
            <a:off x="457200" y="2351919"/>
            <a:ext cx="3222503" cy="1128773"/>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Identify the stakeholder’s trust drivers, and the behaviors which might undermine trust between you. </a:t>
            </a:r>
            <a:endParaRPr lang="en-US" sz="1200" dirty="0">
              <a:solidFill>
                <a:schemeClr val="tx2"/>
              </a:solidFill>
            </a:endParaRPr>
          </a:p>
        </p:txBody>
      </p:sp>
      <p:sp>
        <p:nvSpPr>
          <p:cNvPr id="6" name="Oval 5">
            <a:extLst>
              <a:ext uri="{FF2B5EF4-FFF2-40B4-BE49-F238E27FC236}">
                <a16:creationId xmlns:a16="http://schemas.microsoft.com/office/drawing/2014/main" xmlns="" id="{D95023A0-04FC-423D-8875-5E73FC23E958}"/>
              </a:ext>
            </a:extLst>
          </p:cNvPr>
          <p:cNvSpPr/>
          <p:nvPr/>
        </p:nvSpPr>
        <p:spPr>
          <a:xfrm>
            <a:off x="1624324" y="1636239"/>
            <a:ext cx="926983" cy="780431"/>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7" name="Picture 6">
            <a:extLst>
              <a:ext uri="{FF2B5EF4-FFF2-40B4-BE49-F238E27FC236}">
                <a16:creationId xmlns:a16="http://schemas.microsoft.com/office/drawing/2014/main" xmlns="" id="{7EF4812F-0B8E-4353-B148-C6DAE5939C48}"/>
              </a:ext>
            </a:extLst>
          </p:cNvPr>
          <p:cNvPicPr>
            <a:picLocks noChangeAspect="1"/>
          </p:cNvPicPr>
          <p:nvPr/>
        </p:nvPicPr>
        <p:blipFill>
          <a:blip r:embed="rId3"/>
          <a:stretch>
            <a:fillRect/>
          </a:stretch>
        </p:blipFill>
        <p:spPr>
          <a:xfrm>
            <a:off x="1855793" y="1727127"/>
            <a:ext cx="475321" cy="568388"/>
          </a:xfrm>
          <a:prstGeom prst="rect">
            <a:avLst/>
          </a:prstGeom>
        </p:spPr>
      </p:pic>
      <p:grpSp>
        <p:nvGrpSpPr>
          <p:cNvPr id="34" name="Group 33">
            <a:extLst>
              <a:ext uri="{FF2B5EF4-FFF2-40B4-BE49-F238E27FC236}">
                <a16:creationId xmlns:a16="http://schemas.microsoft.com/office/drawing/2014/main" xmlns="" id="{8816160A-4BD4-4F99-9DA9-326E8F7F14AA}"/>
              </a:ext>
            </a:extLst>
          </p:cNvPr>
          <p:cNvGrpSpPr/>
          <p:nvPr/>
        </p:nvGrpSpPr>
        <p:grpSpPr>
          <a:xfrm>
            <a:off x="457200" y="3586225"/>
            <a:ext cx="3209031" cy="1646155"/>
            <a:chOff x="844952" y="2984413"/>
            <a:chExt cx="3055716" cy="1646155"/>
          </a:xfrm>
        </p:grpSpPr>
        <p:sp>
          <p:nvSpPr>
            <p:cNvPr id="8" name="Rectangle 7">
              <a:extLst>
                <a:ext uri="{FF2B5EF4-FFF2-40B4-BE49-F238E27FC236}">
                  <a16:creationId xmlns:a16="http://schemas.microsoft.com/office/drawing/2014/main" xmlns="" id="{DE74E762-BD9C-44D7-A277-B730AC1AF09B}"/>
                </a:ext>
              </a:extLst>
            </p:cNvPr>
            <p:cNvSpPr/>
            <p:nvPr/>
          </p:nvSpPr>
          <p:spPr>
            <a:xfrm>
              <a:off x="844952" y="2984413"/>
              <a:ext cx="3055716" cy="4674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tx1"/>
                  </a:solidFill>
                </a:rPr>
                <a:t>Stakeholder</a:t>
              </a:r>
              <a:r>
                <a:rPr lang="en-US" b="1" dirty="0"/>
                <a:t> </a:t>
              </a:r>
            </a:p>
          </p:txBody>
        </p:sp>
        <p:cxnSp>
          <p:nvCxnSpPr>
            <p:cNvPr id="13" name="Straight Connector 12">
              <a:extLst>
                <a:ext uri="{FF2B5EF4-FFF2-40B4-BE49-F238E27FC236}">
                  <a16:creationId xmlns:a16="http://schemas.microsoft.com/office/drawing/2014/main" xmlns="" id="{ED9E2A30-2CA3-4DB6-8BE0-7B1D90F80B1F}"/>
                </a:ext>
              </a:extLst>
            </p:cNvPr>
            <p:cNvCxnSpPr/>
            <p:nvPr/>
          </p:nvCxnSpPr>
          <p:spPr>
            <a:xfrm>
              <a:off x="901196" y="4630568"/>
              <a:ext cx="2943225"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xmlns="" id="{54DB6561-F6F8-4236-8818-090953F743FE}"/>
              </a:ext>
            </a:extLst>
          </p:cNvPr>
          <p:cNvGrpSpPr/>
          <p:nvPr/>
        </p:nvGrpSpPr>
        <p:grpSpPr>
          <a:xfrm>
            <a:off x="8133996" y="3586225"/>
            <a:ext cx="3058422" cy="2637729"/>
            <a:chOff x="4467051" y="2981948"/>
            <a:chExt cx="3058422" cy="2637729"/>
          </a:xfrm>
        </p:grpSpPr>
        <p:sp>
          <p:nvSpPr>
            <p:cNvPr id="14" name="Rectangle 13">
              <a:extLst>
                <a:ext uri="{FF2B5EF4-FFF2-40B4-BE49-F238E27FC236}">
                  <a16:creationId xmlns:a16="http://schemas.microsoft.com/office/drawing/2014/main" xmlns="" id="{D766DC4F-CF2E-412C-8597-1107786CB33A}"/>
                </a:ext>
              </a:extLst>
            </p:cNvPr>
            <p:cNvSpPr/>
            <p:nvPr/>
          </p:nvSpPr>
          <p:spPr>
            <a:xfrm>
              <a:off x="4469757" y="2981948"/>
              <a:ext cx="3055716" cy="48581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Trust Inhibiting Behavior</a:t>
              </a:r>
            </a:p>
          </p:txBody>
        </p:sp>
        <p:cxnSp>
          <p:nvCxnSpPr>
            <p:cNvPr id="15" name="Straight Connector 14">
              <a:extLst>
                <a:ext uri="{FF2B5EF4-FFF2-40B4-BE49-F238E27FC236}">
                  <a16:creationId xmlns:a16="http://schemas.microsoft.com/office/drawing/2014/main" xmlns="" id="{928D2347-C306-42B5-A044-E9756070C5A7}"/>
                </a:ext>
              </a:extLst>
            </p:cNvPr>
            <p:cNvCxnSpPr>
              <a:cxnSpLocks/>
              <a:stCxn id="55" idx="1"/>
              <a:endCxn id="55" idx="3"/>
            </p:cNvCxnSpPr>
            <p:nvPr/>
          </p:nvCxnSpPr>
          <p:spPr>
            <a:xfrm>
              <a:off x="4467051" y="3965597"/>
              <a:ext cx="3055716"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8E2B6B20-CC1A-49C3-8F12-3854BEBA5E4F}"/>
                </a:ext>
              </a:extLst>
            </p:cNvPr>
            <p:cNvCxnSpPr>
              <a:cxnSpLocks/>
            </p:cNvCxnSpPr>
            <p:nvPr/>
          </p:nvCxnSpPr>
          <p:spPr>
            <a:xfrm flipV="1">
              <a:off x="4469755" y="5619676"/>
              <a:ext cx="3053012" cy="1"/>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982580C0-C9CC-4271-AB6F-E58A33C615C8}"/>
                </a:ext>
              </a:extLst>
            </p:cNvPr>
            <p:cNvCxnSpPr>
              <a:cxnSpLocks/>
              <a:stCxn id="59" idx="1"/>
              <a:endCxn id="59" idx="3"/>
            </p:cNvCxnSpPr>
            <p:nvPr/>
          </p:nvCxnSpPr>
          <p:spPr>
            <a:xfrm>
              <a:off x="4467051" y="5052637"/>
              <a:ext cx="3055716"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36" name="object 4">
            <a:extLst>
              <a:ext uri="{FF2B5EF4-FFF2-40B4-BE49-F238E27FC236}">
                <a16:creationId xmlns:a16="http://schemas.microsoft.com/office/drawing/2014/main" xmlns="" id="{329B635A-5F60-4A44-BE93-9AF6F1A0DC40}"/>
              </a:ext>
            </a:extLst>
          </p:cNvPr>
          <p:cNvSpPr txBox="1"/>
          <p:nvPr/>
        </p:nvSpPr>
        <p:spPr>
          <a:xfrm>
            <a:off x="4294073" y="2073437"/>
            <a:ext cx="3212080" cy="209032"/>
          </a:xfrm>
          <a:prstGeom prst="rect">
            <a:avLst/>
          </a:prstGeom>
          <a:solidFill>
            <a:srgbClr val="BED2EB"/>
          </a:solidFill>
        </p:spPr>
        <p:txBody>
          <a:bodyPr vert="horz" wrap="square" lIns="0" tIns="24130" rIns="0" bIns="0" rtlCol="0">
            <a:spAutoFit/>
          </a:bodyPr>
          <a:lstStyle/>
          <a:p>
            <a:pPr marL="151765">
              <a:lnSpc>
                <a:spcPct val="100000"/>
              </a:lnSpc>
              <a:spcBef>
                <a:spcPts val="190"/>
              </a:spcBef>
            </a:pPr>
            <a:r>
              <a:rPr lang="en-US" sz="1200" spc="-114" dirty="0">
                <a:cs typeface="Century Gothic"/>
              </a:rPr>
              <a:t> </a:t>
            </a:r>
            <a:r>
              <a:rPr sz="1200" spc="-114" dirty="0">
                <a:cs typeface="Century Gothic"/>
              </a:rPr>
              <a:t>1.</a:t>
            </a:r>
            <a:r>
              <a:rPr lang="en-US" sz="1200" spc="-114" dirty="0">
                <a:cs typeface="Century Gothic"/>
              </a:rPr>
              <a:t> </a:t>
            </a:r>
            <a:r>
              <a:rPr sz="1200" spc="-114" dirty="0">
                <a:cs typeface="Century Gothic"/>
              </a:rPr>
              <a:t> </a:t>
            </a:r>
            <a:r>
              <a:rPr sz="1200" spc="40" dirty="0">
                <a:cs typeface="Century Gothic"/>
              </a:rPr>
              <a:t>Be </a:t>
            </a:r>
            <a:r>
              <a:rPr sz="1200" spc="-20" dirty="0">
                <a:cs typeface="Century Gothic"/>
              </a:rPr>
              <a:t>open </a:t>
            </a:r>
            <a:r>
              <a:rPr sz="1200" spc="15" dirty="0">
                <a:cs typeface="Century Gothic"/>
              </a:rPr>
              <a:t>to </a:t>
            </a:r>
            <a:r>
              <a:rPr sz="1200" spc="-20" dirty="0">
                <a:cs typeface="Century Gothic"/>
              </a:rPr>
              <a:t>new</a:t>
            </a:r>
            <a:r>
              <a:rPr sz="1200" spc="-10" dirty="0">
                <a:cs typeface="Century Gothic"/>
              </a:rPr>
              <a:t> ideas</a:t>
            </a:r>
            <a:r>
              <a:rPr sz="1000" spc="-10" dirty="0">
                <a:latin typeface="Century Gothic"/>
                <a:cs typeface="Century Gothic"/>
              </a:rPr>
              <a:t>.</a:t>
            </a:r>
            <a:endParaRPr sz="1000" dirty="0">
              <a:latin typeface="Century Gothic"/>
              <a:cs typeface="Century Gothic"/>
            </a:endParaRPr>
          </a:p>
        </p:txBody>
      </p:sp>
      <p:sp>
        <p:nvSpPr>
          <p:cNvPr id="37" name="object 5">
            <a:extLst>
              <a:ext uri="{FF2B5EF4-FFF2-40B4-BE49-F238E27FC236}">
                <a16:creationId xmlns:a16="http://schemas.microsoft.com/office/drawing/2014/main" xmlns="" id="{AF1DAC87-E3FE-4126-B4B4-6300BE751519}"/>
              </a:ext>
            </a:extLst>
          </p:cNvPr>
          <p:cNvSpPr txBox="1"/>
          <p:nvPr/>
        </p:nvSpPr>
        <p:spPr>
          <a:xfrm>
            <a:off x="4456222" y="2252494"/>
            <a:ext cx="3383760" cy="1040028"/>
          </a:xfrm>
          <a:prstGeom prst="rect">
            <a:avLst/>
          </a:prstGeom>
        </p:spPr>
        <p:txBody>
          <a:bodyPr vert="horz" wrap="square" lIns="0" tIns="82550" rIns="0" bIns="0" rtlCol="0">
            <a:spAutoFit/>
          </a:bodyPr>
          <a:lstStyle/>
          <a:p>
            <a:pPr marL="186055" indent="-164465">
              <a:lnSpc>
                <a:spcPct val="100000"/>
              </a:lnSpc>
              <a:spcBef>
                <a:spcPts val="650"/>
              </a:spcBef>
              <a:buAutoNum type="arabicPeriod" startAt="2"/>
              <a:tabLst>
                <a:tab pos="186690" algn="l"/>
              </a:tabLst>
            </a:pPr>
            <a:r>
              <a:rPr sz="1200" dirty="0"/>
              <a:t>Be transparent.</a:t>
            </a:r>
          </a:p>
          <a:p>
            <a:pPr marL="186055" indent="-166370">
              <a:lnSpc>
                <a:spcPct val="100000"/>
              </a:lnSpc>
              <a:spcBef>
                <a:spcPts val="550"/>
              </a:spcBef>
              <a:buAutoNum type="arabicPeriod" startAt="2"/>
              <a:tabLst>
                <a:tab pos="186690" algn="l"/>
              </a:tabLst>
            </a:pPr>
            <a:r>
              <a:rPr sz="1200" dirty="0"/>
              <a:t>Encourage open discussions.</a:t>
            </a:r>
          </a:p>
          <a:p>
            <a:pPr marL="186055" indent="-173355">
              <a:lnSpc>
                <a:spcPct val="100000"/>
              </a:lnSpc>
              <a:spcBef>
                <a:spcPts val="550"/>
              </a:spcBef>
              <a:buAutoNum type="arabicPeriod" startAt="2"/>
              <a:tabLst>
                <a:tab pos="186690" algn="l"/>
              </a:tabLst>
            </a:pPr>
            <a:r>
              <a:rPr sz="1200" dirty="0"/>
              <a:t>Entertain contrarian views</a:t>
            </a:r>
          </a:p>
          <a:p>
            <a:pPr marL="186055" marR="21590" indent="-166370">
              <a:lnSpc>
                <a:spcPct val="108300"/>
              </a:lnSpc>
              <a:spcBef>
                <a:spcPts val="450"/>
              </a:spcBef>
              <a:buAutoNum type="arabicPeriod" startAt="2"/>
              <a:tabLst>
                <a:tab pos="186690" algn="l"/>
              </a:tabLst>
            </a:pPr>
            <a:r>
              <a:rPr sz="1200" dirty="0"/>
              <a:t>Give freedom to explore and experiment.</a:t>
            </a:r>
          </a:p>
        </p:txBody>
      </p:sp>
      <p:sp>
        <p:nvSpPr>
          <p:cNvPr id="38" name="object 6">
            <a:extLst>
              <a:ext uri="{FF2B5EF4-FFF2-40B4-BE49-F238E27FC236}">
                <a16:creationId xmlns:a16="http://schemas.microsoft.com/office/drawing/2014/main" xmlns="" id="{9969D2BB-DB6E-408D-8EA0-773CE8FF668F}"/>
              </a:ext>
            </a:extLst>
          </p:cNvPr>
          <p:cNvSpPr/>
          <p:nvPr/>
        </p:nvSpPr>
        <p:spPr>
          <a:xfrm>
            <a:off x="4294072" y="1738356"/>
            <a:ext cx="3222503" cy="1724025"/>
          </a:xfrm>
          <a:custGeom>
            <a:avLst/>
            <a:gdLst/>
            <a:ahLst/>
            <a:cxnLst/>
            <a:rect l="l" t="t" r="r" b="b"/>
            <a:pathLst>
              <a:path w="2190750" h="1724025">
                <a:moveTo>
                  <a:pt x="0" y="0"/>
                </a:moveTo>
                <a:lnTo>
                  <a:pt x="0" y="1642478"/>
                </a:lnTo>
                <a:lnTo>
                  <a:pt x="158889" y="1723770"/>
                </a:lnTo>
                <a:lnTo>
                  <a:pt x="314248" y="1642478"/>
                </a:lnTo>
                <a:lnTo>
                  <a:pt x="470306" y="1723770"/>
                </a:lnTo>
                <a:lnTo>
                  <a:pt x="626237" y="1642478"/>
                </a:lnTo>
                <a:lnTo>
                  <a:pt x="781913" y="1723770"/>
                </a:lnTo>
                <a:lnTo>
                  <a:pt x="938517" y="1642478"/>
                </a:lnTo>
                <a:lnTo>
                  <a:pt x="1094498" y="1723770"/>
                </a:lnTo>
                <a:lnTo>
                  <a:pt x="1250797" y="1642478"/>
                </a:lnTo>
                <a:lnTo>
                  <a:pt x="1406321" y="1723770"/>
                </a:lnTo>
                <a:lnTo>
                  <a:pt x="1563395" y="1642478"/>
                </a:lnTo>
                <a:lnTo>
                  <a:pt x="1718919" y="1723770"/>
                </a:lnTo>
                <a:lnTo>
                  <a:pt x="1875218" y="1642478"/>
                </a:lnTo>
                <a:lnTo>
                  <a:pt x="2031517" y="1723770"/>
                </a:lnTo>
                <a:lnTo>
                  <a:pt x="2190750" y="1642478"/>
                </a:lnTo>
                <a:lnTo>
                  <a:pt x="2190750" y="0"/>
                </a:lnTo>
                <a:lnTo>
                  <a:pt x="0" y="0"/>
                </a:lnTo>
                <a:close/>
              </a:path>
            </a:pathLst>
          </a:custGeom>
          <a:ln w="19050">
            <a:solidFill>
              <a:srgbClr val="89898B"/>
            </a:solidFill>
          </a:ln>
        </p:spPr>
        <p:txBody>
          <a:bodyPr wrap="square" lIns="0" tIns="0" rIns="0" bIns="0" rtlCol="0"/>
          <a:lstStyle/>
          <a:p>
            <a:endParaRPr/>
          </a:p>
        </p:txBody>
      </p:sp>
      <p:grpSp>
        <p:nvGrpSpPr>
          <p:cNvPr id="4" name="Group 3">
            <a:extLst>
              <a:ext uri="{FF2B5EF4-FFF2-40B4-BE49-F238E27FC236}">
                <a16:creationId xmlns:a16="http://schemas.microsoft.com/office/drawing/2014/main" xmlns="" id="{09E3EE1C-D61C-47F8-9AA5-EF76B94BCD1B}"/>
              </a:ext>
            </a:extLst>
          </p:cNvPr>
          <p:cNvGrpSpPr/>
          <p:nvPr/>
        </p:nvGrpSpPr>
        <p:grpSpPr>
          <a:xfrm>
            <a:off x="8139206" y="1746552"/>
            <a:ext cx="3329437" cy="1724025"/>
            <a:chOff x="4636090" y="1632858"/>
            <a:chExt cx="3329437" cy="1724025"/>
          </a:xfrm>
        </p:grpSpPr>
        <p:sp>
          <p:nvSpPr>
            <p:cNvPr id="39" name="object 7">
              <a:extLst>
                <a:ext uri="{FF2B5EF4-FFF2-40B4-BE49-F238E27FC236}">
                  <a16:creationId xmlns:a16="http://schemas.microsoft.com/office/drawing/2014/main" xmlns="" id="{FBD02F83-AABF-4DEE-B3EC-6F31E2C21F2E}"/>
                </a:ext>
              </a:extLst>
            </p:cNvPr>
            <p:cNvSpPr/>
            <p:nvPr/>
          </p:nvSpPr>
          <p:spPr>
            <a:xfrm>
              <a:off x="4636090" y="1632858"/>
              <a:ext cx="3055715" cy="1724025"/>
            </a:xfrm>
            <a:custGeom>
              <a:avLst/>
              <a:gdLst/>
              <a:ahLst/>
              <a:cxnLst/>
              <a:rect l="l" t="t" r="r" b="b"/>
              <a:pathLst>
                <a:path w="2165985" h="1724025">
                  <a:moveTo>
                    <a:pt x="0" y="0"/>
                  </a:moveTo>
                  <a:lnTo>
                    <a:pt x="0" y="1648180"/>
                  </a:lnTo>
                  <a:lnTo>
                    <a:pt x="157073" y="1723910"/>
                  </a:lnTo>
                  <a:lnTo>
                    <a:pt x="310680" y="1648180"/>
                  </a:lnTo>
                  <a:lnTo>
                    <a:pt x="464947" y="1723910"/>
                  </a:lnTo>
                  <a:lnTo>
                    <a:pt x="619099" y="1648180"/>
                  </a:lnTo>
                  <a:lnTo>
                    <a:pt x="773010" y="1723910"/>
                  </a:lnTo>
                  <a:lnTo>
                    <a:pt x="927836" y="1648180"/>
                  </a:lnTo>
                  <a:lnTo>
                    <a:pt x="1082040" y="1723910"/>
                  </a:lnTo>
                  <a:lnTo>
                    <a:pt x="1236560" y="1648180"/>
                  </a:lnTo>
                  <a:lnTo>
                    <a:pt x="1390319" y="1723910"/>
                  </a:lnTo>
                  <a:lnTo>
                    <a:pt x="1545602" y="1648180"/>
                  </a:lnTo>
                  <a:lnTo>
                    <a:pt x="1699348" y="1723910"/>
                  </a:lnTo>
                  <a:lnTo>
                    <a:pt x="1853869" y="1648180"/>
                  </a:lnTo>
                  <a:lnTo>
                    <a:pt x="2008390" y="1723910"/>
                  </a:lnTo>
                  <a:lnTo>
                    <a:pt x="2165807" y="1648180"/>
                  </a:lnTo>
                  <a:lnTo>
                    <a:pt x="2165807" y="0"/>
                  </a:lnTo>
                  <a:lnTo>
                    <a:pt x="0" y="0"/>
                  </a:lnTo>
                  <a:close/>
                </a:path>
              </a:pathLst>
            </a:custGeom>
            <a:ln w="19050">
              <a:solidFill>
                <a:srgbClr val="89898B"/>
              </a:solidFill>
            </a:ln>
          </p:spPr>
          <p:txBody>
            <a:bodyPr wrap="square" lIns="0" tIns="0" rIns="0" bIns="0" rtlCol="0"/>
            <a:lstStyle/>
            <a:p>
              <a:endParaRPr/>
            </a:p>
          </p:txBody>
        </p:sp>
        <p:sp>
          <p:nvSpPr>
            <p:cNvPr id="41" name="object 9">
              <a:extLst>
                <a:ext uri="{FF2B5EF4-FFF2-40B4-BE49-F238E27FC236}">
                  <a16:creationId xmlns:a16="http://schemas.microsoft.com/office/drawing/2014/main" xmlns="" id="{2DB497D3-C323-42FD-A4B2-E3D98FDDD73A}"/>
                </a:ext>
              </a:extLst>
            </p:cNvPr>
            <p:cNvSpPr txBox="1"/>
            <p:nvPr/>
          </p:nvSpPr>
          <p:spPr>
            <a:xfrm>
              <a:off x="4685747" y="1651431"/>
              <a:ext cx="3279780" cy="1158972"/>
            </a:xfrm>
            <a:prstGeom prst="rect">
              <a:avLst/>
            </a:prstGeom>
          </p:spPr>
          <p:txBody>
            <a:bodyPr vert="horz" wrap="square" lIns="0" tIns="12700" rIns="0" bIns="0" rtlCol="0">
              <a:spAutoFit/>
            </a:bodyPr>
            <a:lstStyle/>
            <a:p>
              <a:pPr marL="12700" marR="5080">
                <a:lnSpc>
                  <a:spcPct val="108300"/>
                </a:lnSpc>
                <a:spcBef>
                  <a:spcPts val="100"/>
                </a:spcBef>
                <a:tabLst>
                  <a:tab pos="2112645" algn="l"/>
                  <a:tab pos="2314575" algn="l"/>
                </a:tabLst>
              </a:pPr>
              <a:r>
                <a:rPr sz="1200" b="1" dirty="0"/>
                <a:t>Sample behaviors that inhibit </a:t>
              </a:r>
              <a:r>
                <a:rPr lang="en-US" sz="1200" b="1" dirty="0"/>
                <a:t>openness </a:t>
              </a:r>
            </a:p>
            <a:p>
              <a:pPr marL="12700" marR="5080">
                <a:lnSpc>
                  <a:spcPct val="108300"/>
                </a:lnSpc>
                <a:spcBef>
                  <a:spcPts val="100"/>
                </a:spcBef>
                <a:tabLst>
                  <a:tab pos="2112645" algn="l"/>
                  <a:tab pos="2314575" algn="l"/>
                </a:tabLst>
              </a:pPr>
              <a:r>
                <a:rPr lang="en-US" sz="1200" b="1" dirty="0"/>
                <a:t>to</a:t>
              </a:r>
              <a:r>
                <a:rPr sz="1200" b="1" dirty="0"/>
                <a:t> new ideas</a:t>
              </a:r>
              <a:endParaRPr lang="en-US" sz="1200" b="1" dirty="0"/>
            </a:p>
            <a:p>
              <a:pPr marL="12700" marR="5080">
                <a:lnSpc>
                  <a:spcPct val="108300"/>
                </a:lnSpc>
                <a:spcBef>
                  <a:spcPts val="100"/>
                </a:spcBef>
                <a:tabLst>
                  <a:tab pos="2112645" algn="l"/>
                  <a:tab pos="2314575" algn="l"/>
                </a:tabLst>
              </a:pPr>
              <a:endParaRPr lang="en-US" sz="600" b="1" dirty="0"/>
            </a:p>
            <a:p>
              <a:pPr marL="241300" marR="5080" indent="-228600">
                <a:lnSpc>
                  <a:spcPct val="108300"/>
                </a:lnSpc>
                <a:spcBef>
                  <a:spcPts val="100"/>
                </a:spcBef>
                <a:buAutoNum type="arabicPeriod"/>
                <a:tabLst>
                  <a:tab pos="2112645" algn="l"/>
                  <a:tab pos="2314575" algn="l"/>
                </a:tabLst>
              </a:pPr>
              <a:r>
                <a:rPr sz="1200" dirty="0"/>
                <a:t>Not seriously considering </a:t>
              </a:r>
              <a:r>
                <a:rPr lang="en-US" sz="1200" dirty="0"/>
                <a:t>a</a:t>
              </a:r>
              <a:r>
                <a:rPr sz="1200" dirty="0"/>
                <a:t>lternatives</a:t>
              </a:r>
              <a:endParaRPr lang="en-US" sz="1200" dirty="0"/>
            </a:p>
            <a:p>
              <a:pPr marL="241300" marR="5080" indent="-228600">
                <a:lnSpc>
                  <a:spcPct val="108300"/>
                </a:lnSpc>
                <a:spcBef>
                  <a:spcPts val="100"/>
                </a:spcBef>
                <a:buAutoNum type="arabicPeriod"/>
                <a:tabLst>
                  <a:tab pos="2112645" algn="l"/>
                  <a:tab pos="2314575" algn="l"/>
                </a:tabLst>
              </a:pPr>
              <a:r>
                <a:rPr sz="1200" dirty="0"/>
                <a:t>Showing anger over divergent opinions</a:t>
              </a:r>
              <a:endParaRPr lang="en-US" sz="1200" dirty="0"/>
            </a:p>
            <a:p>
              <a:pPr marL="241300" marR="5080" indent="-228600">
                <a:lnSpc>
                  <a:spcPct val="108300"/>
                </a:lnSpc>
                <a:spcBef>
                  <a:spcPts val="100"/>
                </a:spcBef>
                <a:buAutoNum type="arabicPeriod"/>
                <a:tabLst>
                  <a:tab pos="2112645" algn="l"/>
                  <a:tab pos="2314575" algn="l"/>
                </a:tabLst>
              </a:pPr>
              <a:r>
                <a:rPr sz="1200" dirty="0"/>
                <a:t>Not clarifying premature assumptions</a:t>
              </a:r>
            </a:p>
          </p:txBody>
        </p:sp>
      </p:grpSp>
      <p:sp>
        <p:nvSpPr>
          <p:cNvPr id="20" name="Rectangle 19">
            <a:extLst>
              <a:ext uri="{FF2B5EF4-FFF2-40B4-BE49-F238E27FC236}">
                <a16:creationId xmlns:a16="http://schemas.microsoft.com/office/drawing/2014/main" xmlns="" id="{731F412A-7C7A-42E4-8599-263F7BD09BB6}"/>
              </a:ext>
            </a:extLst>
          </p:cNvPr>
          <p:cNvSpPr/>
          <p:nvPr/>
        </p:nvSpPr>
        <p:spPr>
          <a:xfrm>
            <a:off x="4245416" y="1733245"/>
            <a:ext cx="6096000" cy="276999"/>
          </a:xfrm>
          <a:prstGeom prst="rect">
            <a:avLst/>
          </a:prstGeom>
        </p:spPr>
        <p:txBody>
          <a:bodyPr>
            <a:spAutoFit/>
          </a:bodyPr>
          <a:lstStyle/>
          <a:p>
            <a:pPr marL="12700" marR="5080">
              <a:lnSpc>
                <a:spcPct val="108300"/>
              </a:lnSpc>
              <a:spcBef>
                <a:spcPts val="100"/>
              </a:spcBef>
              <a:tabLst>
                <a:tab pos="2112645" algn="l"/>
                <a:tab pos="2314575" algn="l"/>
              </a:tabLst>
            </a:pPr>
            <a:r>
              <a:rPr lang="en-US" sz="1200" b="1" dirty="0"/>
              <a:t>Sample behaviors that drive trust</a:t>
            </a:r>
          </a:p>
        </p:txBody>
      </p:sp>
      <p:cxnSp>
        <p:nvCxnSpPr>
          <p:cNvPr id="47" name="Straight Connector 46">
            <a:extLst>
              <a:ext uri="{FF2B5EF4-FFF2-40B4-BE49-F238E27FC236}">
                <a16:creationId xmlns:a16="http://schemas.microsoft.com/office/drawing/2014/main" xmlns="" id="{908D6D0A-1E23-4915-BA07-92371714B314}"/>
              </a:ext>
            </a:extLst>
          </p:cNvPr>
          <p:cNvCxnSpPr>
            <a:cxnSpLocks/>
          </p:cNvCxnSpPr>
          <p:nvPr/>
        </p:nvCxnSpPr>
        <p:spPr>
          <a:xfrm>
            <a:off x="8156116" y="5108924"/>
            <a:ext cx="3033596"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xmlns="" id="{8C978348-35CF-4496-BB1D-A62A5A4DAB24}"/>
              </a:ext>
            </a:extLst>
          </p:cNvPr>
          <p:cNvSpPr/>
          <p:nvPr/>
        </p:nvSpPr>
        <p:spPr>
          <a:xfrm>
            <a:off x="4373609" y="3609208"/>
            <a:ext cx="3055716" cy="46743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Trust Driver</a:t>
            </a:r>
          </a:p>
        </p:txBody>
      </p:sp>
      <p:cxnSp>
        <p:nvCxnSpPr>
          <p:cNvPr id="52" name="Straight Connector 51">
            <a:extLst>
              <a:ext uri="{FF2B5EF4-FFF2-40B4-BE49-F238E27FC236}">
                <a16:creationId xmlns:a16="http://schemas.microsoft.com/office/drawing/2014/main" xmlns="" id="{A2BFD092-2459-4AF2-A6E9-C64B391695C7}"/>
              </a:ext>
            </a:extLst>
          </p:cNvPr>
          <p:cNvCxnSpPr/>
          <p:nvPr/>
        </p:nvCxnSpPr>
        <p:spPr>
          <a:xfrm>
            <a:off x="4428501" y="4865854"/>
            <a:ext cx="2943225"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xmlns="" id="{D7626DF2-E1C9-4A26-9661-B4F454D02275}"/>
              </a:ext>
            </a:extLst>
          </p:cNvPr>
          <p:cNvCxnSpPr>
            <a:cxnSpLocks/>
          </p:cNvCxnSpPr>
          <p:nvPr/>
        </p:nvCxnSpPr>
        <p:spPr>
          <a:xfrm>
            <a:off x="4451013" y="5915829"/>
            <a:ext cx="2978312"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xmlns="" id="{23CF0031-1E54-452A-84DC-ECF235946733}"/>
              </a:ext>
            </a:extLst>
          </p:cNvPr>
          <p:cNvSpPr txBox="1"/>
          <p:nvPr/>
        </p:nvSpPr>
        <p:spPr>
          <a:xfrm>
            <a:off x="8183654" y="4157670"/>
            <a:ext cx="1816873" cy="369332"/>
          </a:xfrm>
          <a:prstGeom prst="rect">
            <a:avLst/>
          </a:prstGeom>
          <a:noFill/>
        </p:spPr>
        <p:txBody>
          <a:bodyPr wrap="square" lIns="0" rtlCol="0">
            <a:spAutoFit/>
          </a:bodyPr>
          <a:lstStyle/>
          <a:p>
            <a:r>
              <a:rPr lang="en-US" dirty="0"/>
              <a:t>1a.</a:t>
            </a:r>
          </a:p>
        </p:txBody>
      </p:sp>
      <p:sp>
        <p:nvSpPr>
          <p:cNvPr id="64" name="TextBox 63">
            <a:extLst>
              <a:ext uri="{FF2B5EF4-FFF2-40B4-BE49-F238E27FC236}">
                <a16:creationId xmlns:a16="http://schemas.microsoft.com/office/drawing/2014/main" xmlns="" id="{E0DF1F23-7E32-4961-A870-D65EA00A7154}"/>
              </a:ext>
            </a:extLst>
          </p:cNvPr>
          <p:cNvSpPr txBox="1"/>
          <p:nvPr/>
        </p:nvSpPr>
        <p:spPr>
          <a:xfrm>
            <a:off x="8178610" y="4742527"/>
            <a:ext cx="1679205" cy="369332"/>
          </a:xfrm>
          <a:prstGeom prst="rect">
            <a:avLst/>
          </a:prstGeom>
          <a:noFill/>
        </p:spPr>
        <p:txBody>
          <a:bodyPr wrap="square" lIns="0" rtlCol="0">
            <a:spAutoFit/>
          </a:bodyPr>
          <a:lstStyle/>
          <a:p>
            <a:r>
              <a:rPr lang="en-US" dirty="0"/>
              <a:t>1b.</a:t>
            </a:r>
          </a:p>
        </p:txBody>
      </p:sp>
      <p:sp>
        <p:nvSpPr>
          <p:cNvPr id="65" name="TextBox 64">
            <a:extLst>
              <a:ext uri="{FF2B5EF4-FFF2-40B4-BE49-F238E27FC236}">
                <a16:creationId xmlns:a16="http://schemas.microsoft.com/office/drawing/2014/main" xmlns="" id="{6FA1DE61-CFEB-4A45-860B-BBFEC5939F2A}"/>
              </a:ext>
            </a:extLst>
          </p:cNvPr>
          <p:cNvSpPr txBox="1"/>
          <p:nvPr/>
        </p:nvSpPr>
        <p:spPr>
          <a:xfrm>
            <a:off x="8183654" y="5286020"/>
            <a:ext cx="1816873" cy="369332"/>
          </a:xfrm>
          <a:prstGeom prst="rect">
            <a:avLst/>
          </a:prstGeom>
          <a:noFill/>
        </p:spPr>
        <p:txBody>
          <a:bodyPr wrap="square" lIns="0" rtlCol="0">
            <a:spAutoFit/>
          </a:bodyPr>
          <a:lstStyle/>
          <a:p>
            <a:r>
              <a:rPr lang="en-US" dirty="0"/>
              <a:t>2a.</a:t>
            </a:r>
          </a:p>
        </p:txBody>
      </p:sp>
      <p:sp>
        <p:nvSpPr>
          <p:cNvPr id="67" name="TextBox 66">
            <a:extLst>
              <a:ext uri="{FF2B5EF4-FFF2-40B4-BE49-F238E27FC236}">
                <a16:creationId xmlns:a16="http://schemas.microsoft.com/office/drawing/2014/main" xmlns="" id="{155DB018-9CCF-4EC5-8CC5-47F7FF2A5D55}"/>
              </a:ext>
            </a:extLst>
          </p:cNvPr>
          <p:cNvSpPr txBox="1"/>
          <p:nvPr/>
        </p:nvSpPr>
        <p:spPr>
          <a:xfrm>
            <a:off x="8178610" y="5854622"/>
            <a:ext cx="1679205" cy="369332"/>
          </a:xfrm>
          <a:prstGeom prst="rect">
            <a:avLst/>
          </a:prstGeom>
          <a:noFill/>
        </p:spPr>
        <p:txBody>
          <a:bodyPr wrap="square" lIns="0" rtlCol="0">
            <a:spAutoFit/>
          </a:bodyPr>
          <a:lstStyle/>
          <a:p>
            <a:r>
              <a:rPr lang="en-US" dirty="0"/>
              <a:t>2b.</a:t>
            </a:r>
          </a:p>
        </p:txBody>
      </p:sp>
      <p:cxnSp>
        <p:nvCxnSpPr>
          <p:cNvPr id="9" name="Straight Arrow Connector 8">
            <a:extLst>
              <a:ext uri="{FF2B5EF4-FFF2-40B4-BE49-F238E27FC236}">
                <a16:creationId xmlns:a16="http://schemas.microsoft.com/office/drawing/2014/main" xmlns="" id="{1E288646-DAC9-49F7-8825-5F7D634D934E}"/>
              </a:ext>
            </a:extLst>
          </p:cNvPr>
          <p:cNvCxnSpPr/>
          <p:nvPr/>
        </p:nvCxnSpPr>
        <p:spPr>
          <a:xfrm>
            <a:off x="7586853" y="4579399"/>
            <a:ext cx="461234" cy="0"/>
          </a:xfrm>
          <a:prstGeom prst="straightConnector1">
            <a:avLst/>
          </a:prstGeom>
          <a:ln w="317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xmlns="" id="{24BB4237-6FB2-45DF-AFEF-C15F5E59410D}"/>
              </a:ext>
            </a:extLst>
          </p:cNvPr>
          <p:cNvCxnSpPr/>
          <p:nvPr/>
        </p:nvCxnSpPr>
        <p:spPr>
          <a:xfrm>
            <a:off x="7586853" y="5655352"/>
            <a:ext cx="461234" cy="0"/>
          </a:xfrm>
          <a:prstGeom prst="straightConnector1">
            <a:avLst/>
          </a:prstGeom>
          <a:ln w="317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xmlns="" id="{42C49A48-1432-4016-BE99-1447A40ACA62}"/>
              </a:ext>
            </a:extLst>
          </p:cNvPr>
          <p:cNvCxnSpPr/>
          <p:nvPr/>
        </p:nvCxnSpPr>
        <p:spPr>
          <a:xfrm>
            <a:off x="7592062" y="2210344"/>
            <a:ext cx="461234" cy="0"/>
          </a:xfrm>
          <a:prstGeom prst="straightConnector1">
            <a:avLst/>
          </a:prstGeom>
          <a:ln w="317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xmlns="" id="{22C700D3-F6C2-468E-B1F1-5AB418CF9C53}"/>
              </a:ext>
            </a:extLst>
          </p:cNvPr>
          <p:cNvSpPr txBox="1"/>
          <p:nvPr/>
        </p:nvSpPr>
        <p:spPr>
          <a:xfrm>
            <a:off x="4509208" y="4453947"/>
            <a:ext cx="1816873" cy="369332"/>
          </a:xfrm>
          <a:prstGeom prst="rect">
            <a:avLst/>
          </a:prstGeom>
          <a:noFill/>
        </p:spPr>
        <p:txBody>
          <a:bodyPr wrap="square" lIns="0" rtlCol="0">
            <a:spAutoFit/>
          </a:bodyPr>
          <a:lstStyle/>
          <a:p>
            <a:r>
              <a:rPr lang="en-US" dirty="0"/>
              <a:t>1.</a:t>
            </a:r>
          </a:p>
        </p:txBody>
      </p:sp>
      <p:sp>
        <p:nvSpPr>
          <p:cNvPr id="45" name="TextBox 44">
            <a:extLst>
              <a:ext uri="{FF2B5EF4-FFF2-40B4-BE49-F238E27FC236}">
                <a16:creationId xmlns:a16="http://schemas.microsoft.com/office/drawing/2014/main" xmlns="" id="{9B71675B-D566-44A9-A28A-83861B8B1164}"/>
              </a:ext>
            </a:extLst>
          </p:cNvPr>
          <p:cNvSpPr txBox="1"/>
          <p:nvPr/>
        </p:nvSpPr>
        <p:spPr>
          <a:xfrm>
            <a:off x="4509207" y="5546497"/>
            <a:ext cx="1816873" cy="369332"/>
          </a:xfrm>
          <a:prstGeom prst="rect">
            <a:avLst/>
          </a:prstGeom>
          <a:noFill/>
        </p:spPr>
        <p:txBody>
          <a:bodyPr wrap="square" lIns="0" rtlCol="0">
            <a:spAutoFit/>
          </a:bodyPr>
          <a:lstStyle/>
          <a:p>
            <a:r>
              <a:rPr lang="en-US" dirty="0"/>
              <a:t>2.</a:t>
            </a:r>
          </a:p>
        </p:txBody>
      </p:sp>
    </p:spTree>
    <p:extLst>
      <p:ext uri="{BB962C8B-B14F-4D97-AF65-F5344CB8AC3E}">
        <p14:creationId xmlns:p14="http://schemas.microsoft.com/office/powerpoint/2010/main" val="2706776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03694-BDC9-46CA-895F-702609C9634E}"/>
              </a:ext>
            </a:extLst>
          </p:cNvPr>
          <p:cNvSpPr>
            <a:spLocks noGrp="1"/>
          </p:cNvSpPr>
          <p:nvPr>
            <p:ph type="title"/>
          </p:nvPr>
        </p:nvSpPr>
        <p:spPr/>
        <p:txBody>
          <a:bodyPr/>
          <a:lstStyle/>
          <a:p>
            <a:r>
              <a:rPr lang="en-US" b="1" dirty="0">
                <a:solidFill>
                  <a:srgbClr val="000000"/>
                </a:solidFill>
              </a:rPr>
              <a:t>Exercise 1: Practice Building Trust with Stakeholders</a:t>
            </a:r>
            <a:br>
              <a:rPr lang="en-US" b="1" dirty="0">
                <a:solidFill>
                  <a:srgbClr val="000000"/>
                </a:solidFill>
              </a:rPr>
            </a:br>
            <a:r>
              <a:rPr lang="en-US" sz="2000" dirty="0">
                <a:solidFill>
                  <a:srgbClr val="000000"/>
                </a:solidFill>
                <a:latin typeface="+mn-lt"/>
              </a:rPr>
              <a:t>Defining Next Steps</a:t>
            </a:r>
            <a:endParaRPr lang="en-US" sz="2000" dirty="0">
              <a:latin typeface="+mn-lt"/>
            </a:endParaRPr>
          </a:p>
        </p:txBody>
      </p:sp>
      <p:sp>
        <p:nvSpPr>
          <p:cNvPr id="7" name="Rectangle 6">
            <a:extLst>
              <a:ext uri="{FF2B5EF4-FFF2-40B4-BE49-F238E27FC236}">
                <a16:creationId xmlns:a16="http://schemas.microsoft.com/office/drawing/2014/main" xmlns="" id="{6234E7C6-3B74-4A4E-B1D7-FFF6778A034A}"/>
              </a:ext>
            </a:extLst>
          </p:cNvPr>
          <p:cNvSpPr/>
          <p:nvPr/>
        </p:nvSpPr>
        <p:spPr>
          <a:xfrm>
            <a:off x="6243516" y="1380840"/>
            <a:ext cx="3766782" cy="48717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Choose Two Next Steps</a:t>
            </a:r>
          </a:p>
        </p:txBody>
      </p:sp>
      <p:sp>
        <p:nvSpPr>
          <p:cNvPr id="23" name="Rectangle 22">
            <a:extLst>
              <a:ext uri="{FF2B5EF4-FFF2-40B4-BE49-F238E27FC236}">
                <a16:creationId xmlns:a16="http://schemas.microsoft.com/office/drawing/2014/main" xmlns="" id="{8538B0F8-E7E5-4BDB-9B01-2A6E29B9361C}"/>
              </a:ext>
            </a:extLst>
          </p:cNvPr>
          <p:cNvSpPr/>
          <p:nvPr/>
        </p:nvSpPr>
        <p:spPr>
          <a:xfrm>
            <a:off x="1000124" y="2607634"/>
            <a:ext cx="2524125" cy="548019"/>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tx1"/>
                </a:solidFill>
              </a:rPr>
              <a:t>Stakeholder</a:t>
            </a:r>
          </a:p>
        </p:txBody>
      </p:sp>
      <p:cxnSp>
        <p:nvCxnSpPr>
          <p:cNvPr id="25" name="Straight Connector 24">
            <a:extLst>
              <a:ext uri="{FF2B5EF4-FFF2-40B4-BE49-F238E27FC236}">
                <a16:creationId xmlns:a16="http://schemas.microsoft.com/office/drawing/2014/main" xmlns="" id="{F6DB5B20-FECB-4E35-B8EF-1E0A1C7C2114}"/>
              </a:ext>
            </a:extLst>
          </p:cNvPr>
          <p:cNvCxnSpPr/>
          <p:nvPr/>
        </p:nvCxnSpPr>
        <p:spPr>
          <a:xfrm>
            <a:off x="790575" y="4000500"/>
            <a:ext cx="2943225"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graphicFrame>
        <p:nvGraphicFramePr>
          <p:cNvPr id="27" name="object 12">
            <a:extLst>
              <a:ext uri="{FF2B5EF4-FFF2-40B4-BE49-F238E27FC236}">
                <a16:creationId xmlns:a16="http://schemas.microsoft.com/office/drawing/2014/main" xmlns="" id="{AD7CF27E-164F-4C97-863F-1D5D65659D5F}"/>
              </a:ext>
            </a:extLst>
          </p:cNvPr>
          <p:cNvGraphicFramePr>
            <a:graphicFrameLocks noGrp="1"/>
          </p:cNvGraphicFramePr>
          <p:nvPr>
            <p:extLst>
              <p:ext uri="{D42A27DB-BD31-4B8C-83A1-F6EECF244321}">
                <p14:modId xmlns:p14="http://schemas.microsoft.com/office/powerpoint/2010/main" val="1871416872"/>
              </p:ext>
            </p:extLst>
          </p:nvPr>
        </p:nvGraphicFramePr>
        <p:xfrm>
          <a:off x="4592815" y="2017680"/>
          <a:ext cx="7068184" cy="3965640"/>
        </p:xfrm>
        <a:graphic>
          <a:graphicData uri="http://schemas.openxmlformats.org/drawingml/2006/table">
            <a:tbl>
              <a:tblPr firstRow="1" bandRow="1">
                <a:tableStyleId>{2D5ABB26-0587-4C30-8999-92F81FD0307C}</a:tableStyleId>
              </a:tblPr>
              <a:tblGrid>
                <a:gridCol w="532701">
                  <a:extLst>
                    <a:ext uri="{9D8B030D-6E8A-4147-A177-3AD203B41FA5}">
                      <a16:colId xmlns:a16="http://schemas.microsoft.com/office/drawing/2014/main" xmlns="" val="3997820349"/>
                    </a:ext>
                  </a:extLst>
                </a:gridCol>
                <a:gridCol w="6535483">
                  <a:extLst>
                    <a:ext uri="{9D8B030D-6E8A-4147-A177-3AD203B41FA5}">
                      <a16:colId xmlns:a16="http://schemas.microsoft.com/office/drawing/2014/main" xmlns="" val="20000"/>
                    </a:ext>
                  </a:extLst>
                </a:gridCol>
              </a:tblGrid>
              <a:tr h="661748">
                <a:tc>
                  <a:txBody>
                    <a:bodyPr/>
                    <a:lstStyle/>
                    <a:p>
                      <a:pPr marL="342900" marR="339725">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19050">
                      <a:solidFill>
                        <a:srgbClr val="89898B"/>
                      </a:solidFill>
                      <a:prstDash val="solid"/>
                    </a:lnT>
                    <a:lnB w="3175" cap="flat" cmpd="sng" algn="ctr">
                      <a:solidFill>
                        <a:srgbClr val="4D4D4F"/>
                      </a:solidFill>
                      <a:prstDash val="solid"/>
                      <a:round/>
                      <a:headEnd type="none" w="med" len="med"/>
                      <a:tailEnd type="none" w="med" len="med"/>
                    </a:lnB>
                  </a:tcPr>
                </a:tc>
                <a:tc>
                  <a:txBody>
                    <a:bodyPr/>
                    <a:lstStyle/>
                    <a:p>
                      <a:pPr marL="131445">
                        <a:lnSpc>
                          <a:spcPts val="1310"/>
                        </a:lnSpc>
                        <a:spcBef>
                          <a:spcPts val="340"/>
                        </a:spcBef>
                        <a:tabLst>
                          <a:tab pos="342265" algn="l"/>
                        </a:tabLst>
                      </a:pPr>
                      <a:r>
                        <a:rPr lang="en-US" sz="900" kern="1200" dirty="0">
                          <a:solidFill>
                            <a:srgbClr val="000000"/>
                          </a:solidFill>
                          <a:latin typeface="+mn-lt"/>
                          <a:ea typeface="+mn-ea"/>
                          <a:cs typeface="+mn-cs"/>
                        </a:rPr>
                        <a:t>	</a:t>
                      </a:r>
                      <a:r>
                        <a:rPr sz="900" b="1" kern="1200" dirty="0">
                          <a:solidFill>
                            <a:srgbClr val="000000"/>
                          </a:solidFill>
                          <a:latin typeface="+mn-lt"/>
                          <a:ea typeface="+mn-ea"/>
                          <a:cs typeface="+mn-cs"/>
                        </a:rPr>
                        <a:t>Meet Face-to-Face</a:t>
                      </a:r>
                      <a:endParaRPr lang="en-US" sz="900" b="1" kern="1200" dirty="0">
                        <a:solidFill>
                          <a:srgbClr val="000000"/>
                        </a:solidFill>
                        <a:latin typeface="+mn-lt"/>
                        <a:ea typeface="+mn-ea"/>
                        <a:cs typeface="+mn-cs"/>
                      </a:endParaRPr>
                    </a:p>
                    <a:p>
                      <a:pPr marL="342900" marR="339725">
                        <a:lnSpc>
                          <a:spcPts val="1100"/>
                        </a:lnSpc>
                        <a:spcBef>
                          <a:spcPts val="10"/>
                        </a:spcBef>
                      </a:pPr>
                      <a:r>
                        <a:rPr lang="en-US" sz="900" kern="1200" dirty="0">
                          <a:solidFill>
                            <a:srgbClr val="000000"/>
                          </a:solidFill>
                          <a:latin typeface="+mn-lt"/>
                          <a:ea typeface="+mn-ea"/>
                          <a:cs typeface="+mn-cs"/>
                        </a:rPr>
                        <a:t>Seeing colleagues in person helps you preemptively address communication barriers and develop more accurate  impressions of your colleagues’ trustworthiness. Work with your manager to identify opportunities to meet your  virtual peers, either through video conferencing or travel arrangements.</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19050">
                      <a:solidFill>
                        <a:srgbClr val="89898B"/>
                      </a:solidFill>
                      <a:prstDash val="solid"/>
                    </a:lnT>
                    <a:lnB w="3175">
                      <a:solidFill>
                        <a:srgbClr val="4D4D4F"/>
                      </a:solidFill>
                      <a:prstDash val="solid"/>
                    </a:lnB>
                  </a:tcPr>
                </a:tc>
                <a:extLst>
                  <a:ext uri="{0D108BD9-81ED-4DB2-BD59-A6C34878D82A}">
                    <a16:rowId xmlns:a16="http://schemas.microsoft.com/office/drawing/2014/main" xmlns="" val="10000"/>
                  </a:ext>
                </a:extLst>
              </a:tr>
              <a:tr h="528429">
                <a:tc>
                  <a:txBody>
                    <a:bodyPr/>
                    <a:lstStyle/>
                    <a:p>
                      <a:pPr marL="342900" marR="332105">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3175" cap="flat" cmpd="sng" algn="ctr">
                      <a:solidFill>
                        <a:srgbClr val="4D4D4F"/>
                      </a:solidFill>
                      <a:prstDash val="solid"/>
                      <a:round/>
                      <a:headEnd type="none" w="med" len="med"/>
                      <a:tailEnd type="none" w="med" len="med"/>
                    </a:lnB>
                  </a:tcPr>
                </a:tc>
                <a:tc>
                  <a:txBody>
                    <a:bodyPr/>
                    <a:lstStyle/>
                    <a:p>
                      <a:pPr marL="116205">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Make Sure Your Actions Are Transparent</a:t>
                      </a:r>
                    </a:p>
                    <a:p>
                      <a:pPr marL="342900" marR="332105">
                        <a:lnSpc>
                          <a:spcPts val="1100"/>
                        </a:lnSpc>
                        <a:spcBef>
                          <a:spcPts val="10"/>
                        </a:spcBef>
                      </a:pPr>
                      <a:r>
                        <a:rPr sz="900" kern="1200" dirty="0">
                          <a:solidFill>
                            <a:srgbClr val="000000"/>
                          </a:solidFill>
                          <a:latin typeface="+mn-lt"/>
                          <a:ea typeface="+mn-ea"/>
                          <a:cs typeface="+mn-cs"/>
                        </a:rPr>
                        <a:t>Gather your virtual peers’ input on decisions you make that impact them and disseminate information to them to  keep them informed.</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3175">
                      <a:solidFill>
                        <a:srgbClr val="4D4D4F"/>
                      </a:solidFill>
                      <a:prstDash val="solid"/>
                    </a:lnB>
                  </a:tcPr>
                </a:tc>
                <a:extLst>
                  <a:ext uri="{0D108BD9-81ED-4DB2-BD59-A6C34878D82A}">
                    <a16:rowId xmlns:a16="http://schemas.microsoft.com/office/drawing/2014/main" xmlns="" val="10001"/>
                  </a:ext>
                </a:extLst>
              </a:tr>
              <a:tr h="661748">
                <a:tc>
                  <a:txBody>
                    <a:bodyPr/>
                    <a:lstStyle/>
                    <a:p>
                      <a:pPr marL="342900" marR="255270">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3175" cap="flat" cmpd="sng" algn="ctr">
                      <a:solidFill>
                        <a:srgbClr val="4D4D4F"/>
                      </a:solidFill>
                      <a:prstDash val="solid"/>
                      <a:round/>
                      <a:headEnd type="none" w="med" len="med"/>
                      <a:tailEnd type="none" w="med" len="med"/>
                    </a:lnB>
                  </a:tcPr>
                </a:tc>
                <a:tc>
                  <a:txBody>
                    <a:bodyPr/>
                    <a:lstStyle/>
                    <a:p>
                      <a:pPr marL="116205">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Be Accessible and Responsive</a:t>
                      </a:r>
                    </a:p>
                    <a:p>
                      <a:pPr marL="342900" marR="255270">
                        <a:lnSpc>
                          <a:spcPts val="1100"/>
                        </a:lnSpc>
                        <a:spcBef>
                          <a:spcPts val="10"/>
                        </a:spcBef>
                      </a:pPr>
                      <a:r>
                        <a:rPr sz="900" kern="1200" dirty="0">
                          <a:solidFill>
                            <a:srgbClr val="000000"/>
                          </a:solidFill>
                          <a:latin typeface="+mn-lt"/>
                          <a:ea typeface="+mn-ea"/>
                          <a:cs typeface="+mn-cs"/>
                        </a:rPr>
                        <a:t>Reply to your virtual peers’ communications in a timely manner. Frequently delaying your responses can  unintentionally make you appear inaccessible and unresponsive. Further demonstrate your accessibility by sharing  non-work related information on occasion, which comes much more naturally among teams in the same office.</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3175">
                      <a:solidFill>
                        <a:srgbClr val="4D4D4F"/>
                      </a:solidFill>
                      <a:prstDash val="solid"/>
                    </a:lnB>
                  </a:tcPr>
                </a:tc>
                <a:extLst>
                  <a:ext uri="{0D108BD9-81ED-4DB2-BD59-A6C34878D82A}">
                    <a16:rowId xmlns:a16="http://schemas.microsoft.com/office/drawing/2014/main" xmlns="" val="10002"/>
                  </a:ext>
                </a:extLst>
              </a:tr>
              <a:tr h="528429">
                <a:tc>
                  <a:txBody>
                    <a:bodyPr/>
                    <a:lstStyle/>
                    <a:p>
                      <a:pPr marL="342900" marR="412750">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3175" cap="flat" cmpd="sng" algn="ctr">
                      <a:solidFill>
                        <a:srgbClr val="4D4D4F"/>
                      </a:solidFill>
                      <a:prstDash val="solid"/>
                      <a:round/>
                      <a:headEnd type="none" w="med" len="med"/>
                      <a:tailEnd type="none" w="med" len="med"/>
                    </a:lnB>
                  </a:tcPr>
                </a:tc>
                <a:tc>
                  <a:txBody>
                    <a:bodyPr/>
                    <a:lstStyle/>
                    <a:p>
                      <a:pPr marL="111760">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Maintain Confidentiality of Team Operations</a:t>
                      </a:r>
                    </a:p>
                    <a:p>
                      <a:pPr marL="342900" marR="412750">
                        <a:lnSpc>
                          <a:spcPts val="1100"/>
                        </a:lnSpc>
                        <a:spcBef>
                          <a:spcPts val="10"/>
                        </a:spcBef>
                      </a:pPr>
                      <a:r>
                        <a:rPr sz="900" kern="1200" dirty="0">
                          <a:solidFill>
                            <a:srgbClr val="000000"/>
                          </a:solidFill>
                          <a:latin typeface="+mn-lt"/>
                          <a:ea typeface="+mn-ea"/>
                          <a:cs typeface="+mn-cs"/>
                        </a:rPr>
                        <a:t>Work with your colleagues to surface differing assumptions and to agree on norms for what information can be  shared outside of the team.</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3175">
                      <a:solidFill>
                        <a:srgbClr val="4D4D4F"/>
                      </a:solidFill>
                      <a:prstDash val="solid"/>
                    </a:lnB>
                  </a:tcPr>
                </a:tc>
                <a:extLst>
                  <a:ext uri="{0D108BD9-81ED-4DB2-BD59-A6C34878D82A}">
                    <a16:rowId xmlns:a16="http://schemas.microsoft.com/office/drawing/2014/main" xmlns="" val="10003"/>
                  </a:ext>
                </a:extLst>
              </a:tr>
              <a:tr h="395109">
                <a:tc>
                  <a:txBody>
                    <a:bodyPr/>
                    <a:lstStyle/>
                    <a:p>
                      <a:pPr marL="342900">
                        <a:lnSpc>
                          <a:spcPts val="1070"/>
                        </a:lnSpc>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3175" cap="flat" cmpd="sng" algn="ctr">
                      <a:solidFill>
                        <a:srgbClr val="4D4D4F"/>
                      </a:solidFill>
                      <a:prstDash val="solid"/>
                      <a:round/>
                      <a:headEnd type="none" w="med" len="med"/>
                      <a:tailEnd type="none" w="med" len="med"/>
                    </a:lnB>
                  </a:tcPr>
                </a:tc>
                <a:tc>
                  <a:txBody>
                    <a:bodyPr/>
                    <a:lstStyle/>
                    <a:p>
                      <a:pPr marL="115570">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Be Proactive in Assessing Team Progress</a:t>
                      </a:r>
                    </a:p>
                    <a:p>
                      <a:pPr marL="342900">
                        <a:lnSpc>
                          <a:spcPts val="1070"/>
                        </a:lnSpc>
                      </a:pPr>
                      <a:r>
                        <a:rPr sz="900" kern="1200" dirty="0">
                          <a:solidFill>
                            <a:srgbClr val="000000"/>
                          </a:solidFill>
                          <a:latin typeface="+mn-lt"/>
                          <a:ea typeface="+mn-ea"/>
                          <a:cs typeface="+mn-cs"/>
                        </a:rPr>
                        <a:t>Identify potential challenges or delays to projects and work with your peers or manager to resolve them.</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3175">
                      <a:solidFill>
                        <a:srgbClr val="4D4D4F"/>
                      </a:solidFill>
                      <a:prstDash val="solid"/>
                    </a:lnB>
                  </a:tcPr>
                </a:tc>
                <a:extLst>
                  <a:ext uri="{0D108BD9-81ED-4DB2-BD59-A6C34878D82A}">
                    <a16:rowId xmlns:a16="http://schemas.microsoft.com/office/drawing/2014/main" xmlns="" val="10004"/>
                  </a:ext>
                </a:extLst>
              </a:tr>
              <a:tr h="661748">
                <a:tc>
                  <a:txBody>
                    <a:bodyPr/>
                    <a:lstStyle/>
                    <a:p>
                      <a:pPr marL="342900" marR="259079">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3175" cap="flat" cmpd="sng" algn="ctr">
                      <a:solidFill>
                        <a:srgbClr val="4D4D4F"/>
                      </a:solidFill>
                      <a:prstDash val="solid"/>
                      <a:round/>
                      <a:headEnd type="none" w="med" len="med"/>
                      <a:tailEnd type="none" w="med" len="med"/>
                    </a:lnB>
                  </a:tcPr>
                </a:tc>
                <a:tc>
                  <a:txBody>
                    <a:bodyPr/>
                    <a:lstStyle/>
                    <a:p>
                      <a:pPr marL="113664">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Review Your Own Performance</a:t>
                      </a:r>
                    </a:p>
                    <a:p>
                      <a:pPr marL="342900" marR="259079">
                        <a:lnSpc>
                          <a:spcPts val="1100"/>
                        </a:lnSpc>
                        <a:spcBef>
                          <a:spcPts val="10"/>
                        </a:spcBef>
                      </a:pPr>
                      <a:r>
                        <a:rPr sz="900" kern="1200" dirty="0">
                          <a:solidFill>
                            <a:srgbClr val="000000"/>
                          </a:solidFill>
                          <a:latin typeface="+mn-lt"/>
                          <a:ea typeface="+mn-ea"/>
                          <a:cs typeface="+mn-cs"/>
                        </a:rPr>
                        <a:t>Informally solicit your virtual peers’ feedback on your performance, strengths, development areas, and / or  suggestions for improvements. Do this early on to evaluate what you may need to change to be more transparent,  accessible, responsive, or proactive with your virtual peers.</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3175">
                      <a:solidFill>
                        <a:srgbClr val="4D4D4F"/>
                      </a:solidFill>
                      <a:prstDash val="solid"/>
                    </a:lnB>
                  </a:tcPr>
                </a:tc>
                <a:extLst>
                  <a:ext uri="{0D108BD9-81ED-4DB2-BD59-A6C34878D82A}">
                    <a16:rowId xmlns:a16="http://schemas.microsoft.com/office/drawing/2014/main" xmlns="" val="10005"/>
                  </a:ext>
                </a:extLst>
              </a:tr>
              <a:tr h="528429">
                <a:tc>
                  <a:txBody>
                    <a:bodyPr/>
                    <a:lstStyle/>
                    <a:p>
                      <a:pPr marL="342900" marR="312420">
                        <a:lnSpc>
                          <a:spcPts val="1100"/>
                        </a:lnSpc>
                        <a:spcBef>
                          <a:spcPts val="10"/>
                        </a:spcBef>
                      </a:pPr>
                      <a:endParaRPr sz="900" dirty="0">
                        <a:latin typeface="Century Gothic"/>
                        <a:cs typeface="Century Gothic"/>
                      </a:endParaRPr>
                    </a:p>
                  </a:txBody>
                  <a:tcPr marL="0" marR="0" marT="43180" marB="0">
                    <a:lnL w="19050">
                      <a:solidFill>
                        <a:srgbClr val="89898B"/>
                      </a:solidFill>
                      <a:prstDash val="solid"/>
                    </a:lnL>
                    <a:lnR w="19050">
                      <a:solidFill>
                        <a:srgbClr val="89898B"/>
                      </a:solidFill>
                      <a:prstDash val="solid"/>
                    </a:lnR>
                    <a:lnT w="3175" cap="flat" cmpd="sng" algn="ctr">
                      <a:solidFill>
                        <a:srgbClr val="4D4D4F"/>
                      </a:solidFill>
                      <a:prstDash val="solid"/>
                      <a:round/>
                      <a:headEnd type="none" w="med" len="med"/>
                      <a:tailEnd type="none" w="med" len="med"/>
                    </a:lnT>
                    <a:lnB w="19050">
                      <a:solidFill>
                        <a:srgbClr val="89898B"/>
                      </a:solidFill>
                      <a:prstDash val="solid"/>
                    </a:lnB>
                  </a:tcPr>
                </a:tc>
                <a:tc>
                  <a:txBody>
                    <a:bodyPr/>
                    <a:lstStyle/>
                    <a:p>
                      <a:pPr marL="116839">
                        <a:lnSpc>
                          <a:spcPts val="1310"/>
                        </a:lnSpc>
                        <a:spcBef>
                          <a:spcPts val="340"/>
                        </a:spcBef>
                        <a:tabLst>
                          <a:tab pos="342265" algn="l"/>
                        </a:tabLst>
                      </a:pPr>
                      <a:r>
                        <a:rPr sz="900" kern="1200" dirty="0">
                          <a:solidFill>
                            <a:srgbClr val="000000"/>
                          </a:solidFill>
                          <a:latin typeface="+mn-lt"/>
                          <a:ea typeface="+mn-ea"/>
                          <a:cs typeface="+mn-cs"/>
                        </a:rPr>
                        <a:t>	</a:t>
                      </a:r>
                      <a:r>
                        <a:rPr sz="900" b="1" kern="1200" dirty="0">
                          <a:solidFill>
                            <a:srgbClr val="000000"/>
                          </a:solidFill>
                          <a:latin typeface="+mn-lt"/>
                          <a:ea typeface="+mn-ea"/>
                          <a:cs typeface="+mn-cs"/>
                        </a:rPr>
                        <a:t>Share Positive Feedback</a:t>
                      </a:r>
                    </a:p>
                    <a:p>
                      <a:pPr marL="342900" marR="312420">
                        <a:lnSpc>
                          <a:spcPts val="1100"/>
                        </a:lnSpc>
                        <a:spcBef>
                          <a:spcPts val="10"/>
                        </a:spcBef>
                      </a:pPr>
                      <a:r>
                        <a:rPr sz="900" kern="1200" dirty="0">
                          <a:solidFill>
                            <a:srgbClr val="000000"/>
                          </a:solidFill>
                          <a:latin typeface="+mn-lt"/>
                          <a:ea typeface="+mn-ea"/>
                          <a:cs typeface="+mn-cs"/>
                        </a:rPr>
                        <a:t>Do not hesitate to compliment your virtual peers directly or to the whole group when they meaningfully help you  with a key task or problem. This helps motivate and engage peers.</a:t>
                      </a:r>
                    </a:p>
                  </a:txBody>
                  <a:tcPr marL="0" marR="0" marT="43180" marB="0">
                    <a:lnL w="19050" cap="flat" cmpd="sng" algn="ctr">
                      <a:solidFill>
                        <a:srgbClr val="89898B"/>
                      </a:solidFill>
                      <a:prstDash val="solid"/>
                      <a:round/>
                      <a:headEnd type="none" w="med" len="med"/>
                      <a:tailEnd type="none" w="med" len="med"/>
                    </a:lnL>
                    <a:lnR w="19050">
                      <a:solidFill>
                        <a:srgbClr val="89898B"/>
                      </a:solidFill>
                      <a:prstDash val="solid"/>
                    </a:lnR>
                    <a:lnT w="3175">
                      <a:solidFill>
                        <a:srgbClr val="4D4D4F"/>
                      </a:solidFill>
                      <a:prstDash val="solid"/>
                    </a:lnT>
                    <a:lnB w="19050">
                      <a:solidFill>
                        <a:srgbClr val="89898B"/>
                      </a:solidFill>
                      <a:prstDash val="solid"/>
                    </a:lnB>
                  </a:tcPr>
                </a:tc>
                <a:extLst>
                  <a:ext uri="{0D108BD9-81ED-4DB2-BD59-A6C34878D82A}">
                    <a16:rowId xmlns:a16="http://schemas.microsoft.com/office/drawing/2014/main" xmlns="" val="10006"/>
                  </a:ext>
                </a:extLst>
              </a:tr>
            </a:tbl>
          </a:graphicData>
        </a:graphic>
      </p:graphicFrame>
      <p:sp>
        <p:nvSpPr>
          <p:cNvPr id="18" name="Control 2">
            <a:extLst>
              <a:ext uri="{FF2B5EF4-FFF2-40B4-BE49-F238E27FC236}">
                <a16:creationId xmlns:a16="http://schemas.microsoft.com/office/drawing/2014/main" xmlns="" id="{24746E5E-AE03-4939-869E-C213E916241B}"/>
              </a:ext>
            </a:extLst>
          </p:cNvPr>
          <p:cNvSpPr>
            <a:spLocks noRot="1" noChangeArrowheads="1" noChangeShapeType="1"/>
          </p:cNvSpPr>
          <p:nvPr/>
        </p:nvSpPr>
        <p:spPr bwMode="auto">
          <a:xfrm>
            <a:off x="-149225" y="-317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Control 3">
            <a:extLst>
              <a:ext uri="{FF2B5EF4-FFF2-40B4-BE49-F238E27FC236}">
                <a16:creationId xmlns:a16="http://schemas.microsoft.com/office/drawing/2014/main" xmlns="" id="{80191513-4C2B-4398-BCAD-5B10349AAD23}"/>
              </a:ext>
            </a:extLst>
          </p:cNvPr>
          <p:cNvSpPr>
            <a:spLocks noRot="1" noChangeArrowheads="1" noChangeShapeType="1"/>
          </p:cNvSpPr>
          <p:nvPr/>
        </p:nvSpPr>
        <p:spPr bwMode="auto">
          <a:xfrm>
            <a:off x="3175" y="120650"/>
            <a:ext cx="9144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35" name="Check Box 10">
            <a:extLst>
              <a:ext uri="{FF2B5EF4-FFF2-40B4-BE49-F238E27FC236}">
                <a16:creationId xmlns:a16="http://schemas.microsoft.com/office/drawing/2014/main" xmlns="" id="{62D54BC8-F10A-48E8-9615-DE701A9C1C92}"/>
              </a:ext>
            </a:extLst>
          </p:cNvPr>
          <p:cNvPicPr>
            <a:picLocks noChangeAspect="1"/>
          </p:cNvPicPr>
          <p:nvPr/>
        </p:nvPicPr>
        <p:blipFill>
          <a:blip r:embed="rId3"/>
          <a:stretch>
            <a:fillRect/>
          </a:stretch>
        </p:blipFill>
        <p:spPr>
          <a:xfrm>
            <a:off x="4675915" y="2113105"/>
            <a:ext cx="2633904" cy="494529"/>
          </a:xfrm>
          <a:prstGeom prst="rect">
            <a:avLst/>
          </a:prstGeom>
        </p:spPr>
      </p:pic>
      <p:pic>
        <p:nvPicPr>
          <p:cNvPr id="37" name="Check Box 10">
            <a:extLst>
              <a:ext uri="{FF2B5EF4-FFF2-40B4-BE49-F238E27FC236}">
                <a16:creationId xmlns:a16="http://schemas.microsoft.com/office/drawing/2014/main" xmlns="" id="{C436DBA9-44A1-4413-903B-797BBFFB4ECB}"/>
              </a:ext>
            </a:extLst>
          </p:cNvPr>
          <p:cNvPicPr>
            <a:picLocks noChangeAspect="1"/>
          </p:cNvPicPr>
          <p:nvPr/>
        </p:nvPicPr>
        <p:blipFill>
          <a:blip r:embed="rId3"/>
          <a:stretch>
            <a:fillRect/>
          </a:stretch>
        </p:blipFill>
        <p:spPr>
          <a:xfrm>
            <a:off x="4675915" y="2690741"/>
            <a:ext cx="2633904" cy="494529"/>
          </a:xfrm>
          <a:prstGeom prst="rect">
            <a:avLst/>
          </a:prstGeom>
        </p:spPr>
      </p:pic>
      <p:pic>
        <p:nvPicPr>
          <p:cNvPr id="38" name="Check Box 10">
            <a:extLst>
              <a:ext uri="{FF2B5EF4-FFF2-40B4-BE49-F238E27FC236}">
                <a16:creationId xmlns:a16="http://schemas.microsoft.com/office/drawing/2014/main" xmlns="" id="{24FCC6CA-4A2C-487E-AD5D-E9EA7FA7F5F0}"/>
              </a:ext>
            </a:extLst>
          </p:cNvPr>
          <p:cNvPicPr>
            <a:picLocks noChangeAspect="1"/>
          </p:cNvPicPr>
          <p:nvPr/>
        </p:nvPicPr>
        <p:blipFill>
          <a:blip r:embed="rId3"/>
          <a:stretch>
            <a:fillRect/>
          </a:stretch>
        </p:blipFill>
        <p:spPr>
          <a:xfrm>
            <a:off x="4675915" y="3302460"/>
            <a:ext cx="2633904" cy="494529"/>
          </a:xfrm>
          <a:prstGeom prst="rect">
            <a:avLst/>
          </a:prstGeom>
        </p:spPr>
      </p:pic>
      <p:pic>
        <p:nvPicPr>
          <p:cNvPr id="39" name="Check Box 10">
            <a:extLst>
              <a:ext uri="{FF2B5EF4-FFF2-40B4-BE49-F238E27FC236}">
                <a16:creationId xmlns:a16="http://schemas.microsoft.com/office/drawing/2014/main" xmlns="" id="{AF39AC95-BD35-4201-BD0A-661111F09032}"/>
              </a:ext>
            </a:extLst>
          </p:cNvPr>
          <p:cNvPicPr>
            <a:picLocks noChangeAspect="1"/>
          </p:cNvPicPr>
          <p:nvPr/>
        </p:nvPicPr>
        <p:blipFill>
          <a:blip r:embed="rId3"/>
          <a:stretch>
            <a:fillRect/>
          </a:stretch>
        </p:blipFill>
        <p:spPr>
          <a:xfrm>
            <a:off x="4675915" y="3872072"/>
            <a:ext cx="2633904" cy="494529"/>
          </a:xfrm>
          <a:prstGeom prst="rect">
            <a:avLst/>
          </a:prstGeom>
        </p:spPr>
      </p:pic>
      <p:pic>
        <p:nvPicPr>
          <p:cNvPr id="40" name="Check Box 10">
            <a:extLst>
              <a:ext uri="{FF2B5EF4-FFF2-40B4-BE49-F238E27FC236}">
                <a16:creationId xmlns:a16="http://schemas.microsoft.com/office/drawing/2014/main" xmlns="" id="{9B4EAB39-1D3B-4E41-A56B-817C1AA7203B}"/>
              </a:ext>
            </a:extLst>
          </p:cNvPr>
          <p:cNvPicPr>
            <a:picLocks noChangeAspect="1"/>
          </p:cNvPicPr>
          <p:nvPr/>
        </p:nvPicPr>
        <p:blipFill>
          <a:blip r:embed="rId3"/>
          <a:stretch>
            <a:fillRect/>
          </a:stretch>
        </p:blipFill>
        <p:spPr>
          <a:xfrm>
            <a:off x="4675915" y="4340619"/>
            <a:ext cx="2633904" cy="494529"/>
          </a:xfrm>
          <a:prstGeom prst="rect">
            <a:avLst/>
          </a:prstGeom>
        </p:spPr>
      </p:pic>
      <p:pic>
        <p:nvPicPr>
          <p:cNvPr id="41" name="Check Box 10">
            <a:extLst>
              <a:ext uri="{FF2B5EF4-FFF2-40B4-BE49-F238E27FC236}">
                <a16:creationId xmlns:a16="http://schemas.microsoft.com/office/drawing/2014/main" xmlns="" id="{4CC29134-F7B4-485E-B8E6-0388EC9C16E2}"/>
              </a:ext>
            </a:extLst>
          </p:cNvPr>
          <p:cNvPicPr>
            <a:picLocks noChangeAspect="1"/>
          </p:cNvPicPr>
          <p:nvPr/>
        </p:nvPicPr>
        <p:blipFill>
          <a:blip r:embed="rId3"/>
          <a:stretch>
            <a:fillRect/>
          </a:stretch>
        </p:blipFill>
        <p:spPr>
          <a:xfrm>
            <a:off x="4675915" y="4885929"/>
            <a:ext cx="2633904" cy="494529"/>
          </a:xfrm>
          <a:prstGeom prst="rect">
            <a:avLst/>
          </a:prstGeom>
        </p:spPr>
      </p:pic>
      <p:pic>
        <p:nvPicPr>
          <p:cNvPr id="42" name="Check Box 10">
            <a:extLst>
              <a:ext uri="{FF2B5EF4-FFF2-40B4-BE49-F238E27FC236}">
                <a16:creationId xmlns:a16="http://schemas.microsoft.com/office/drawing/2014/main" xmlns="" id="{D3825409-DB0B-4C8D-AECF-AF9F8AE7F33D}"/>
              </a:ext>
            </a:extLst>
          </p:cNvPr>
          <p:cNvPicPr>
            <a:picLocks noChangeAspect="1"/>
          </p:cNvPicPr>
          <p:nvPr/>
        </p:nvPicPr>
        <p:blipFill>
          <a:blip r:embed="rId3"/>
          <a:stretch>
            <a:fillRect/>
          </a:stretch>
        </p:blipFill>
        <p:spPr>
          <a:xfrm>
            <a:off x="4675915" y="5463632"/>
            <a:ext cx="2633904" cy="494529"/>
          </a:xfrm>
          <a:prstGeom prst="rect">
            <a:avLst/>
          </a:prstGeom>
        </p:spPr>
      </p:pic>
    </p:spTree>
    <p:extLst>
      <p:ext uri="{BB962C8B-B14F-4D97-AF65-F5344CB8AC3E}">
        <p14:creationId xmlns:p14="http://schemas.microsoft.com/office/powerpoint/2010/main" val="618721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31607D2A-051A-45DC-96DE-A570BE28BCE9}"/>
              </a:ext>
            </a:extLst>
          </p:cNvPr>
          <p:cNvGrpSpPr/>
          <p:nvPr/>
        </p:nvGrpSpPr>
        <p:grpSpPr>
          <a:xfrm>
            <a:off x="5252001" y="2593566"/>
            <a:ext cx="1627626" cy="1851028"/>
            <a:chOff x="452438" y="1999828"/>
            <a:chExt cx="1162050" cy="1352553"/>
          </a:xfrm>
          <a:solidFill>
            <a:srgbClr val="AAD2FF"/>
          </a:solidFill>
        </p:grpSpPr>
        <p:sp>
          <p:nvSpPr>
            <p:cNvPr id="21" name="Freeform 6">
              <a:extLst>
                <a:ext uri="{FF2B5EF4-FFF2-40B4-BE49-F238E27FC236}">
                  <a16:creationId xmlns:a16="http://schemas.microsoft.com/office/drawing/2014/main" xmlns="" id="{5485B541-BBD8-411C-97E4-4346B3C6C54E}"/>
                </a:ext>
              </a:extLst>
            </p:cNvPr>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grpFill/>
            <a:ln>
              <a:noFill/>
            </a:ln>
          </p:spPr>
        </p:sp>
        <p:cxnSp>
          <p:nvCxnSpPr>
            <p:cNvPr id="23" name="Connector 7">
              <a:extLst>
                <a:ext uri="{FF2B5EF4-FFF2-40B4-BE49-F238E27FC236}">
                  <a16:creationId xmlns:a16="http://schemas.microsoft.com/office/drawing/2014/main" xmlns="" id="{29272FEF-FEB0-462F-A6AD-3D046ED071F4}"/>
                </a:ext>
              </a:extLst>
            </p:cNvPr>
            <p:cNvCxnSpPr/>
            <p:nvPr/>
          </p:nvCxnSpPr>
          <p:spPr>
            <a:xfrm>
              <a:off x="452438" y="1999828"/>
              <a:ext cx="1162050" cy="0"/>
            </a:xfrm>
            <a:prstGeom prst="line">
              <a:avLst/>
            </a:prstGeom>
            <a:grpFill/>
            <a:ln w="19050" cap="sq">
              <a:noFill/>
            </a:ln>
          </p:spPr>
        </p:cxnSp>
        <p:cxnSp>
          <p:nvCxnSpPr>
            <p:cNvPr id="24" name="Connector 8">
              <a:extLst>
                <a:ext uri="{FF2B5EF4-FFF2-40B4-BE49-F238E27FC236}">
                  <a16:creationId xmlns:a16="http://schemas.microsoft.com/office/drawing/2014/main" xmlns="" id="{5D3AEB66-9802-443E-B711-674239ED94A2}"/>
                </a:ext>
              </a:extLst>
            </p:cNvPr>
            <p:cNvCxnSpPr/>
            <p:nvPr/>
          </p:nvCxnSpPr>
          <p:spPr>
            <a:xfrm flipV="1">
              <a:off x="461963" y="2009353"/>
              <a:ext cx="0" cy="1333500"/>
            </a:xfrm>
            <a:prstGeom prst="line">
              <a:avLst/>
            </a:prstGeom>
            <a:grpFill/>
            <a:ln w="19050" cap="sq">
              <a:noFill/>
            </a:ln>
          </p:spPr>
        </p:cxnSp>
        <p:cxnSp>
          <p:nvCxnSpPr>
            <p:cNvPr id="25" name="Connector 9">
              <a:extLst>
                <a:ext uri="{FF2B5EF4-FFF2-40B4-BE49-F238E27FC236}">
                  <a16:creationId xmlns:a16="http://schemas.microsoft.com/office/drawing/2014/main" xmlns="" id="{FA04A7EC-DD47-4B76-A707-D4831C4F70A1}"/>
                </a:ext>
              </a:extLst>
            </p:cNvPr>
            <p:cNvCxnSpPr/>
            <p:nvPr/>
          </p:nvCxnSpPr>
          <p:spPr>
            <a:xfrm flipV="1">
              <a:off x="1604963" y="2009353"/>
              <a:ext cx="0" cy="1333500"/>
            </a:xfrm>
            <a:prstGeom prst="line">
              <a:avLst/>
            </a:prstGeom>
            <a:grpFill/>
            <a:ln w="19050" cap="sq">
              <a:noFill/>
            </a:ln>
          </p:spPr>
        </p:cxnSp>
        <p:cxnSp>
          <p:nvCxnSpPr>
            <p:cNvPr id="26" name="Connector 10">
              <a:extLst>
                <a:ext uri="{FF2B5EF4-FFF2-40B4-BE49-F238E27FC236}">
                  <a16:creationId xmlns:a16="http://schemas.microsoft.com/office/drawing/2014/main" xmlns="" id="{33C985EE-D597-427D-90F3-0DCD7A272C44}"/>
                </a:ext>
              </a:extLst>
            </p:cNvPr>
            <p:cNvCxnSpPr/>
            <p:nvPr/>
          </p:nvCxnSpPr>
          <p:spPr>
            <a:xfrm>
              <a:off x="452438" y="3352378"/>
              <a:ext cx="1162050" cy="0"/>
            </a:xfrm>
            <a:prstGeom prst="line">
              <a:avLst/>
            </a:prstGeom>
            <a:grpFill/>
            <a:ln w="19050" cap="sq">
              <a:noFill/>
            </a:ln>
          </p:spPr>
        </p:cxnSp>
      </p:grpSp>
      <p:sp>
        <p:nvSpPr>
          <p:cNvPr id="7" name="TextBox 6"/>
          <p:cNvSpPr txBox="1"/>
          <p:nvPr/>
        </p:nvSpPr>
        <p:spPr>
          <a:xfrm>
            <a:off x="1160578" y="3287431"/>
            <a:ext cx="1102179" cy="190500"/>
          </a:xfrm>
          <a:prstGeom prst="rect">
            <a:avLst/>
          </a:prstGeom>
          <a:ln>
            <a:noFill/>
          </a:ln>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2753551" y="3117261"/>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1" name="TextBox 10"/>
          <p:cNvSpPr txBox="1"/>
          <p:nvPr/>
        </p:nvSpPr>
        <p:spPr>
          <a:xfrm>
            <a:off x="5353351" y="2596332"/>
            <a:ext cx="1575670" cy="1687272"/>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2:</a:t>
            </a:r>
          </a:p>
          <a:p>
            <a:pPr marL="26343" indent="-26343">
              <a:lnSpc>
                <a:spcPct val="150000"/>
              </a:lnSpc>
            </a:pPr>
            <a:r>
              <a:rPr lang="en-US" dirty="0">
                <a:solidFill>
                  <a:srgbClr val="002060"/>
                </a:solidFill>
              </a:rPr>
              <a:t>Develop Challenging Capabilities</a:t>
            </a:r>
          </a:p>
        </p:txBody>
      </p:sp>
      <p:sp>
        <p:nvSpPr>
          <p:cNvPr id="12" name="Freeform 11"/>
          <p:cNvSpPr/>
          <p:nvPr/>
        </p:nvSpPr>
        <p:spPr>
          <a:xfrm>
            <a:off x="6980976" y="3054458"/>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4" name="Freeform 13"/>
          <p:cNvSpPr/>
          <p:nvPr/>
        </p:nvSpPr>
        <p:spPr>
          <a:xfrm>
            <a:off x="9128900" y="3052953"/>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5" name="TextBox 14"/>
          <p:cNvSpPr txBox="1"/>
          <p:nvPr/>
        </p:nvSpPr>
        <p:spPr>
          <a:xfrm>
            <a:off x="9516073" y="3144904"/>
            <a:ext cx="870857" cy="190500"/>
          </a:xfrm>
          <a:prstGeom prst="rect">
            <a:avLst/>
          </a:prstGeom>
          <a:ln>
            <a:noFill/>
          </a:ln>
        </p:spPr>
        <p:txBody>
          <a:bodyPr wrap="none" lIns="0" tIns="0" rIns="0" bIns="0" anchor="t"/>
          <a:lstStyle/>
          <a:p>
            <a:r>
              <a:rPr lang="en-US" b="1" dirty="0">
                <a:solidFill>
                  <a:srgbClr val="002060"/>
                </a:solidFill>
                <a:latin typeface="Arial"/>
              </a:rPr>
              <a:t>Key Takeaways </a:t>
            </a:r>
          </a:p>
        </p:txBody>
      </p:sp>
      <p:sp>
        <p:nvSpPr>
          <p:cNvPr id="5" name="Title 4">
            <a:extLst>
              <a:ext uri="{FF2B5EF4-FFF2-40B4-BE49-F238E27FC236}">
                <a16:creationId xmlns:a16="http://schemas.microsoft.com/office/drawing/2014/main" xmlns="" id="{35B318A3-456A-433F-8E0F-843312FBB141}"/>
              </a:ext>
            </a:extLst>
          </p:cNvPr>
          <p:cNvSpPr>
            <a:spLocks noGrp="1"/>
          </p:cNvSpPr>
          <p:nvPr>
            <p:ph type="title"/>
          </p:nvPr>
        </p:nvSpPr>
        <p:spPr/>
        <p:txBody>
          <a:bodyPr/>
          <a:lstStyle/>
          <a:p>
            <a:r>
              <a:rPr lang="en-US" dirty="0">
                <a:solidFill>
                  <a:srgbClr val="002060"/>
                </a:solidFill>
                <a:latin typeface="Arial Black" panose="020B0A04020102020204" pitchFamily="34" charset="0"/>
              </a:rPr>
              <a:t>Roadmap</a:t>
            </a:r>
            <a:br>
              <a:rPr lang="en-US" dirty="0">
                <a:solidFill>
                  <a:srgbClr val="002060"/>
                </a:solidFill>
                <a:latin typeface="Arial Black" panose="020B0A04020102020204" pitchFamily="34" charset="0"/>
              </a:rPr>
            </a:br>
            <a:endParaRPr lang="en-US" dirty="0"/>
          </a:p>
        </p:txBody>
      </p:sp>
      <p:sp>
        <p:nvSpPr>
          <p:cNvPr id="22" name="TextBox 21">
            <a:extLst>
              <a:ext uri="{FF2B5EF4-FFF2-40B4-BE49-F238E27FC236}">
                <a16:creationId xmlns:a16="http://schemas.microsoft.com/office/drawing/2014/main" xmlns="" id="{46F791DA-2366-45D3-831E-C2CF2F404B46}"/>
              </a:ext>
            </a:extLst>
          </p:cNvPr>
          <p:cNvSpPr txBox="1"/>
          <p:nvPr/>
        </p:nvSpPr>
        <p:spPr>
          <a:xfrm>
            <a:off x="7347603" y="2583771"/>
            <a:ext cx="1679948" cy="2202583"/>
          </a:xfrm>
          <a:prstGeom prst="rect">
            <a:avLst/>
          </a:prstGeom>
          <a:ln>
            <a:noFill/>
          </a:ln>
        </p:spPr>
        <p:txBody>
          <a:bodyPr lIns="0" tIns="0" rIns="0" bIns="0" anchor="t"/>
          <a:lstStyle/>
          <a:p>
            <a:pPr>
              <a:lnSpc>
                <a:spcPct val="150000"/>
              </a:lnSpc>
            </a:pPr>
            <a:r>
              <a:rPr lang="en-US" b="1" dirty="0">
                <a:solidFill>
                  <a:srgbClr val="002060"/>
                </a:solidFill>
                <a:latin typeface="Arial"/>
              </a:rPr>
              <a:t>Exercise 3:</a:t>
            </a:r>
          </a:p>
          <a:p>
            <a:pPr>
              <a:lnSpc>
                <a:spcPct val="150000"/>
              </a:lnSpc>
            </a:pPr>
            <a:r>
              <a:rPr lang="en-US" dirty="0">
                <a:solidFill>
                  <a:srgbClr val="002060"/>
                </a:solidFill>
                <a:latin typeface="Arial"/>
              </a:rPr>
              <a:t>Assess Virtual Team Effectiveness</a:t>
            </a:r>
          </a:p>
        </p:txBody>
      </p:sp>
      <p:sp>
        <p:nvSpPr>
          <p:cNvPr id="27" name="TextBox 26">
            <a:extLst>
              <a:ext uri="{FF2B5EF4-FFF2-40B4-BE49-F238E27FC236}">
                <a16:creationId xmlns:a16="http://schemas.microsoft.com/office/drawing/2014/main" xmlns="" id="{E8C999F1-A539-4799-B8D9-2C4CF9365C48}"/>
              </a:ext>
            </a:extLst>
          </p:cNvPr>
          <p:cNvSpPr txBox="1"/>
          <p:nvPr/>
        </p:nvSpPr>
        <p:spPr>
          <a:xfrm>
            <a:off x="3061494" y="2593566"/>
            <a:ext cx="1782905" cy="1091497"/>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1:</a:t>
            </a:r>
          </a:p>
          <a:p>
            <a:pPr marL="26343" indent="-26343">
              <a:lnSpc>
                <a:spcPct val="150000"/>
              </a:lnSpc>
            </a:pPr>
            <a:r>
              <a:rPr lang="en-US" dirty="0">
                <a:solidFill>
                  <a:srgbClr val="002060"/>
                </a:solidFill>
                <a:latin typeface="Arial"/>
              </a:rPr>
              <a:t>Practice Building Trust with Stakeholders</a:t>
            </a:r>
          </a:p>
          <a:p>
            <a:pPr marL="26343" indent="-26343">
              <a:lnSpc>
                <a:spcPct val="150000"/>
              </a:lnSpc>
            </a:pPr>
            <a:endParaRPr lang="en-US" dirty="0">
              <a:solidFill>
                <a:srgbClr val="002060"/>
              </a:solidFill>
              <a:latin typeface="Arial"/>
            </a:endParaRPr>
          </a:p>
        </p:txBody>
      </p:sp>
      <p:sp>
        <p:nvSpPr>
          <p:cNvPr id="28" name="Freeform 11">
            <a:extLst>
              <a:ext uri="{FF2B5EF4-FFF2-40B4-BE49-F238E27FC236}">
                <a16:creationId xmlns:a16="http://schemas.microsoft.com/office/drawing/2014/main" xmlns="" id="{6DC9A6F9-646B-4AEA-9151-0ECD29B2D586}"/>
              </a:ext>
            </a:extLst>
          </p:cNvPr>
          <p:cNvSpPr/>
          <p:nvPr/>
        </p:nvSpPr>
        <p:spPr>
          <a:xfrm>
            <a:off x="4973800" y="3070349"/>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Tree>
    <p:extLst>
      <p:ext uri="{BB962C8B-B14F-4D97-AF65-F5344CB8AC3E}">
        <p14:creationId xmlns:p14="http://schemas.microsoft.com/office/powerpoint/2010/main" val="878768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2B4B91B-E2A4-4D60-9D07-D480AF0D42EF}"/>
              </a:ext>
            </a:extLst>
          </p:cNvPr>
          <p:cNvSpPr/>
          <p:nvPr/>
        </p:nvSpPr>
        <p:spPr>
          <a:xfrm>
            <a:off x="1161179" y="3324014"/>
            <a:ext cx="3114675" cy="682241"/>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The Challenger</a:t>
            </a:r>
          </a:p>
        </p:txBody>
      </p:sp>
      <p:sp>
        <p:nvSpPr>
          <p:cNvPr id="2" name="Title 1">
            <a:extLst>
              <a:ext uri="{FF2B5EF4-FFF2-40B4-BE49-F238E27FC236}">
                <a16:creationId xmlns:a16="http://schemas.microsoft.com/office/drawing/2014/main" xmlns="" id="{EC425F4B-9DF4-4CE2-ABE8-476FC4D3241E}"/>
              </a:ext>
            </a:extLst>
          </p:cNvPr>
          <p:cNvSpPr>
            <a:spLocks noGrp="1"/>
          </p:cNvSpPr>
          <p:nvPr>
            <p:ph type="title"/>
          </p:nvPr>
        </p:nvSpPr>
        <p:spPr/>
        <p:txBody>
          <a:bodyPr/>
          <a:lstStyle/>
          <a:p>
            <a:r>
              <a:rPr lang="en-US" dirty="0"/>
              <a:t>The Challenger Relationship</a:t>
            </a:r>
            <a:br>
              <a:rPr lang="en-US" dirty="0"/>
            </a:br>
            <a:r>
              <a:rPr lang="en-US" sz="2000" dirty="0">
                <a:latin typeface="+mn-lt"/>
              </a:rPr>
              <a:t>Three Most Common Profiles of Employees</a:t>
            </a:r>
            <a:endParaRPr lang="en-US" dirty="0"/>
          </a:p>
        </p:txBody>
      </p:sp>
      <p:sp>
        <p:nvSpPr>
          <p:cNvPr id="9" name="Rectangle 8">
            <a:extLst>
              <a:ext uri="{FF2B5EF4-FFF2-40B4-BE49-F238E27FC236}">
                <a16:creationId xmlns:a16="http://schemas.microsoft.com/office/drawing/2014/main" xmlns="" id="{4FF627AA-300D-4DC0-ABA4-095D0B6818DC}"/>
              </a:ext>
            </a:extLst>
          </p:cNvPr>
          <p:cNvSpPr/>
          <p:nvPr/>
        </p:nvSpPr>
        <p:spPr>
          <a:xfrm>
            <a:off x="8743740" y="3687220"/>
            <a:ext cx="1708220" cy="319035"/>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Rectangle 10">
            <a:extLst>
              <a:ext uri="{FF2B5EF4-FFF2-40B4-BE49-F238E27FC236}">
                <a16:creationId xmlns:a16="http://schemas.microsoft.com/office/drawing/2014/main" xmlns="" id="{397C88C8-74E0-479D-91BB-E1830C80E17E}"/>
              </a:ext>
            </a:extLst>
          </p:cNvPr>
          <p:cNvSpPr/>
          <p:nvPr/>
        </p:nvSpPr>
        <p:spPr>
          <a:xfrm>
            <a:off x="2609222" y="1995946"/>
            <a:ext cx="6973556" cy="1176734"/>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Challengers are </a:t>
            </a:r>
            <a:r>
              <a:rPr lang="en-US" b="1" dirty="0">
                <a:solidFill>
                  <a:schemeClr val="tx1"/>
                </a:solidFill>
              </a:rPr>
              <a:t>doubly likely </a:t>
            </a:r>
            <a:r>
              <a:rPr lang="en-US" dirty="0">
                <a:solidFill>
                  <a:schemeClr val="tx1"/>
                </a:solidFill>
              </a:rPr>
              <a:t>to be successful in high complexity environments compared to the average employee. The other profiles are more likely to underperform. </a:t>
            </a:r>
            <a:endParaRPr lang="en-US" dirty="0">
              <a:solidFill>
                <a:schemeClr val="tx2"/>
              </a:solidFill>
            </a:endParaRPr>
          </a:p>
        </p:txBody>
      </p:sp>
      <p:sp>
        <p:nvSpPr>
          <p:cNvPr id="12" name="Oval 11">
            <a:extLst>
              <a:ext uri="{FF2B5EF4-FFF2-40B4-BE49-F238E27FC236}">
                <a16:creationId xmlns:a16="http://schemas.microsoft.com/office/drawing/2014/main" xmlns="" id="{07129B8F-334F-42F5-BF65-4431C398251A}"/>
              </a:ext>
            </a:extLst>
          </p:cNvPr>
          <p:cNvSpPr/>
          <p:nvPr/>
        </p:nvSpPr>
        <p:spPr>
          <a:xfrm>
            <a:off x="5579707" y="1180632"/>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13" name="Picture 12">
            <a:extLst>
              <a:ext uri="{FF2B5EF4-FFF2-40B4-BE49-F238E27FC236}">
                <a16:creationId xmlns:a16="http://schemas.microsoft.com/office/drawing/2014/main" xmlns="" id="{FFBEF8CF-E68C-461B-B4FC-562816CA3FBA}"/>
              </a:ext>
            </a:extLst>
          </p:cNvPr>
          <p:cNvPicPr>
            <a:picLocks noChangeAspect="1"/>
          </p:cNvPicPr>
          <p:nvPr/>
        </p:nvPicPr>
        <p:blipFill>
          <a:blip r:embed="rId3"/>
          <a:stretch>
            <a:fillRect/>
          </a:stretch>
        </p:blipFill>
        <p:spPr>
          <a:xfrm>
            <a:off x="5785472" y="1309129"/>
            <a:ext cx="621055" cy="724565"/>
          </a:xfrm>
          <a:prstGeom prst="rect">
            <a:avLst/>
          </a:prstGeom>
        </p:spPr>
      </p:pic>
      <p:sp>
        <p:nvSpPr>
          <p:cNvPr id="4" name="Rectangle 3">
            <a:extLst>
              <a:ext uri="{FF2B5EF4-FFF2-40B4-BE49-F238E27FC236}">
                <a16:creationId xmlns:a16="http://schemas.microsoft.com/office/drawing/2014/main" xmlns="" id="{721C72B7-DDC3-4486-B270-3803F3203806}"/>
              </a:ext>
            </a:extLst>
          </p:cNvPr>
          <p:cNvSpPr/>
          <p:nvPr/>
        </p:nvSpPr>
        <p:spPr>
          <a:xfrm>
            <a:off x="1146906" y="3334796"/>
            <a:ext cx="3128948" cy="257175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4" name="Rectangle 13">
            <a:extLst>
              <a:ext uri="{FF2B5EF4-FFF2-40B4-BE49-F238E27FC236}">
                <a16:creationId xmlns:a16="http://schemas.microsoft.com/office/drawing/2014/main" xmlns="" id="{82938579-2F25-4F15-BB3D-F96DA9C1D9E2}"/>
              </a:ext>
            </a:extLst>
          </p:cNvPr>
          <p:cNvSpPr/>
          <p:nvPr/>
        </p:nvSpPr>
        <p:spPr>
          <a:xfrm>
            <a:off x="4597702" y="3350572"/>
            <a:ext cx="3114675" cy="682241"/>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The Relationship Builder</a:t>
            </a:r>
          </a:p>
        </p:txBody>
      </p:sp>
      <p:sp>
        <p:nvSpPr>
          <p:cNvPr id="15" name="Rectangle 14">
            <a:extLst>
              <a:ext uri="{FF2B5EF4-FFF2-40B4-BE49-F238E27FC236}">
                <a16:creationId xmlns:a16="http://schemas.microsoft.com/office/drawing/2014/main" xmlns="" id="{2D276C61-0FF6-4E2B-9D21-55CB81933D32}"/>
              </a:ext>
            </a:extLst>
          </p:cNvPr>
          <p:cNvSpPr/>
          <p:nvPr/>
        </p:nvSpPr>
        <p:spPr>
          <a:xfrm>
            <a:off x="8048499" y="3348535"/>
            <a:ext cx="3114675" cy="682241"/>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The Hard Worker</a:t>
            </a:r>
          </a:p>
        </p:txBody>
      </p:sp>
      <p:sp>
        <p:nvSpPr>
          <p:cNvPr id="7" name="TextBox 6">
            <a:extLst>
              <a:ext uri="{FF2B5EF4-FFF2-40B4-BE49-F238E27FC236}">
                <a16:creationId xmlns:a16="http://schemas.microsoft.com/office/drawing/2014/main" xmlns="" id="{72A25E02-0473-492C-8262-A6A5B2358207}"/>
              </a:ext>
            </a:extLst>
          </p:cNvPr>
          <p:cNvSpPr txBox="1"/>
          <p:nvPr/>
        </p:nvSpPr>
        <p:spPr>
          <a:xfrm>
            <a:off x="1307220" y="4125404"/>
            <a:ext cx="3128948" cy="1569660"/>
          </a:xfrm>
          <a:prstGeom prst="rect">
            <a:avLst/>
          </a:prstGeom>
          <a:noFill/>
        </p:spPr>
        <p:txBody>
          <a:bodyPr wrap="square" lIns="0" rtlCol="0">
            <a:spAutoFit/>
          </a:bodyPr>
          <a:lstStyle/>
          <a:p>
            <a:pPr marL="285750" indent="-285750">
              <a:buFont typeface="Arial" panose="020B0604020202020204" pitchFamily="34" charset="0"/>
              <a:buChar char="•"/>
            </a:pPr>
            <a:r>
              <a:rPr lang="en-US" sz="1600" dirty="0"/>
              <a:t>Always has a different view   of the world</a:t>
            </a:r>
          </a:p>
          <a:p>
            <a:pPr marL="285750" indent="-285750">
              <a:buFont typeface="Arial" panose="020B0604020202020204" pitchFamily="34" charset="0"/>
              <a:buChar char="•"/>
            </a:pPr>
            <a:r>
              <a:rPr lang="en-US" sz="1600" dirty="0"/>
              <a:t>Understands the customer’s business</a:t>
            </a:r>
          </a:p>
          <a:p>
            <a:pPr marL="285750" indent="-285750">
              <a:buFont typeface="Arial" panose="020B0604020202020204" pitchFamily="34" charset="0"/>
              <a:buChar char="•"/>
            </a:pPr>
            <a:r>
              <a:rPr lang="en-US" sz="1600" dirty="0"/>
              <a:t>Loves to debate</a:t>
            </a:r>
          </a:p>
          <a:p>
            <a:pPr marL="285750" indent="-285750">
              <a:buFont typeface="Arial" panose="020B0604020202020204" pitchFamily="34" charset="0"/>
              <a:buChar char="•"/>
            </a:pPr>
            <a:r>
              <a:rPr lang="en-US" sz="1600" dirty="0"/>
              <a:t>Pushes the customer</a:t>
            </a:r>
          </a:p>
        </p:txBody>
      </p:sp>
      <p:sp>
        <p:nvSpPr>
          <p:cNvPr id="17" name="Rectangle 16">
            <a:extLst>
              <a:ext uri="{FF2B5EF4-FFF2-40B4-BE49-F238E27FC236}">
                <a16:creationId xmlns:a16="http://schemas.microsoft.com/office/drawing/2014/main" xmlns="" id="{C84580F4-E2ED-414A-A374-7445D501C596}"/>
              </a:ext>
            </a:extLst>
          </p:cNvPr>
          <p:cNvSpPr/>
          <p:nvPr/>
        </p:nvSpPr>
        <p:spPr>
          <a:xfrm>
            <a:off x="4597702" y="3334796"/>
            <a:ext cx="3128948" cy="257175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TextBox 17">
            <a:extLst>
              <a:ext uri="{FF2B5EF4-FFF2-40B4-BE49-F238E27FC236}">
                <a16:creationId xmlns:a16="http://schemas.microsoft.com/office/drawing/2014/main" xmlns="" id="{B81DF392-D0CE-4469-8A82-D9F7356867F8}"/>
              </a:ext>
            </a:extLst>
          </p:cNvPr>
          <p:cNvSpPr txBox="1"/>
          <p:nvPr/>
        </p:nvSpPr>
        <p:spPr>
          <a:xfrm>
            <a:off x="4759236" y="4125404"/>
            <a:ext cx="3128948" cy="1323439"/>
          </a:xfrm>
          <a:prstGeom prst="rect">
            <a:avLst/>
          </a:prstGeom>
          <a:noFill/>
        </p:spPr>
        <p:txBody>
          <a:bodyPr wrap="square" lIns="0" rtlCol="0">
            <a:spAutoFit/>
          </a:bodyPr>
          <a:lstStyle/>
          <a:p>
            <a:pPr marL="285750" indent="-285750">
              <a:buFont typeface="Arial" panose="020B0604020202020204" pitchFamily="34" charset="0"/>
              <a:buChar char="•"/>
            </a:pPr>
            <a:r>
              <a:rPr lang="en-US" sz="1600" dirty="0"/>
              <a:t>Builds strong advocates in customer organization</a:t>
            </a:r>
          </a:p>
          <a:p>
            <a:pPr marL="285750" indent="-285750">
              <a:buFont typeface="Arial" panose="020B0604020202020204" pitchFamily="34" charset="0"/>
              <a:buChar char="•"/>
            </a:pPr>
            <a:r>
              <a:rPr lang="en-US" sz="1600" dirty="0"/>
              <a:t>Generous in giving time to help others</a:t>
            </a:r>
          </a:p>
          <a:p>
            <a:pPr marL="285750" indent="-285750">
              <a:buFont typeface="Arial" panose="020B0604020202020204" pitchFamily="34" charset="0"/>
              <a:buChar char="•"/>
            </a:pPr>
            <a:r>
              <a:rPr lang="en-US" sz="1600" dirty="0"/>
              <a:t>Gets along with everyone</a:t>
            </a:r>
          </a:p>
        </p:txBody>
      </p:sp>
      <p:sp>
        <p:nvSpPr>
          <p:cNvPr id="23" name="Rectangle 22">
            <a:extLst>
              <a:ext uri="{FF2B5EF4-FFF2-40B4-BE49-F238E27FC236}">
                <a16:creationId xmlns:a16="http://schemas.microsoft.com/office/drawing/2014/main" xmlns="" id="{56B7DB45-D103-4084-8760-280573B3A81D}"/>
              </a:ext>
            </a:extLst>
          </p:cNvPr>
          <p:cNvSpPr/>
          <p:nvPr/>
        </p:nvSpPr>
        <p:spPr>
          <a:xfrm>
            <a:off x="8048498" y="3334796"/>
            <a:ext cx="3128948" cy="257175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TextBox 23">
            <a:extLst>
              <a:ext uri="{FF2B5EF4-FFF2-40B4-BE49-F238E27FC236}">
                <a16:creationId xmlns:a16="http://schemas.microsoft.com/office/drawing/2014/main" xmlns="" id="{1889A8CB-D082-4610-808E-CCF9843AC4E4}"/>
              </a:ext>
            </a:extLst>
          </p:cNvPr>
          <p:cNvSpPr txBox="1"/>
          <p:nvPr/>
        </p:nvSpPr>
        <p:spPr>
          <a:xfrm>
            <a:off x="8208812" y="4125404"/>
            <a:ext cx="2836282" cy="1569660"/>
          </a:xfrm>
          <a:prstGeom prst="rect">
            <a:avLst/>
          </a:prstGeom>
          <a:noFill/>
        </p:spPr>
        <p:txBody>
          <a:bodyPr wrap="square" lIns="0" rtlCol="0">
            <a:spAutoFit/>
          </a:bodyPr>
          <a:lstStyle/>
          <a:p>
            <a:pPr marL="285750" indent="-285750">
              <a:buFont typeface="Arial" panose="020B0604020202020204" pitchFamily="34" charset="0"/>
              <a:buChar char="•"/>
            </a:pPr>
            <a:r>
              <a:rPr lang="en-US" sz="1600" dirty="0"/>
              <a:t>Always willing to go the extra mile</a:t>
            </a:r>
          </a:p>
          <a:p>
            <a:pPr marL="285750" indent="-285750">
              <a:buFont typeface="Arial" panose="020B0604020202020204" pitchFamily="34" charset="0"/>
              <a:buChar char="•"/>
            </a:pPr>
            <a:r>
              <a:rPr lang="en-US" sz="1600" dirty="0"/>
              <a:t>Doesn’t give up easily</a:t>
            </a:r>
          </a:p>
          <a:p>
            <a:pPr marL="285750" indent="-285750">
              <a:buFont typeface="Arial" panose="020B0604020202020204" pitchFamily="34" charset="0"/>
              <a:buChar char="•"/>
            </a:pPr>
            <a:r>
              <a:rPr lang="en-US" sz="1600" dirty="0"/>
              <a:t>Self-motivated</a:t>
            </a:r>
          </a:p>
          <a:p>
            <a:pPr marL="285750" indent="-285750">
              <a:buFont typeface="Arial" panose="020B0604020202020204" pitchFamily="34" charset="0"/>
              <a:buChar char="•"/>
            </a:pPr>
            <a:r>
              <a:rPr lang="en-US" sz="1600" dirty="0"/>
              <a:t>Interested in feedback and development</a:t>
            </a:r>
          </a:p>
        </p:txBody>
      </p:sp>
    </p:spTree>
    <p:extLst>
      <p:ext uri="{BB962C8B-B14F-4D97-AF65-F5344CB8AC3E}">
        <p14:creationId xmlns:p14="http://schemas.microsoft.com/office/powerpoint/2010/main" val="119952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xmlns=""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endParaRPr lang="en-US" dirty="0">
              <a:solidFill>
                <a:srgbClr val="002060"/>
              </a:solidFill>
              <a:latin typeface="Arial Black" panose="020B0A04020102020204" pitchFamily="34" charset="0"/>
            </a:endParaRPr>
          </a:p>
        </p:txBody>
      </p:sp>
      <p:sp>
        <p:nvSpPr>
          <p:cNvPr id="4" name="Title 3">
            <a:extLst>
              <a:ext uri="{FF2B5EF4-FFF2-40B4-BE49-F238E27FC236}">
                <a16:creationId xmlns:a16="http://schemas.microsoft.com/office/drawing/2014/main" xmlns="" id="{3101A43C-70DD-4230-A55B-70D32F9186F1}"/>
              </a:ext>
            </a:extLst>
          </p:cNvPr>
          <p:cNvSpPr>
            <a:spLocks noGrp="1"/>
          </p:cNvSpPr>
          <p:nvPr>
            <p:ph type="title"/>
          </p:nvPr>
        </p:nvSpPr>
        <p:spPr/>
        <p:txBody>
          <a:bodyPr/>
          <a:lstStyle/>
          <a:p>
            <a:r>
              <a:rPr lang="en-US" b="1" dirty="0">
                <a:solidFill>
                  <a:srgbClr val="002060"/>
                </a:solidFill>
                <a:latin typeface="Arial Black" panose="020B0A04020102020204" pitchFamily="34" charset="0"/>
                <a:ea typeface="Arial Black"/>
                <a:cs typeface="Arial Black"/>
                <a:sym typeface="Arial Black"/>
              </a:rPr>
              <a:t>Exercises to Build Relationship Management Skills</a:t>
            </a:r>
            <a:r>
              <a:rPr lang="en-US" dirty="0">
                <a:solidFill>
                  <a:srgbClr val="002060"/>
                </a:solidFill>
                <a:latin typeface="Arial Black" panose="020B0A04020102020204" pitchFamily="34" charset="0"/>
              </a:rPr>
              <a:t/>
            </a:r>
            <a:br>
              <a:rPr lang="en-US" dirty="0">
                <a:solidFill>
                  <a:srgbClr val="002060"/>
                </a:solidFill>
                <a:latin typeface="Arial Black" panose="020B0A04020102020204" pitchFamily="34" charset="0"/>
              </a:rPr>
            </a:br>
            <a:endParaRPr lang="en-US" dirty="0"/>
          </a:p>
        </p:txBody>
      </p:sp>
      <p:grpSp>
        <p:nvGrpSpPr>
          <p:cNvPr id="9" name="Group 8">
            <a:extLst>
              <a:ext uri="{FF2B5EF4-FFF2-40B4-BE49-F238E27FC236}">
                <a16:creationId xmlns:a16="http://schemas.microsoft.com/office/drawing/2014/main" xmlns="" id="{66F7D043-A9D5-4EA3-9CDF-34D1D96E1C1A}"/>
              </a:ext>
            </a:extLst>
          </p:cNvPr>
          <p:cNvGrpSpPr/>
          <p:nvPr/>
        </p:nvGrpSpPr>
        <p:grpSpPr>
          <a:xfrm>
            <a:off x="457200" y="1731809"/>
            <a:ext cx="11439888" cy="4836193"/>
            <a:chOff x="542611" y="1655094"/>
            <a:chExt cx="11439888" cy="4836193"/>
          </a:xfrm>
        </p:grpSpPr>
        <p:sp>
          <p:nvSpPr>
            <p:cNvPr id="10" name="Text Placeholder 11">
              <a:extLst>
                <a:ext uri="{FF2B5EF4-FFF2-40B4-BE49-F238E27FC236}">
                  <a16:creationId xmlns:a16="http://schemas.microsoft.com/office/drawing/2014/main" xmlns="" id="{4F2BB076-8DB4-419E-B66C-42EB42095EAD}"/>
                </a:ext>
              </a:extLst>
            </p:cNvPr>
            <p:cNvSpPr txBox="1">
              <a:spLocks/>
            </p:cNvSpPr>
            <p:nvPr/>
          </p:nvSpPr>
          <p:spPr>
            <a:xfrm>
              <a:off x="8349515" y="2460090"/>
              <a:ext cx="3632984" cy="4031197"/>
            </a:xfrm>
            <a:prstGeom prst="rect">
              <a:avLst/>
            </a:prstGeom>
            <a:ln w="12700">
              <a:no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Assess Virtual Team Effectiveness</a:t>
              </a:r>
              <a:br>
                <a:rPr lang="en-US" sz="2000" b="1" dirty="0">
                  <a:solidFill>
                    <a:srgbClr val="000000"/>
                  </a:solidFill>
                </a:rPr>
              </a:br>
              <a:endParaRPr lang="en-US" sz="2000" b="1" dirty="0">
                <a:solidFill>
                  <a:srgbClr val="000000"/>
                </a:solidFill>
                <a:latin typeface="Arial"/>
              </a:endParaRPr>
            </a:p>
          </p:txBody>
        </p:sp>
        <p:sp>
          <p:nvSpPr>
            <p:cNvPr id="13" name="Text Placeholder 9">
              <a:extLst>
                <a:ext uri="{FF2B5EF4-FFF2-40B4-BE49-F238E27FC236}">
                  <a16:creationId xmlns:a16="http://schemas.microsoft.com/office/drawing/2014/main" xmlns="" id="{3E44E4C5-7897-4AAF-9A29-220EAE836471}"/>
                </a:ext>
              </a:extLst>
            </p:cNvPr>
            <p:cNvSpPr txBox="1">
              <a:spLocks/>
            </p:cNvSpPr>
            <p:nvPr/>
          </p:nvSpPr>
          <p:spPr>
            <a:xfrm>
              <a:off x="4160016" y="2463245"/>
              <a:ext cx="3632983" cy="2988098"/>
            </a:xfrm>
            <a:prstGeom prst="rect">
              <a:avLst/>
            </a:prstGeom>
            <a:solidFill>
              <a:srgbClr val="D0DEEA"/>
            </a:solidFill>
            <a:ln w="12700">
              <a:no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Develop Challenging Capabilities</a:t>
              </a:r>
            </a:p>
            <a:p>
              <a:pPr>
                <a:buFont typeface="Arial" panose="020B0604020202020204" pitchFamily="34" charset="0"/>
                <a:buChar char="•"/>
              </a:pPr>
              <a:r>
                <a:rPr lang="en-US" sz="2000" dirty="0"/>
                <a:t>Identify the value drivers which motivate our coworkers and clients </a:t>
              </a:r>
            </a:p>
            <a:p>
              <a:pPr>
                <a:buFont typeface="Arial" panose="020B0604020202020204" pitchFamily="34" charset="0"/>
                <a:buChar char="•"/>
              </a:pPr>
              <a:r>
                <a:rPr lang="en-US" sz="2000" dirty="0"/>
                <a:t>Argue constructively in order to build challenger relationships</a:t>
              </a:r>
              <a:endParaRPr lang="en-US" sz="2000" b="1" dirty="0">
                <a:solidFill>
                  <a:srgbClr val="000000"/>
                </a:solidFill>
                <a:latin typeface="Arial"/>
              </a:endParaRPr>
            </a:p>
          </p:txBody>
        </p:sp>
        <p:sp>
          <p:nvSpPr>
            <p:cNvPr id="14" name="Freeform: Shape 159">
              <a:extLst>
                <a:ext uri="{FF2B5EF4-FFF2-40B4-BE49-F238E27FC236}">
                  <a16:creationId xmlns:a16="http://schemas.microsoft.com/office/drawing/2014/main" xmlns="" id="{C9214E98-4392-4B0A-AC6C-052C7D700E94}"/>
                </a:ext>
              </a:extLst>
            </p:cNvPr>
            <p:cNvSpPr/>
            <p:nvPr/>
          </p:nvSpPr>
          <p:spPr>
            <a:xfrm>
              <a:off x="5781560" y="1655906"/>
              <a:ext cx="485084"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5" name="Freeform: Shape 30">
              <a:extLst>
                <a:ext uri="{FF2B5EF4-FFF2-40B4-BE49-F238E27FC236}">
                  <a16:creationId xmlns:a16="http://schemas.microsoft.com/office/drawing/2014/main" xmlns="" id="{F8E26CF6-977E-4E11-AF61-BAD20F5AF810}"/>
                </a:ext>
              </a:extLst>
            </p:cNvPr>
            <p:cNvSpPr/>
            <p:nvPr/>
          </p:nvSpPr>
          <p:spPr>
            <a:xfrm rot="5400000">
              <a:off x="9634593"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6" name="Freeform: Shape 30">
              <a:extLst>
                <a:ext uri="{FF2B5EF4-FFF2-40B4-BE49-F238E27FC236}">
                  <a16:creationId xmlns:a16="http://schemas.microsoft.com/office/drawing/2014/main" xmlns="" id="{9D11678B-25B9-4051-A044-A8229CCC2E72}"/>
                </a:ext>
              </a:extLst>
            </p:cNvPr>
            <p:cNvSpPr/>
            <p:nvPr/>
          </p:nvSpPr>
          <p:spPr>
            <a:xfrm rot="5400000">
              <a:off x="1742278"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7" name="Rectangle 16">
              <a:extLst>
                <a:ext uri="{FF2B5EF4-FFF2-40B4-BE49-F238E27FC236}">
                  <a16:creationId xmlns:a16="http://schemas.microsoft.com/office/drawing/2014/main" xmlns="" id="{CF960611-C4F2-42A6-8BF6-7D188326E7E3}"/>
                </a:ext>
              </a:extLst>
            </p:cNvPr>
            <p:cNvSpPr/>
            <p:nvPr/>
          </p:nvSpPr>
          <p:spPr>
            <a:xfrm>
              <a:off x="542611" y="2460090"/>
              <a:ext cx="3060889" cy="3084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1" dirty="0">
                  <a:solidFill>
                    <a:srgbClr val="000000"/>
                  </a:solidFill>
                </a:rPr>
                <a:t>Practice Building Trust with Stakeholders</a:t>
              </a: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p:txBody>
        </p:sp>
      </p:grpSp>
    </p:spTree>
    <p:extLst>
      <p:ext uri="{BB962C8B-B14F-4D97-AF65-F5344CB8AC3E}">
        <p14:creationId xmlns:p14="http://schemas.microsoft.com/office/powerpoint/2010/main" val="186430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D48F363-5F7B-2748-BA52-E23644C4A25B}"/>
              </a:ext>
            </a:extLst>
          </p:cNvPr>
          <p:cNvSpPr/>
          <p:nvPr/>
        </p:nvSpPr>
        <p:spPr>
          <a:xfrm>
            <a:off x="1678071"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pPr>
              <a:spcAft>
                <a:spcPts val="600"/>
              </a:spcAft>
            </a:pPr>
            <a:r>
              <a:rPr lang="en-IN" dirty="0"/>
              <a:t>Team Exercise (Groups of 2 – 4) </a:t>
            </a:r>
          </a:p>
        </p:txBody>
      </p:sp>
      <p:sp>
        <p:nvSpPr>
          <p:cNvPr id="3" name="Rectangle 2">
            <a:extLst>
              <a:ext uri="{FF2B5EF4-FFF2-40B4-BE49-F238E27FC236}">
                <a16:creationId xmlns:a16="http://schemas.microsoft.com/office/drawing/2014/main" xmlns="" id="{27F47B89-A68F-5D4B-92E0-3FCB0DDA03F0}"/>
              </a:ext>
            </a:extLst>
          </p:cNvPr>
          <p:cNvSpPr/>
          <p:nvPr/>
        </p:nvSpPr>
        <p:spPr>
          <a:xfrm>
            <a:off x="1678071" y="2390178"/>
            <a:ext cx="10001065" cy="1277273"/>
          </a:xfrm>
          <a:prstGeom prst="rect">
            <a:avLst/>
          </a:prstGeom>
          <a:noFill/>
          <a:ln w="12700">
            <a:noFill/>
          </a:ln>
        </p:spPr>
        <p:txBody>
          <a:bodyPr wrap="square">
            <a:spAutoFit/>
          </a:bodyPr>
          <a:lstStyle/>
          <a:p>
            <a:pPr>
              <a:spcAft>
                <a:spcPts val="600"/>
              </a:spcAft>
            </a:pPr>
            <a:r>
              <a:rPr lang="en-IN" b="1" dirty="0"/>
              <a:t>When to Use</a:t>
            </a:r>
          </a:p>
          <a:p>
            <a:pPr marL="285750" lvl="0" indent="-285750">
              <a:buFont typeface="Arial" panose="020B0604020202020204" pitchFamily="34" charset="0"/>
              <a:buChar char="•"/>
            </a:pPr>
            <a:r>
              <a:rPr lang="en-US" dirty="0">
                <a:cs typeface="Arial"/>
                <a:sym typeface="Arial"/>
              </a:rPr>
              <a:t>While working in teams</a:t>
            </a:r>
          </a:p>
          <a:p>
            <a:pPr marL="285750" lvl="0" indent="-285750">
              <a:buFont typeface="Arial" panose="020B0604020202020204" pitchFamily="34" charset="0"/>
              <a:buChar char="•"/>
            </a:pPr>
            <a:r>
              <a:rPr lang="en-US" dirty="0">
                <a:cs typeface="Arial"/>
                <a:sym typeface="Arial"/>
              </a:rPr>
              <a:t>Particularly helpful long-term collaboration</a:t>
            </a:r>
            <a:endParaRPr lang="en-US" dirty="0"/>
          </a:p>
          <a:p>
            <a:pPr>
              <a:spcAft>
                <a:spcPts val="600"/>
              </a:spcAft>
            </a:pPr>
            <a:endParaRPr lang="en-IN" b="1" dirty="0"/>
          </a:p>
        </p:txBody>
      </p:sp>
      <p:sp>
        <p:nvSpPr>
          <p:cNvPr id="4" name="Rectangle 3">
            <a:extLst>
              <a:ext uri="{FF2B5EF4-FFF2-40B4-BE49-F238E27FC236}">
                <a16:creationId xmlns:a16="http://schemas.microsoft.com/office/drawing/2014/main" xmlns="" id="{59668CE5-BA85-4649-A2E4-9FDA68648265}"/>
              </a:ext>
            </a:extLst>
          </p:cNvPr>
          <p:cNvSpPr/>
          <p:nvPr/>
        </p:nvSpPr>
        <p:spPr>
          <a:xfrm>
            <a:off x="1678070" y="3582007"/>
            <a:ext cx="9901220" cy="1000274"/>
          </a:xfrm>
          <a:prstGeom prst="rect">
            <a:avLst/>
          </a:prstGeom>
          <a:noFill/>
          <a:ln w="12700">
            <a:noFill/>
          </a:ln>
        </p:spPr>
        <p:txBody>
          <a:bodyPr wrap="square">
            <a:spAutoFit/>
          </a:bodyPr>
          <a:lstStyle/>
          <a:p>
            <a:pPr>
              <a:spcAft>
                <a:spcPts val="600"/>
              </a:spcAft>
            </a:pPr>
            <a:r>
              <a:rPr lang="en-IN" b="1" dirty="0"/>
              <a:t>What this Exercise Teaches</a:t>
            </a:r>
          </a:p>
          <a:p>
            <a:pPr>
              <a:spcAft>
                <a:spcPts val="600"/>
              </a:spcAft>
            </a:pPr>
            <a:r>
              <a:rPr lang="en-IN" dirty="0"/>
              <a:t>This exercise teaches employees how to develop ‘challenger relationships’ – connections which use constructive tension to add value – which are the key to building trust and confidence.</a:t>
            </a:r>
          </a:p>
        </p:txBody>
      </p:sp>
      <p:sp>
        <p:nvSpPr>
          <p:cNvPr id="5" name="Rectangle 4">
            <a:extLst>
              <a:ext uri="{FF2B5EF4-FFF2-40B4-BE49-F238E27FC236}">
                <a16:creationId xmlns:a16="http://schemas.microsoft.com/office/drawing/2014/main" xmlns="" id="{BDA1C74A-FFBC-9D43-8907-1C0A33D4F90C}"/>
              </a:ext>
            </a:extLst>
          </p:cNvPr>
          <p:cNvSpPr/>
          <p:nvPr/>
        </p:nvSpPr>
        <p:spPr>
          <a:xfrm>
            <a:off x="1678071"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pPr>
              <a:spcAft>
                <a:spcPts val="600"/>
              </a:spcAft>
            </a:pPr>
            <a:r>
              <a:rPr lang="en-IN" dirty="0"/>
              <a:t>Does not require pre-work or planning</a:t>
            </a:r>
          </a:p>
        </p:txBody>
      </p:sp>
      <p:sp>
        <p:nvSpPr>
          <p:cNvPr id="9" name="Freeform: Shape 9">
            <a:extLst>
              <a:ext uri="{FF2B5EF4-FFF2-40B4-BE49-F238E27FC236}">
                <a16:creationId xmlns:a16="http://schemas.microsoft.com/office/drawing/2014/main" xmlns="" id="{85AAD4AD-345D-F346-9651-B4CDFC302A49}"/>
              </a:ext>
            </a:extLst>
          </p:cNvPr>
          <p:cNvSpPr/>
          <p:nvPr/>
        </p:nvSpPr>
        <p:spPr>
          <a:xfrm>
            <a:off x="702796" y="1661243"/>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xmlns="" id="{31C6344A-3FF3-A14D-ADBB-E068C112FD60}"/>
              </a:ext>
            </a:extLst>
          </p:cNvPr>
          <p:cNvSpPr/>
          <p:nvPr/>
        </p:nvSpPr>
        <p:spPr>
          <a:xfrm>
            <a:off x="774234" y="3865951"/>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xmlns="" id="{7EA16CEA-234D-5F44-AC09-EA4ED0C09406}"/>
              </a:ext>
            </a:extLst>
          </p:cNvPr>
          <p:cNvSpPr/>
          <p:nvPr/>
        </p:nvSpPr>
        <p:spPr>
          <a:xfrm>
            <a:off x="779652" y="2694151"/>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xmlns="" id="{650068F9-2DC2-4E41-A47E-E37E57D09F8C}"/>
              </a:ext>
            </a:extLst>
          </p:cNvPr>
          <p:cNvSpPr/>
          <p:nvPr/>
        </p:nvSpPr>
        <p:spPr>
          <a:xfrm>
            <a:off x="838200" y="4866318"/>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
        <p:nvSpPr>
          <p:cNvPr id="13" name="Title 12">
            <a:extLst>
              <a:ext uri="{FF2B5EF4-FFF2-40B4-BE49-F238E27FC236}">
                <a16:creationId xmlns:a16="http://schemas.microsoft.com/office/drawing/2014/main" xmlns="" id="{AD90F297-85B1-49AF-9446-7C6E3E45FDD6}"/>
              </a:ext>
            </a:extLst>
          </p:cNvPr>
          <p:cNvSpPr>
            <a:spLocks noGrp="1"/>
          </p:cNvSpPr>
          <p:nvPr>
            <p:ph type="title"/>
          </p:nvPr>
        </p:nvSpPr>
        <p:spPr/>
        <p:txBody>
          <a:bodyPr/>
          <a:lstStyle/>
          <a:p>
            <a:r>
              <a:rPr lang="en-US" dirty="0"/>
              <a:t>Exercise 2: Develop Challenging Capabilities</a:t>
            </a:r>
            <a:br>
              <a:rPr lang="en-US" dirty="0"/>
            </a:br>
            <a:endParaRPr lang="en-US" dirty="0"/>
          </a:p>
        </p:txBody>
      </p:sp>
    </p:spTree>
    <p:extLst>
      <p:ext uri="{BB962C8B-B14F-4D97-AF65-F5344CB8AC3E}">
        <p14:creationId xmlns:p14="http://schemas.microsoft.com/office/powerpoint/2010/main" val="2596109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738E3E03-E606-4610-99EB-3DA06273C3E9}"/>
              </a:ext>
            </a:extLst>
          </p:cNvPr>
          <p:cNvSpPr/>
          <p:nvPr/>
        </p:nvSpPr>
        <p:spPr>
          <a:xfrm>
            <a:off x="3846527" y="1703708"/>
            <a:ext cx="4497354" cy="1390261"/>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Imagine you need to convince a meat-loving friend to eat a few vegetarian meals a week. Spend five minutes brainstorming how the conversation might go.</a:t>
            </a:r>
            <a:r>
              <a:rPr lang="en-US" dirty="0">
                <a:solidFill>
                  <a:schemeClr val="tx2"/>
                </a:solidFill>
              </a:rPr>
              <a:t> </a:t>
            </a:r>
          </a:p>
        </p:txBody>
      </p:sp>
      <p:sp>
        <p:nvSpPr>
          <p:cNvPr id="2" name="Title 1">
            <a:extLst>
              <a:ext uri="{FF2B5EF4-FFF2-40B4-BE49-F238E27FC236}">
                <a16:creationId xmlns:a16="http://schemas.microsoft.com/office/drawing/2014/main" xmlns="" id="{AE118C69-FDF0-4636-AC13-4853B7242FB6}"/>
              </a:ext>
            </a:extLst>
          </p:cNvPr>
          <p:cNvSpPr>
            <a:spLocks noGrp="1"/>
          </p:cNvSpPr>
          <p:nvPr>
            <p:ph type="title"/>
          </p:nvPr>
        </p:nvSpPr>
        <p:spPr>
          <a:xfrm>
            <a:off x="457200" y="366712"/>
            <a:ext cx="11276013" cy="883589"/>
          </a:xfrm>
        </p:spPr>
        <p:txBody>
          <a:bodyPr/>
          <a:lstStyle/>
          <a:p>
            <a:r>
              <a:rPr lang="en-US" dirty="0">
                <a:solidFill>
                  <a:srgbClr val="002060"/>
                </a:solidFill>
              </a:rPr>
              <a:t>Exercise 2: Develop Challenging Capabilities</a:t>
            </a:r>
            <a:r>
              <a:rPr lang="en-US" dirty="0"/>
              <a:t/>
            </a:r>
            <a:br>
              <a:rPr lang="en-US" dirty="0"/>
            </a:br>
            <a:r>
              <a:rPr lang="en-US" sz="2000" dirty="0">
                <a:latin typeface="+mn-lt"/>
              </a:rPr>
              <a:t>Preparing to Teach</a:t>
            </a:r>
          </a:p>
        </p:txBody>
      </p:sp>
      <p:sp>
        <p:nvSpPr>
          <p:cNvPr id="3" name="Content Placeholder 2">
            <a:extLst>
              <a:ext uri="{FF2B5EF4-FFF2-40B4-BE49-F238E27FC236}">
                <a16:creationId xmlns:a16="http://schemas.microsoft.com/office/drawing/2014/main" xmlns="" id="{1E42DAD8-F23E-46E2-9061-880C23C59617}"/>
              </a:ext>
            </a:extLst>
          </p:cNvPr>
          <p:cNvSpPr>
            <a:spLocks noGrp="1"/>
          </p:cNvSpPr>
          <p:nvPr>
            <p:ph sz="quarter" idx="10"/>
          </p:nvPr>
        </p:nvSpPr>
        <p:spPr>
          <a:xfrm>
            <a:off x="457200" y="3429000"/>
            <a:ext cx="11276013" cy="2685473"/>
          </a:xfrm>
        </p:spPr>
        <p:txBody>
          <a:bodyPr/>
          <a:lstStyle/>
          <a:p>
            <a:pPr marL="0" indent="0">
              <a:buNone/>
            </a:pPr>
            <a:r>
              <a:rPr lang="en-US" sz="1800" b="1" dirty="0"/>
              <a:t>What assumptions or objections might the person you are trying to convince bring to the table?</a:t>
            </a:r>
          </a:p>
          <a:p>
            <a:pPr marL="0" indent="0">
              <a:buNone/>
            </a:pPr>
            <a:endParaRPr lang="en-US" sz="2000" dirty="0"/>
          </a:p>
          <a:p>
            <a:pPr marL="0" indent="0">
              <a:buNone/>
            </a:pPr>
            <a:endParaRPr lang="en-US" sz="2000" dirty="0"/>
          </a:p>
          <a:p>
            <a:pPr marL="0" indent="0">
              <a:buNone/>
            </a:pPr>
            <a:r>
              <a:rPr lang="en-US" sz="1800" b="1" dirty="0"/>
              <a:t>What are some of the key points you can teach about the benefits of the vegetarian meal?</a:t>
            </a:r>
          </a:p>
        </p:txBody>
      </p:sp>
      <p:sp>
        <p:nvSpPr>
          <p:cNvPr id="15" name="Oval 14">
            <a:extLst>
              <a:ext uri="{FF2B5EF4-FFF2-40B4-BE49-F238E27FC236}">
                <a16:creationId xmlns:a16="http://schemas.microsoft.com/office/drawing/2014/main" xmlns="" id="{D083BDEE-931F-4435-8373-BBAEF06E701F}"/>
              </a:ext>
            </a:extLst>
          </p:cNvPr>
          <p:cNvSpPr/>
          <p:nvPr/>
        </p:nvSpPr>
        <p:spPr>
          <a:xfrm>
            <a:off x="5578912" y="901326"/>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6" name="Picture 5">
            <a:extLst>
              <a:ext uri="{FF2B5EF4-FFF2-40B4-BE49-F238E27FC236}">
                <a16:creationId xmlns:a16="http://schemas.microsoft.com/office/drawing/2014/main" xmlns="" id="{AE3B7E77-C659-4BD7-AA3A-103B7E26F9B1}"/>
              </a:ext>
            </a:extLst>
          </p:cNvPr>
          <p:cNvPicPr>
            <a:picLocks noChangeAspect="1"/>
          </p:cNvPicPr>
          <p:nvPr/>
        </p:nvPicPr>
        <p:blipFill>
          <a:blip r:embed="rId3"/>
          <a:stretch>
            <a:fillRect/>
          </a:stretch>
        </p:blipFill>
        <p:spPr>
          <a:xfrm>
            <a:off x="5784677" y="1029823"/>
            <a:ext cx="621055" cy="724565"/>
          </a:xfrm>
          <a:prstGeom prst="rect">
            <a:avLst/>
          </a:prstGeom>
        </p:spPr>
      </p:pic>
      <p:cxnSp>
        <p:nvCxnSpPr>
          <p:cNvPr id="17" name="Straight Connector 16">
            <a:extLst>
              <a:ext uri="{FF2B5EF4-FFF2-40B4-BE49-F238E27FC236}">
                <a16:creationId xmlns:a16="http://schemas.microsoft.com/office/drawing/2014/main" xmlns="" id="{8E0A2E2B-AA3D-4C75-9C20-A5983BD63883}"/>
              </a:ext>
            </a:extLst>
          </p:cNvPr>
          <p:cNvCxnSpPr/>
          <p:nvPr/>
        </p:nvCxnSpPr>
        <p:spPr>
          <a:xfrm>
            <a:off x="457200" y="4024416"/>
            <a:ext cx="1127601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FB2A140B-4C04-4F1F-979E-0A674646C91F}"/>
              </a:ext>
            </a:extLst>
          </p:cNvPr>
          <p:cNvCxnSpPr/>
          <p:nvPr/>
        </p:nvCxnSpPr>
        <p:spPr>
          <a:xfrm>
            <a:off x="457993" y="4400751"/>
            <a:ext cx="1127601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5C27F05C-DF65-431E-9928-203CBD3F8538}"/>
              </a:ext>
            </a:extLst>
          </p:cNvPr>
          <p:cNvCxnSpPr/>
          <p:nvPr/>
        </p:nvCxnSpPr>
        <p:spPr>
          <a:xfrm>
            <a:off x="457993" y="5455110"/>
            <a:ext cx="1127601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12AA4099-30D0-4184-A27F-EC66D61425DC}"/>
              </a:ext>
            </a:extLst>
          </p:cNvPr>
          <p:cNvCxnSpPr/>
          <p:nvPr/>
        </p:nvCxnSpPr>
        <p:spPr>
          <a:xfrm>
            <a:off x="457200" y="5846996"/>
            <a:ext cx="1127601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xmlns="" id="{E938DA4D-851C-4560-BD9D-BD19AD8E1754}"/>
              </a:ext>
            </a:extLst>
          </p:cNvPr>
          <p:cNvPicPr>
            <a:picLocks noChangeAspect="1"/>
          </p:cNvPicPr>
          <p:nvPr/>
        </p:nvPicPr>
        <p:blipFill>
          <a:blip r:embed="rId4"/>
          <a:stretch>
            <a:fillRect/>
          </a:stretch>
        </p:blipFill>
        <p:spPr>
          <a:xfrm>
            <a:off x="980828" y="1468721"/>
            <a:ext cx="2266631" cy="1739348"/>
          </a:xfrm>
          <a:prstGeom prst="rect">
            <a:avLst/>
          </a:prstGeom>
        </p:spPr>
      </p:pic>
      <p:pic>
        <p:nvPicPr>
          <p:cNvPr id="5" name="Picture 4">
            <a:extLst>
              <a:ext uri="{FF2B5EF4-FFF2-40B4-BE49-F238E27FC236}">
                <a16:creationId xmlns:a16="http://schemas.microsoft.com/office/drawing/2014/main" xmlns="" id="{6820C647-5582-43E7-9732-82256487661F}"/>
              </a:ext>
            </a:extLst>
          </p:cNvPr>
          <p:cNvPicPr>
            <a:picLocks noChangeAspect="1"/>
          </p:cNvPicPr>
          <p:nvPr/>
        </p:nvPicPr>
        <p:blipFill>
          <a:blip r:embed="rId5"/>
          <a:stretch>
            <a:fillRect/>
          </a:stretch>
        </p:blipFill>
        <p:spPr>
          <a:xfrm>
            <a:off x="8942950" y="1465725"/>
            <a:ext cx="2266631" cy="1743563"/>
          </a:xfrm>
          <a:prstGeom prst="rect">
            <a:avLst/>
          </a:prstGeom>
        </p:spPr>
      </p:pic>
    </p:spTree>
    <p:extLst>
      <p:ext uri="{BB962C8B-B14F-4D97-AF65-F5344CB8AC3E}">
        <p14:creationId xmlns:p14="http://schemas.microsoft.com/office/powerpoint/2010/main" val="2330862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A33F53-6BFD-470C-8FEC-EEB0864E9E32}"/>
              </a:ext>
            </a:extLst>
          </p:cNvPr>
          <p:cNvSpPr>
            <a:spLocks noGrp="1"/>
          </p:cNvSpPr>
          <p:nvPr>
            <p:ph type="title"/>
          </p:nvPr>
        </p:nvSpPr>
        <p:spPr/>
        <p:txBody>
          <a:bodyPr/>
          <a:lstStyle/>
          <a:p>
            <a:r>
              <a:rPr lang="en-US" dirty="0">
                <a:solidFill>
                  <a:srgbClr val="002060"/>
                </a:solidFill>
              </a:rPr>
              <a:t>Exercise 2: Develop </a:t>
            </a:r>
            <a:r>
              <a:rPr lang="en-US" dirty="0"/>
              <a:t>Challenging Capabilities</a:t>
            </a:r>
            <a:br>
              <a:rPr lang="en-US" dirty="0"/>
            </a:br>
            <a:r>
              <a:rPr lang="en-US" sz="2000" dirty="0">
                <a:latin typeface="+mn-lt"/>
              </a:rPr>
              <a:t>Asserting Control</a:t>
            </a:r>
            <a:endParaRPr lang="en-US" dirty="0"/>
          </a:p>
        </p:txBody>
      </p:sp>
      <p:sp>
        <p:nvSpPr>
          <p:cNvPr id="3" name="Rectangle 2">
            <a:extLst>
              <a:ext uri="{FF2B5EF4-FFF2-40B4-BE49-F238E27FC236}">
                <a16:creationId xmlns:a16="http://schemas.microsoft.com/office/drawing/2014/main" xmlns="" id="{EFDC9E9A-0F61-433F-8AB1-73FDFF58D249}"/>
              </a:ext>
            </a:extLst>
          </p:cNvPr>
          <p:cNvSpPr/>
          <p:nvPr/>
        </p:nvSpPr>
        <p:spPr>
          <a:xfrm>
            <a:off x="1267003" y="1785117"/>
            <a:ext cx="9637471" cy="1122387"/>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dirty="0">
                <a:solidFill>
                  <a:schemeClr val="tx1"/>
                </a:solidFill>
              </a:rPr>
              <a:t>Challengers pre-emptively identify the type of arguments made by their stakeholder partners and tailor their responses. Challenger relationships require that we know our partner’s values and assert control by proposing arguments which resonate with them. </a:t>
            </a:r>
          </a:p>
          <a:p>
            <a:pPr algn="ctr"/>
            <a:r>
              <a:rPr lang="en-US" sz="1600" b="1" dirty="0">
                <a:solidFill>
                  <a:schemeClr val="tx1"/>
                </a:solidFill>
              </a:rPr>
              <a:t>Pair the value drivers </a:t>
            </a:r>
            <a:r>
              <a:rPr lang="en-US" sz="1600" dirty="0">
                <a:solidFill>
                  <a:schemeClr val="tx1"/>
                </a:solidFill>
              </a:rPr>
              <a:t>below with the arguments which address those drivers.</a:t>
            </a:r>
            <a:endParaRPr lang="en-US" sz="1600" dirty="0">
              <a:solidFill>
                <a:schemeClr val="tx2"/>
              </a:solidFill>
            </a:endParaRPr>
          </a:p>
        </p:txBody>
      </p:sp>
      <p:sp>
        <p:nvSpPr>
          <p:cNvPr id="4" name="Oval 3">
            <a:extLst>
              <a:ext uri="{FF2B5EF4-FFF2-40B4-BE49-F238E27FC236}">
                <a16:creationId xmlns:a16="http://schemas.microsoft.com/office/drawing/2014/main" xmlns="" id="{3A44FE73-0C53-41A4-BE38-BE97B90AB7E4}"/>
              </a:ext>
            </a:extLst>
          </p:cNvPr>
          <p:cNvSpPr/>
          <p:nvPr/>
        </p:nvSpPr>
        <p:spPr>
          <a:xfrm>
            <a:off x="5578913" y="1008657"/>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5" name="Picture 4">
            <a:extLst>
              <a:ext uri="{FF2B5EF4-FFF2-40B4-BE49-F238E27FC236}">
                <a16:creationId xmlns:a16="http://schemas.microsoft.com/office/drawing/2014/main" xmlns="" id="{F7FB4CC5-65FC-4532-A179-50A2E7850BC6}"/>
              </a:ext>
            </a:extLst>
          </p:cNvPr>
          <p:cNvPicPr>
            <a:picLocks noChangeAspect="1"/>
          </p:cNvPicPr>
          <p:nvPr/>
        </p:nvPicPr>
        <p:blipFill>
          <a:blip r:embed="rId3"/>
          <a:stretch>
            <a:fillRect/>
          </a:stretch>
        </p:blipFill>
        <p:spPr>
          <a:xfrm>
            <a:off x="5785472" y="1122815"/>
            <a:ext cx="621055" cy="724565"/>
          </a:xfrm>
          <a:prstGeom prst="rect">
            <a:avLst/>
          </a:prstGeom>
        </p:spPr>
      </p:pic>
      <p:sp>
        <p:nvSpPr>
          <p:cNvPr id="6" name="TextBox 5">
            <a:extLst>
              <a:ext uri="{FF2B5EF4-FFF2-40B4-BE49-F238E27FC236}">
                <a16:creationId xmlns:a16="http://schemas.microsoft.com/office/drawing/2014/main" xmlns="" id="{F65D3EB1-051D-43CF-BE17-C084CDCB0E08}"/>
              </a:ext>
            </a:extLst>
          </p:cNvPr>
          <p:cNvSpPr txBox="1"/>
          <p:nvPr/>
        </p:nvSpPr>
        <p:spPr>
          <a:xfrm>
            <a:off x="1532731" y="2896338"/>
            <a:ext cx="1754158" cy="369332"/>
          </a:xfrm>
          <a:prstGeom prst="rect">
            <a:avLst/>
          </a:prstGeom>
          <a:noFill/>
        </p:spPr>
        <p:txBody>
          <a:bodyPr wrap="square" lIns="0" rtlCol="0">
            <a:spAutoFit/>
          </a:bodyPr>
          <a:lstStyle/>
          <a:p>
            <a:pPr algn="ctr"/>
            <a:r>
              <a:rPr lang="en-US" b="1" dirty="0"/>
              <a:t>Value Drivers</a:t>
            </a:r>
          </a:p>
        </p:txBody>
      </p:sp>
      <p:sp>
        <p:nvSpPr>
          <p:cNvPr id="7" name="Rectangle 6">
            <a:extLst>
              <a:ext uri="{FF2B5EF4-FFF2-40B4-BE49-F238E27FC236}">
                <a16:creationId xmlns:a16="http://schemas.microsoft.com/office/drawing/2014/main" xmlns="" id="{FEE62F53-92E4-4302-A876-336A152DE5CA}"/>
              </a:ext>
            </a:extLst>
          </p:cNvPr>
          <p:cNvSpPr/>
          <p:nvPr/>
        </p:nvSpPr>
        <p:spPr>
          <a:xfrm>
            <a:off x="1021797" y="3309051"/>
            <a:ext cx="2765373" cy="2645719"/>
          </a:xfrm>
          <a:prstGeom prst="rect">
            <a:avLst/>
          </a:prstGeom>
          <a:noFill/>
          <a:ln w="254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8" name="Rectangle 7">
            <a:extLst>
              <a:ext uri="{FF2B5EF4-FFF2-40B4-BE49-F238E27FC236}">
                <a16:creationId xmlns:a16="http://schemas.microsoft.com/office/drawing/2014/main" xmlns="" id="{120A3850-0824-4183-BBCB-E6BBB7A23B40}"/>
              </a:ext>
            </a:extLst>
          </p:cNvPr>
          <p:cNvSpPr/>
          <p:nvPr/>
        </p:nvSpPr>
        <p:spPr>
          <a:xfrm>
            <a:off x="1166424" y="3395814"/>
            <a:ext cx="2486773" cy="465304"/>
          </a:xfrm>
          <a:prstGeom prst="rect">
            <a:avLst/>
          </a:prstGeom>
          <a:solidFill>
            <a:srgbClr val="7FA8D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t>Health Concerns</a:t>
            </a:r>
          </a:p>
        </p:txBody>
      </p:sp>
      <p:sp>
        <p:nvSpPr>
          <p:cNvPr id="9" name="Rectangle 8">
            <a:extLst>
              <a:ext uri="{FF2B5EF4-FFF2-40B4-BE49-F238E27FC236}">
                <a16:creationId xmlns:a16="http://schemas.microsoft.com/office/drawing/2014/main" xmlns="" id="{799BABE8-A99F-4625-9EEB-963FC034547A}"/>
              </a:ext>
            </a:extLst>
          </p:cNvPr>
          <p:cNvSpPr/>
          <p:nvPr/>
        </p:nvSpPr>
        <p:spPr>
          <a:xfrm>
            <a:off x="1147760" y="4020478"/>
            <a:ext cx="2486773" cy="465304"/>
          </a:xfrm>
          <a:prstGeom prst="rect">
            <a:avLst/>
          </a:prstGeom>
          <a:solidFill>
            <a:srgbClr val="7FA8D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t>Too Expensive</a:t>
            </a:r>
          </a:p>
        </p:txBody>
      </p:sp>
      <p:sp>
        <p:nvSpPr>
          <p:cNvPr id="10" name="Rectangle 9">
            <a:extLst>
              <a:ext uri="{FF2B5EF4-FFF2-40B4-BE49-F238E27FC236}">
                <a16:creationId xmlns:a16="http://schemas.microsoft.com/office/drawing/2014/main" xmlns="" id="{395F4AE5-88A0-4A43-883B-432AE7923B64}"/>
              </a:ext>
            </a:extLst>
          </p:cNvPr>
          <p:cNvSpPr/>
          <p:nvPr/>
        </p:nvSpPr>
        <p:spPr>
          <a:xfrm>
            <a:off x="1157093" y="4678192"/>
            <a:ext cx="2486773" cy="465304"/>
          </a:xfrm>
          <a:prstGeom prst="rect">
            <a:avLst/>
          </a:prstGeom>
          <a:solidFill>
            <a:srgbClr val="7FA8D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t>Traditionalism</a:t>
            </a:r>
          </a:p>
        </p:txBody>
      </p:sp>
      <p:sp>
        <p:nvSpPr>
          <p:cNvPr id="11" name="Rectangle 10">
            <a:extLst>
              <a:ext uri="{FF2B5EF4-FFF2-40B4-BE49-F238E27FC236}">
                <a16:creationId xmlns:a16="http://schemas.microsoft.com/office/drawing/2014/main" xmlns="" id="{812AC6E9-292A-4B4D-9BB7-2068A81FBA99}"/>
              </a:ext>
            </a:extLst>
          </p:cNvPr>
          <p:cNvSpPr/>
          <p:nvPr/>
        </p:nvSpPr>
        <p:spPr>
          <a:xfrm>
            <a:off x="1147759" y="5302856"/>
            <a:ext cx="2486773" cy="465304"/>
          </a:xfrm>
          <a:prstGeom prst="rect">
            <a:avLst/>
          </a:prstGeom>
          <a:solidFill>
            <a:srgbClr val="7FA8D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500" dirty="0"/>
              <a:t>E.g. Taste and Experience</a:t>
            </a:r>
          </a:p>
        </p:txBody>
      </p:sp>
      <p:sp>
        <p:nvSpPr>
          <p:cNvPr id="12" name="Rectangle 11">
            <a:extLst>
              <a:ext uri="{FF2B5EF4-FFF2-40B4-BE49-F238E27FC236}">
                <a16:creationId xmlns:a16="http://schemas.microsoft.com/office/drawing/2014/main" xmlns="" id="{F4079E18-1EB9-4F66-8778-2FCDE09D0FF0}"/>
              </a:ext>
            </a:extLst>
          </p:cNvPr>
          <p:cNvSpPr/>
          <p:nvPr/>
        </p:nvSpPr>
        <p:spPr>
          <a:xfrm>
            <a:off x="4542548" y="3309051"/>
            <a:ext cx="6506553" cy="2645719"/>
          </a:xfrm>
          <a:prstGeom prst="rect">
            <a:avLst/>
          </a:prstGeom>
          <a:noFill/>
          <a:ln w="254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3" name="Rectangle 12">
            <a:extLst>
              <a:ext uri="{FF2B5EF4-FFF2-40B4-BE49-F238E27FC236}">
                <a16:creationId xmlns:a16="http://schemas.microsoft.com/office/drawing/2014/main" xmlns="" id="{D8BA72BF-2CBA-42CD-8B9A-8E42EA8F1E96}"/>
              </a:ext>
            </a:extLst>
          </p:cNvPr>
          <p:cNvSpPr/>
          <p:nvPr/>
        </p:nvSpPr>
        <p:spPr>
          <a:xfrm>
            <a:off x="4659183" y="3403552"/>
            <a:ext cx="6245291" cy="465304"/>
          </a:xfrm>
          <a:prstGeom prst="rect">
            <a:avLst/>
          </a:prstGeom>
          <a:solidFill>
            <a:srgbClr val="A1B3C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You can make vegetarian versions of meat-based staples</a:t>
            </a:r>
          </a:p>
        </p:txBody>
      </p:sp>
      <p:sp>
        <p:nvSpPr>
          <p:cNvPr id="14" name="Rectangle 13">
            <a:extLst>
              <a:ext uri="{FF2B5EF4-FFF2-40B4-BE49-F238E27FC236}">
                <a16:creationId xmlns:a16="http://schemas.microsoft.com/office/drawing/2014/main" xmlns="" id="{0B41A548-7100-4459-8141-51FE385BCC48}"/>
              </a:ext>
            </a:extLst>
          </p:cNvPr>
          <p:cNvSpPr/>
          <p:nvPr/>
        </p:nvSpPr>
        <p:spPr>
          <a:xfrm>
            <a:off x="4659183" y="4020478"/>
            <a:ext cx="6245291" cy="465304"/>
          </a:xfrm>
          <a:prstGeom prst="rect">
            <a:avLst/>
          </a:prstGeom>
          <a:solidFill>
            <a:srgbClr val="A1B3C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Legumes and Lentils are high in proteins and low in fats</a:t>
            </a:r>
          </a:p>
        </p:txBody>
      </p:sp>
      <p:sp>
        <p:nvSpPr>
          <p:cNvPr id="15" name="Rectangle 14">
            <a:extLst>
              <a:ext uri="{FF2B5EF4-FFF2-40B4-BE49-F238E27FC236}">
                <a16:creationId xmlns:a16="http://schemas.microsoft.com/office/drawing/2014/main" xmlns="" id="{757BB199-DC67-4536-A998-4C05B168F9FB}"/>
              </a:ext>
            </a:extLst>
          </p:cNvPr>
          <p:cNvSpPr/>
          <p:nvPr/>
        </p:nvSpPr>
        <p:spPr>
          <a:xfrm>
            <a:off x="4673178" y="4678192"/>
            <a:ext cx="6245291" cy="465304"/>
          </a:xfrm>
          <a:prstGeom prst="rect">
            <a:avLst/>
          </a:prstGeom>
          <a:solidFill>
            <a:srgbClr val="A1B3C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Cooking vegetarian at home is often cheaper than meat</a:t>
            </a:r>
          </a:p>
        </p:txBody>
      </p:sp>
      <p:sp>
        <p:nvSpPr>
          <p:cNvPr id="16" name="Rectangle 15">
            <a:extLst>
              <a:ext uri="{FF2B5EF4-FFF2-40B4-BE49-F238E27FC236}">
                <a16:creationId xmlns:a16="http://schemas.microsoft.com/office/drawing/2014/main" xmlns="" id="{66A8D509-5FF2-453A-8637-58F7D9E78E2B}"/>
              </a:ext>
            </a:extLst>
          </p:cNvPr>
          <p:cNvSpPr/>
          <p:nvPr/>
        </p:nvSpPr>
        <p:spPr>
          <a:xfrm>
            <a:off x="4673178" y="5331687"/>
            <a:ext cx="6245291" cy="465304"/>
          </a:xfrm>
          <a:prstGeom prst="rect">
            <a:avLst/>
          </a:prstGeom>
          <a:solidFill>
            <a:srgbClr val="A1B3C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dirty="0">
                <a:solidFill>
                  <a:schemeClr val="tx1"/>
                </a:solidFill>
              </a:rPr>
              <a:t>E.g. Many cuisines, such as Mediterranean and Indian, offer dishes which are both vegetarian and delicious</a:t>
            </a:r>
          </a:p>
        </p:txBody>
      </p:sp>
      <p:sp>
        <p:nvSpPr>
          <p:cNvPr id="18" name="Rectangle 17">
            <a:extLst>
              <a:ext uri="{FF2B5EF4-FFF2-40B4-BE49-F238E27FC236}">
                <a16:creationId xmlns:a16="http://schemas.microsoft.com/office/drawing/2014/main" xmlns="" id="{ED4454E6-FD52-4606-AC99-B3103E7B495C}"/>
              </a:ext>
            </a:extLst>
          </p:cNvPr>
          <p:cNvSpPr/>
          <p:nvPr/>
        </p:nvSpPr>
        <p:spPr>
          <a:xfrm>
            <a:off x="6395441" y="2931975"/>
            <a:ext cx="2800767" cy="369332"/>
          </a:xfrm>
          <a:prstGeom prst="rect">
            <a:avLst/>
          </a:prstGeom>
        </p:spPr>
        <p:txBody>
          <a:bodyPr wrap="none">
            <a:spAutoFit/>
          </a:bodyPr>
          <a:lstStyle/>
          <a:p>
            <a:pPr algn="ctr"/>
            <a:r>
              <a:rPr lang="en-US" b="1" dirty="0"/>
              <a:t>Arguments (Scrambled)</a:t>
            </a:r>
          </a:p>
        </p:txBody>
      </p:sp>
      <p:sp>
        <p:nvSpPr>
          <p:cNvPr id="20" name="Arrow: Right 19">
            <a:extLst>
              <a:ext uri="{FF2B5EF4-FFF2-40B4-BE49-F238E27FC236}">
                <a16:creationId xmlns:a16="http://schemas.microsoft.com/office/drawing/2014/main" xmlns="" id="{A22B5267-9ECC-470C-93CB-694CECCAB597}"/>
              </a:ext>
            </a:extLst>
          </p:cNvPr>
          <p:cNvSpPr/>
          <p:nvPr/>
        </p:nvSpPr>
        <p:spPr>
          <a:xfrm>
            <a:off x="3947560" y="5396877"/>
            <a:ext cx="434598" cy="334923"/>
          </a:xfrm>
          <a:prstGeom prst="rightArrow">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976259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7C040D-350D-4E6D-B110-B44A95618CBE}"/>
              </a:ext>
            </a:extLst>
          </p:cNvPr>
          <p:cNvSpPr>
            <a:spLocks noGrp="1"/>
          </p:cNvSpPr>
          <p:nvPr>
            <p:ph type="title"/>
          </p:nvPr>
        </p:nvSpPr>
        <p:spPr/>
        <p:txBody>
          <a:bodyPr/>
          <a:lstStyle/>
          <a:p>
            <a:r>
              <a:rPr lang="en-US" dirty="0">
                <a:solidFill>
                  <a:srgbClr val="002060"/>
                </a:solidFill>
              </a:rPr>
              <a:t>Exercise 2: Develop </a:t>
            </a:r>
            <a:r>
              <a:rPr lang="en-US" dirty="0"/>
              <a:t>Challenging Capabilities</a:t>
            </a:r>
            <a:br>
              <a:rPr lang="en-US" dirty="0"/>
            </a:br>
            <a:r>
              <a:rPr lang="en-US" sz="2000" dirty="0">
                <a:solidFill>
                  <a:srgbClr val="002856"/>
                </a:solidFill>
                <a:latin typeface="Arial"/>
              </a:rPr>
              <a:t>Tailoring for Relevance</a:t>
            </a:r>
            <a:r>
              <a:rPr lang="en-US" dirty="0"/>
              <a:t/>
            </a:r>
            <a:br>
              <a:rPr lang="en-US" dirty="0"/>
            </a:br>
            <a:endParaRPr lang="en-US" dirty="0"/>
          </a:p>
        </p:txBody>
      </p:sp>
      <p:sp>
        <p:nvSpPr>
          <p:cNvPr id="3" name="Rectangle 2">
            <a:extLst>
              <a:ext uri="{FF2B5EF4-FFF2-40B4-BE49-F238E27FC236}">
                <a16:creationId xmlns:a16="http://schemas.microsoft.com/office/drawing/2014/main" xmlns="" id="{4D610A3E-A95C-4049-AADE-45CD10E9FED5}"/>
              </a:ext>
            </a:extLst>
          </p:cNvPr>
          <p:cNvSpPr/>
          <p:nvPr/>
        </p:nvSpPr>
        <p:spPr>
          <a:xfrm>
            <a:off x="1627351" y="1851050"/>
            <a:ext cx="8316242" cy="962899"/>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dirty="0">
                <a:solidFill>
                  <a:schemeClr val="tx1"/>
                </a:solidFill>
              </a:rPr>
              <a:t>Apply the last exercise to an upcoming meeting with a stakeholder. Map out the possible positions that they might come to the table with, the value drivers behind them, and appropriate responses to assert control.  </a:t>
            </a:r>
            <a:endParaRPr lang="en-US" sz="1600" dirty="0">
              <a:solidFill>
                <a:schemeClr val="tx2"/>
              </a:solidFill>
            </a:endParaRPr>
          </a:p>
        </p:txBody>
      </p:sp>
      <p:sp>
        <p:nvSpPr>
          <p:cNvPr id="4" name="Oval 3">
            <a:extLst>
              <a:ext uri="{FF2B5EF4-FFF2-40B4-BE49-F238E27FC236}">
                <a16:creationId xmlns:a16="http://schemas.microsoft.com/office/drawing/2014/main" xmlns="" id="{996A20F9-FA96-425F-99E6-BCC8A251E965}"/>
              </a:ext>
            </a:extLst>
          </p:cNvPr>
          <p:cNvSpPr/>
          <p:nvPr/>
        </p:nvSpPr>
        <p:spPr>
          <a:xfrm>
            <a:off x="5268386" y="993286"/>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5" name="Picture 4">
            <a:extLst>
              <a:ext uri="{FF2B5EF4-FFF2-40B4-BE49-F238E27FC236}">
                <a16:creationId xmlns:a16="http://schemas.microsoft.com/office/drawing/2014/main" xmlns="" id="{45729BCE-283D-40DE-9B0B-D721EB040432}"/>
              </a:ext>
            </a:extLst>
          </p:cNvPr>
          <p:cNvPicPr>
            <a:picLocks noChangeAspect="1"/>
          </p:cNvPicPr>
          <p:nvPr/>
        </p:nvPicPr>
        <p:blipFill>
          <a:blip r:embed="rId3"/>
          <a:stretch>
            <a:fillRect/>
          </a:stretch>
        </p:blipFill>
        <p:spPr>
          <a:xfrm>
            <a:off x="5474945" y="1107444"/>
            <a:ext cx="621055" cy="724565"/>
          </a:xfrm>
          <a:prstGeom prst="rect">
            <a:avLst/>
          </a:prstGeom>
        </p:spPr>
      </p:pic>
      <p:grpSp>
        <p:nvGrpSpPr>
          <p:cNvPr id="6" name="Group 5">
            <a:extLst>
              <a:ext uri="{FF2B5EF4-FFF2-40B4-BE49-F238E27FC236}">
                <a16:creationId xmlns:a16="http://schemas.microsoft.com/office/drawing/2014/main" xmlns="" id="{02CA6735-294F-400A-981F-5494C1E31E9A}"/>
              </a:ext>
            </a:extLst>
          </p:cNvPr>
          <p:cNvGrpSpPr/>
          <p:nvPr/>
        </p:nvGrpSpPr>
        <p:grpSpPr>
          <a:xfrm>
            <a:off x="4488798" y="4150773"/>
            <a:ext cx="2914814" cy="1525197"/>
            <a:chOff x="2893132" y="4215335"/>
            <a:chExt cx="6238351" cy="1525197"/>
          </a:xfrm>
        </p:grpSpPr>
        <p:cxnSp>
          <p:nvCxnSpPr>
            <p:cNvPr id="7" name="Straight Connector 6">
              <a:extLst>
                <a:ext uri="{FF2B5EF4-FFF2-40B4-BE49-F238E27FC236}">
                  <a16:creationId xmlns:a16="http://schemas.microsoft.com/office/drawing/2014/main" xmlns="" id="{4BBC4FBA-D7D9-4977-B096-05425116C208}"/>
                </a:ext>
              </a:extLst>
            </p:cNvPr>
            <p:cNvCxnSpPr>
              <a:cxnSpLocks/>
            </p:cNvCxnSpPr>
            <p:nvPr/>
          </p:nvCxnSpPr>
          <p:spPr>
            <a:xfrm>
              <a:off x="2893925" y="4215335"/>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xmlns="" id="{97129049-A83A-4968-B58E-57A83E76871F}"/>
                </a:ext>
              </a:extLst>
            </p:cNvPr>
            <p:cNvCxnSpPr>
              <a:cxnSpLocks/>
            </p:cNvCxnSpPr>
            <p:nvPr/>
          </p:nvCxnSpPr>
          <p:spPr>
            <a:xfrm>
              <a:off x="2893925" y="4591670"/>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11476D94-05EC-4818-B95F-D5AF31C3CC47}"/>
                </a:ext>
              </a:extLst>
            </p:cNvPr>
            <p:cNvCxnSpPr>
              <a:cxnSpLocks/>
            </p:cNvCxnSpPr>
            <p:nvPr/>
          </p:nvCxnSpPr>
          <p:spPr>
            <a:xfrm>
              <a:off x="2893925" y="4950540"/>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xmlns="" id="{4FA22F6F-2BBC-4C44-9299-6078AAF36DCB}"/>
                </a:ext>
              </a:extLst>
            </p:cNvPr>
            <p:cNvCxnSpPr>
              <a:cxnSpLocks/>
            </p:cNvCxnSpPr>
            <p:nvPr/>
          </p:nvCxnSpPr>
          <p:spPr>
            <a:xfrm>
              <a:off x="2893925" y="5326875"/>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xmlns="" id="{1EB5E4CA-0885-457D-BE12-66AA7DA6BEBE}"/>
                </a:ext>
              </a:extLst>
            </p:cNvPr>
            <p:cNvCxnSpPr>
              <a:cxnSpLocks/>
            </p:cNvCxnSpPr>
            <p:nvPr/>
          </p:nvCxnSpPr>
          <p:spPr>
            <a:xfrm>
              <a:off x="2893132" y="5740532"/>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xmlns="" id="{97C4E12B-B000-4200-920A-90445AD4A0C6}"/>
              </a:ext>
            </a:extLst>
          </p:cNvPr>
          <p:cNvGrpSpPr/>
          <p:nvPr/>
        </p:nvGrpSpPr>
        <p:grpSpPr>
          <a:xfrm>
            <a:off x="7965124" y="4150773"/>
            <a:ext cx="2914814" cy="1525197"/>
            <a:chOff x="2893132" y="4215335"/>
            <a:chExt cx="6238351" cy="1525197"/>
          </a:xfrm>
        </p:grpSpPr>
        <p:cxnSp>
          <p:nvCxnSpPr>
            <p:cNvPr id="13" name="Straight Connector 12">
              <a:extLst>
                <a:ext uri="{FF2B5EF4-FFF2-40B4-BE49-F238E27FC236}">
                  <a16:creationId xmlns:a16="http://schemas.microsoft.com/office/drawing/2014/main" xmlns="" id="{1C9AD4A3-F3B4-4C60-A5A4-3F50FB3B6F08}"/>
                </a:ext>
              </a:extLst>
            </p:cNvPr>
            <p:cNvCxnSpPr>
              <a:cxnSpLocks/>
            </p:cNvCxnSpPr>
            <p:nvPr/>
          </p:nvCxnSpPr>
          <p:spPr>
            <a:xfrm>
              <a:off x="2893925" y="4215335"/>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xmlns="" id="{8152884B-F3B4-45D6-9723-EAF4A7C0AF05}"/>
                </a:ext>
              </a:extLst>
            </p:cNvPr>
            <p:cNvCxnSpPr>
              <a:cxnSpLocks/>
            </p:cNvCxnSpPr>
            <p:nvPr/>
          </p:nvCxnSpPr>
          <p:spPr>
            <a:xfrm>
              <a:off x="2893925" y="4591670"/>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xmlns="" id="{852FCE12-DE44-49FD-A353-EDF446F10991}"/>
                </a:ext>
              </a:extLst>
            </p:cNvPr>
            <p:cNvCxnSpPr>
              <a:cxnSpLocks/>
            </p:cNvCxnSpPr>
            <p:nvPr/>
          </p:nvCxnSpPr>
          <p:spPr>
            <a:xfrm>
              <a:off x="2893925" y="4950540"/>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1E25263C-6698-4AA8-8F54-6BBE3B4336FD}"/>
                </a:ext>
              </a:extLst>
            </p:cNvPr>
            <p:cNvCxnSpPr>
              <a:cxnSpLocks/>
            </p:cNvCxnSpPr>
            <p:nvPr/>
          </p:nvCxnSpPr>
          <p:spPr>
            <a:xfrm>
              <a:off x="2893925" y="5326875"/>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xmlns="" id="{223F434B-AE20-484B-8C54-04E47685F3F2}"/>
                </a:ext>
              </a:extLst>
            </p:cNvPr>
            <p:cNvCxnSpPr>
              <a:cxnSpLocks/>
            </p:cNvCxnSpPr>
            <p:nvPr/>
          </p:nvCxnSpPr>
          <p:spPr>
            <a:xfrm>
              <a:off x="2893132" y="5740532"/>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18" name="Rectangle 17">
            <a:extLst>
              <a:ext uri="{FF2B5EF4-FFF2-40B4-BE49-F238E27FC236}">
                <a16:creationId xmlns:a16="http://schemas.microsoft.com/office/drawing/2014/main" xmlns="" id="{B26DE6B5-F489-41F5-84C3-C0155605BDB9}"/>
              </a:ext>
            </a:extLst>
          </p:cNvPr>
          <p:cNvSpPr/>
          <p:nvPr/>
        </p:nvSpPr>
        <p:spPr>
          <a:xfrm>
            <a:off x="4308137" y="3033759"/>
            <a:ext cx="3275763" cy="52061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Value Driver</a:t>
            </a:r>
          </a:p>
        </p:txBody>
      </p:sp>
      <p:sp>
        <p:nvSpPr>
          <p:cNvPr id="19" name="Rectangle 18">
            <a:extLst>
              <a:ext uri="{FF2B5EF4-FFF2-40B4-BE49-F238E27FC236}">
                <a16:creationId xmlns:a16="http://schemas.microsoft.com/office/drawing/2014/main" xmlns="" id="{6B3ABAE0-B478-4AF9-995F-2C2FB468BF10}"/>
              </a:ext>
            </a:extLst>
          </p:cNvPr>
          <p:cNvSpPr/>
          <p:nvPr/>
        </p:nvSpPr>
        <p:spPr>
          <a:xfrm>
            <a:off x="7784463" y="3033759"/>
            <a:ext cx="3275763" cy="52061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Argument</a:t>
            </a:r>
          </a:p>
        </p:txBody>
      </p:sp>
      <p:grpSp>
        <p:nvGrpSpPr>
          <p:cNvPr id="36" name="Group 35">
            <a:extLst>
              <a:ext uri="{FF2B5EF4-FFF2-40B4-BE49-F238E27FC236}">
                <a16:creationId xmlns:a16="http://schemas.microsoft.com/office/drawing/2014/main" xmlns="" id="{30D11EF3-B3FB-4881-9CBA-29B4093D4FF4}"/>
              </a:ext>
            </a:extLst>
          </p:cNvPr>
          <p:cNvGrpSpPr/>
          <p:nvPr/>
        </p:nvGrpSpPr>
        <p:grpSpPr>
          <a:xfrm>
            <a:off x="1012472" y="4149716"/>
            <a:ext cx="2914814" cy="1525197"/>
            <a:chOff x="2893132" y="4215335"/>
            <a:chExt cx="6238351" cy="1525197"/>
          </a:xfrm>
        </p:grpSpPr>
        <p:cxnSp>
          <p:nvCxnSpPr>
            <p:cNvPr id="37" name="Straight Connector 36">
              <a:extLst>
                <a:ext uri="{FF2B5EF4-FFF2-40B4-BE49-F238E27FC236}">
                  <a16:creationId xmlns:a16="http://schemas.microsoft.com/office/drawing/2014/main" xmlns="" id="{C4328E98-F6B2-4D16-8D05-6E09A67AD584}"/>
                </a:ext>
              </a:extLst>
            </p:cNvPr>
            <p:cNvCxnSpPr>
              <a:cxnSpLocks/>
            </p:cNvCxnSpPr>
            <p:nvPr/>
          </p:nvCxnSpPr>
          <p:spPr>
            <a:xfrm>
              <a:off x="2893925" y="4215335"/>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xmlns="" id="{BB361A2B-BF24-44DC-A49C-D054E529D363}"/>
                </a:ext>
              </a:extLst>
            </p:cNvPr>
            <p:cNvCxnSpPr>
              <a:cxnSpLocks/>
            </p:cNvCxnSpPr>
            <p:nvPr/>
          </p:nvCxnSpPr>
          <p:spPr>
            <a:xfrm>
              <a:off x="2893925" y="4591670"/>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xmlns="" id="{E35EC1F2-AA89-4979-808C-EE85D9CA7039}"/>
                </a:ext>
              </a:extLst>
            </p:cNvPr>
            <p:cNvCxnSpPr>
              <a:cxnSpLocks/>
            </p:cNvCxnSpPr>
            <p:nvPr/>
          </p:nvCxnSpPr>
          <p:spPr>
            <a:xfrm>
              <a:off x="2893925" y="4950540"/>
              <a:ext cx="6236765"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18799A21-266A-45E0-9F17-28BE18C4B457}"/>
                </a:ext>
              </a:extLst>
            </p:cNvPr>
            <p:cNvCxnSpPr>
              <a:cxnSpLocks/>
            </p:cNvCxnSpPr>
            <p:nvPr/>
          </p:nvCxnSpPr>
          <p:spPr>
            <a:xfrm>
              <a:off x="2893925" y="5326875"/>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xmlns="" id="{6C46E3D4-FFD6-49C2-B0EA-A4470D5472D7}"/>
                </a:ext>
              </a:extLst>
            </p:cNvPr>
            <p:cNvCxnSpPr>
              <a:cxnSpLocks/>
            </p:cNvCxnSpPr>
            <p:nvPr/>
          </p:nvCxnSpPr>
          <p:spPr>
            <a:xfrm>
              <a:off x="2893132" y="5740532"/>
              <a:ext cx="623755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2" name="Rectangle 41">
            <a:extLst>
              <a:ext uri="{FF2B5EF4-FFF2-40B4-BE49-F238E27FC236}">
                <a16:creationId xmlns:a16="http://schemas.microsoft.com/office/drawing/2014/main" xmlns="" id="{890B83A9-B3FB-43CE-A674-0A288762FDD2}"/>
              </a:ext>
            </a:extLst>
          </p:cNvPr>
          <p:cNvSpPr/>
          <p:nvPr/>
        </p:nvSpPr>
        <p:spPr>
          <a:xfrm>
            <a:off x="754913" y="3032702"/>
            <a:ext cx="3352662" cy="520614"/>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Potential Stakeholder Objection</a:t>
            </a:r>
          </a:p>
        </p:txBody>
      </p:sp>
      <p:sp>
        <p:nvSpPr>
          <p:cNvPr id="44" name="TextBox 43">
            <a:extLst>
              <a:ext uri="{FF2B5EF4-FFF2-40B4-BE49-F238E27FC236}">
                <a16:creationId xmlns:a16="http://schemas.microsoft.com/office/drawing/2014/main" xmlns="" id="{300C7FC5-1174-4050-B5FB-84DA315C3E94}"/>
              </a:ext>
            </a:extLst>
          </p:cNvPr>
          <p:cNvSpPr txBox="1"/>
          <p:nvPr/>
        </p:nvSpPr>
        <p:spPr>
          <a:xfrm>
            <a:off x="1012472" y="3603940"/>
            <a:ext cx="2979154" cy="584775"/>
          </a:xfrm>
          <a:prstGeom prst="rect">
            <a:avLst/>
          </a:prstGeom>
          <a:noFill/>
        </p:spPr>
        <p:txBody>
          <a:bodyPr wrap="square" lIns="0" rtlCol="0">
            <a:spAutoFit/>
          </a:bodyPr>
          <a:lstStyle/>
          <a:p>
            <a:r>
              <a:rPr lang="en-US" sz="1600" dirty="0"/>
              <a:t>E.g. We’ve never done anything like this before</a:t>
            </a:r>
          </a:p>
        </p:txBody>
      </p:sp>
      <p:sp>
        <p:nvSpPr>
          <p:cNvPr id="45" name="TextBox 44">
            <a:extLst>
              <a:ext uri="{FF2B5EF4-FFF2-40B4-BE49-F238E27FC236}">
                <a16:creationId xmlns:a16="http://schemas.microsoft.com/office/drawing/2014/main" xmlns="" id="{AC4AA6A3-6AC7-423F-9F63-587870D96FB0}"/>
              </a:ext>
            </a:extLst>
          </p:cNvPr>
          <p:cNvSpPr txBox="1"/>
          <p:nvPr/>
        </p:nvSpPr>
        <p:spPr>
          <a:xfrm>
            <a:off x="4693085" y="3829685"/>
            <a:ext cx="2710156" cy="338554"/>
          </a:xfrm>
          <a:prstGeom prst="rect">
            <a:avLst/>
          </a:prstGeom>
          <a:noFill/>
        </p:spPr>
        <p:txBody>
          <a:bodyPr wrap="square" lIns="0" rtlCol="0">
            <a:spAutoFit/>
          </a:bodyPr>
          <a:lstStyle/>
          <a:p>
            <a:r>
              <a:rPr lang="en-US" sz="1600" dirty="0"/>
              <a:t>E.g. Fear of change and risk</a:t>
            </a:r>
          </a:p>
        </p:txBody>
      </p:sp>
      <p:sp>
        <p:nvSpPr>
          <p:cNvPr id="46" name="TextBox 45">
            <a:extLst>
              <a:ext uri="{FF2B5EF4-FFF2-40B4-BE49-F238E27FC236}">
                <a16:creationId xmlns:a16="http://schemas.microsoft.com/office/drawing/2014/main" xmlns="" id="{4D72763B-51F9-4C0E-B9CD-9D1804215ABA}"/>
              </a:ext>
            </a:extLst>
          </p:cNvPr>
          <p:cNvSpPr txBox="1"/>
          <p:nvPr/>
        </p:nvSpPr>
        <p:spPr>
          <a:xfrm>
            <a:off x="7784463" y="3583464"/>
            <a:ext cx="3948750" cy="584775"/>
          </a:xfrm>
          <a:prstGeom prst="rect">
            <a:avLst/>
          </a:prstGeom>
          <a:noFill/>
        </p:spPr>
        <p:txBody>
          <a:bodyPr wrap="square" lIns="0" rtlCol="0">
            <a:spAutoFit/>
          </a:bodyPr>
          <a:lstStyle/>
          <a:p>
            <a:r>
              <a:rPr lang="en-US" sz="1600" dirty="0"/>
              <a:t>E.g. Inaction puts our culture of innovation and competitive advantage at risk</a:t>
            </a:r>
          </a:p>
        </p:txBody>
      </p:sp>
    </p:spTree>
    <p:extLst>
      <p:ext uri="{BB962C8B-B14F-4D97-AF65-F5344CB8AC3E}">
        <p14:creationId xmlns:p14="http://schemas.microsoft.com/office/powerpoint/2010/main" val="138339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31607D2A-051A-45DC-96DE-A570BE28BCE9}"/>
              </a:ext>
            </a:extLst>
          </p:cNvPr>
          <p:cNvGrpSpPr/>
          <p:nvPr/>
        </p:nvGrpSpPr>
        <p:grpSpPr>
          <a:xfrm>
            <a:off x="1069275" y="2552417"/>
            <a:ext cx="1553185" cy="1851028"/>
            <a:chOff x="452438" y="1999828"/>
            <a:chExt cx="1162050" cy="1352553"/>
          </a:xfrm>
          <a:solidFill>
            <a:srgbClr val="AAD2FF"/>
          </a:solidFill>
        </p:grpSpPr>
        <p:sp>
          <p:nvSpPr>
            <p:cNvPr id="21" name="Freeform 6">
              <a:extLst>
                <a:ext uri="{FF2B5EF4-FFF2-40B4-BE49-F238E27FC236}">
                  <a16:creationId xmlns:a16="http://schemas.microsoft.com/office/drawing/2014/main" xmlns="" id="{5485B541-BBD8-411C-97E4-4346B3C6C54E}"/>
                </a:ext>
              </a:extLst>
            </p:cNvPr>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grpFill/>
            <a:ln>
              <a:noFill/>
            </a:ln>
          </p:spPr>
        </p:sp>
        <p:cxnSp>
          <p:nvCxnSpPr>
            <p:cNvPr id="23" name="Connector 7">
              <a:extLst>
                <a:ext uri="{FF2B5EF4-FFF2-40B4-BE49-F238E27FC236}">
                  <a16:creationId xmlns:a16="http://schemas.microsoft.com/office/drawing/2014/main" xmlns="" id="{29272FEF-FEB0-462F-A6AD-3D046ED071F4}"/>
                </a:ext>
              </a:extLst>
            </p:cNvPr>
            <p:cNvCxnSpPr/>
            <p:nvPr/>
          </p:nvCxnSpPr>
          <p:spPr>
            <a:xfrm>
              <a:off x="452438" y="1999828"/>
              <a:ext cx="1162050" cy="0"/>
            </a:xfrm>
            <a:prstGeom prst="line">
              <a:avLst/>
            </a:prstGeom>
            <a:grpFill/>
            <a:ln w="19050" cap="sq">
              <a:noFill/>
            </a:ln>
          </p:spPr>
        </p:cxnSp>
        <p:cxnSp>
          <p:nvCxnSpPr>
            <p:cNvPr id="24" name="Connector 8">
              <a:extLst>
                <a:ext uri="{FF2B5EF4-FFF2-40B4-BE49-F238E27FC236}">
                  <a16:creationId xmlns:a16="http://schemas.microsoft.com/office/drawing/2014/main" xmlns="" id="{5D3AEB66-9802-443E-B711-674239ED94A2}"/>
                </a:ext>
              </a:extLst>
            </p:cNvPr>
            <p:cNvCxnSpPr/>
            <p:nvPr/>
          </p:nvCxnSpPr>
          <p:spPr>
            <a:xfrm flipV="1">
              <a:off x="461963" y="2009353"/>
              <a:ext cx="0" cy="1333500"/>
            </a:xfrm>
            <a:prstGeom prst="line">
              <a:avLst/>
            </a:prstGeom>
            <a:grpFill/>
            <a:ln w="19050" cap="sq">
              <a:noFill/>
            </a:ln>
          </p:spPr>
        </p:cxnSp>
        <p:cxnSp>
          <p:nvCxnSpPr>
            <p:cNvPr id="25" name="Connector 9">
              <a:extLst>
                <a:ext uri="{FF2B5EF4-FFF2-40B4-BE49-F238E27FC236}">
                  <a16:creationId xmlns:a16="http://schemas.microsoft.com/office/drawing/2014/main" xmlns="" id="{FA04A7EC-DD47-4B76-A707-D4831C4F70A1}"/>
                </a:ext>
              </a:extLst>
            </p:cNvPr>
            <p:cNvCxnSpPr/>
            <p:nvPr/>
          </p:nvCxnSpPr>
          <p:spPr>
            <a:xfrm flipV="1">
              <a:off x="1604963" y="2009353"/>
              <a:ext cx="0" cy="1333500"/>
            </a:xfrm>
            <a:prstGeom prst="line">
              <a:avLst/>
            </a:prstGeom>
            <a:grpFill/>
            <a:ln w="19050" cap="sq">
              <a:noFill/>
            </a:ln>
          </p:spPr>
        </p:cxnSp>
        <p:cxnSp>
          <p:nvCxnSpPr>
            <p:cNvPr id="26" name="Connector 10">
              <a:extLst>
                <a:ext uri="{FF2B5EF4-FFF2-40B4-BE49-F238E27FC236}">
                  <a16:creationId xmlns:a16="http://schemas.microsoft.com/office/drawing/2014/main" xmlns="" id="{33C985EE-D597-427D-90F3-0DCD7A272C44}"/>
                </a:ext>
              </a:extLst>
            </p:cNvPr>
            <p:cNvCxnSpPr/>
            <p:nvPr/>
          </p:nvCxnSpPr>
          <p:spPr>
            <a:xfrm>
              <a:off x="452438" y="3352378"/>
              <a:ext cx="1162050" cy="0"/>
            </a:xfrm>
            <a:prstGeom prst="line">
              <a:avLst/>
            </a:prstGeom>
            <a:grpFill/>
            <a:ln w="19050" cap="sq">
              <a:noFill/>
            </a:ln>
          </p:spPr>
        </p:cxnSp>
      </p:grpSp>
      <p:sp>
        <p:nvSpPr>
          <p:cNvPr id="7" name="TextBox 6"/>
          <p:cNvSpPr txBox="1"/>
          <p:nvPr/>
        </p:nvSpPr>
        <p:spPr>
          <a:xfrm>
            <a:off x="1160578" y="3287431"/>
            <a:ext cx="1102179" cy="190500"/>
          </a:xfrm>
          <a:prstGeom prst="rect">
            <a:avLst/>
          </a:prstGeom>
          <a:ln>
            <a:noFill/>
          </a:ln>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2753551" y="3117261"/>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1" name="TextBox 10"/>
          <p:cNvSpPr txBox="1"/>
          <p:nvPr/>
        </p:nvSpPr>
        <p:spPr>
          <a:xfrm>
            <a:off x="5353351" y="2596332"/>
            <a:ext cx="1575670" cy="1687272"/>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2:</a:t>
            </a:r>
          </a:p>
          <a:p>
            <a:pPr marL="26343" indent="-26343">
              <a:lnSpc>
                <a:spcPct val="150000"/>
              </a:lnSpc>
            </a:pPr>
            <a:r>
              <a:rPr lang="en-US" dirty="0">
                <a:solidFill>
                  <a:srgbClr val="002060"/>
                </a:solidFill>
              </a:rPr>
              <a:t>Develop Challenging Capabilities</a:t>
            </a:r>
            <a:endParaRPr lang="en-US" dirty="0">
              <a:solidFill>
                <a:srgbClr val="002060"/>
              </a:solidFill>
              <a:latin typeface="Arial"/>
            </a:endParaRPr>
          </a:p>
        </p:txBody>
      </p:sp>
      <p:sp>
        <p:nvSpPr>
          <p:cNvPr id="12" name="Freeform 11"/>
          <p:cNvSpPr/>
          <p:nvPr/>
        </p:nvSpPr>
        <p:spPr>
          <a:xfrm>
            <a:off x="6980976" y="3054458"/>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4" name="Freeform 13"/>
          <p:cNvSpPr/>
          <p:nvPr/>
        </p:nvSpPr>
        <p:spPr>
          <a:xfrm>
            <a:off x="9128900" y="3052953"/>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5" name="TextBox 14"/>
          <p:cNvSpPr txBox="1"/>
          <p:nvPr/>
        </p:nvSpPr>
        <p:spPr>
          <a:xfrm>
            <a:off x="9516073" y="3144904"/>
            <a:ext cx="870857" cy="190500"/>
          </a:xfrm>
          <a:prstGeom prst="rect">
            <a:avLst/>
          </a:prstGeom>
          <a:ln>
            <a:noFill/>
          </a:ln>
        </p:spPr>
        <p:txBody>
          <a:bodyPr wrap="none" lIns="0" tIns="0" rIns="0" bIns="0" anchor="t"/>
          <a:lstStyle/>
          <a:p>
            <a:r>
              <a:rPr lang="en-US" b="1" dirty="0">
                <a:solidFill>
                  <a:srgbClr val="002060"/>
                </a:solidFill>
                <a:latin typeface="Arial"/>
              </a:rPr>
              <a:t>Key Takeaways </a:t>
            </a:r>
          </a:p>
        </p:txBody>
      </p:sp>
      <p:sp>
        <p:nvSpPr>
          <p:cNvPr id="5" name="Title 4">
            <a:extLst>
              <a:ext uri="{FF2B5EF4-FFF2-40B4-BE49-F238E27FC236}">
                <a16:creationId xmlns:a16="http://schemas.microsoft.com/office/drawing/2014/main" xmlns="" id="{35B318A3-456A-433F-8E0F-843312FBB141}"/>
              </a:ext>
            </a:extLst>
          </p:cNvPr>
          <p:cNvSpPr>
            <a:spLocks noGrp="1"/>
          </p:cNvSpPr>
          <p:nvPr>
            <p:ph type="title"/>
          </p:nvPr>
        </p:nvSpPr>
        <p:spPr/>
        <p:txBody>
          <a:bodyPr/>
          <a:lstStyle/>
          <a:p>
            <a:r>
              <a:rPr lang="en-US" dirty="0">
                <a:solidFill>
                  <a:srgbClr val="002060"/>
                </a:solidFill>
                <a:latin typeface="Arial Black" panose="020B0A04020102020204" pitchFamily="34" charset="0"/>
              </a:rPr>
              <a:t>Roadmap</a:t>
            </a:r>
            <a:br>
              <a:rPr lang="en-US" dirty="0">
                <a:solidFill>
                  <a:srgbClr val="002060"/>
                </a:solidFill>
                <a:latin typeface="Arial Black" panose="020B0A04020102020204" pitchFamily="34" charset="0"/>
              </a:rPr>
            </a:br>
            <a:endParaRPr lang="en-US" dirty="0"/>
          </a:p>
        </p:txBody>
      </p:sp>
      <p:sp>
        <p:nvSpPr>
          <p:cNvPr id="22" name="TextBox 21">
            <a:extLst>
              <a:ext uri="{FF2B5EF4-FFF2-40B4-BE49-F238E27FC236}">
                <a16:creationId xmlns:a16="http://schemas.microsoft.com/office/drawing/2014/main" xmlns="" id="{46F791DA-2366-45D3-831E-C2CF2F404B46}"/>
              </a:ext>
            </a:extLst>
          </p:cNvPr>
          <p:cNvSpPr txBox="1"/>
          <p:nvPr/>
        </p:nvSpPr>
        <p:spPr>
          <a:xfrm>
            <a:off x="7347603" y="2583771"/>
            <a:ext cx="1679948" cy="2202583"/>
          </a:xfrm>
          <a:prstGeom prst="rect">
            <a:avLst/>
          </a:prstGeom>
          <a:ln>
            <a:noFill/>
          </a:ln>
        </p:spPr>
        <p:txBody>
          <a:bodyPr lIns="0" tIns="0" rIns="0" bIns="0" anchor="t"/>
          <a:lstStyle/>
          <a:p>
            <a:pPr>
              <a:lnSpc>
                <a:spcPct val="150000"/>
              </a:lnSpc>
            </a:pPr>
            <a:r>
              <a:rPr lang="en-US" b="1" dirty="0">
                <a:solidFill>
                  <a:srgbClr val="002060"/>
                </a:solidFill>
                <a:latin typeface="Arial"/>
              </a:rPr>
              <a:t>Exercise 3:</a:t>
            </a:r>
          </a:p>
          <a:p>
            <a:pPr>
              <a:lnSpc>
                <a:spcPct val="150000"/>
              </a:lnSpc>
            </a:pPr>
            <a:r>
              <a:rPr lang="en-US" dirty="0">
                <a:solidFill>
                  <a:srgbClr val="002060"/>
                </a:solidFill>
                <a:latin typeface="Arial"/>
              </a:rPr>
              <a:t>Assess Virtual Team Effectiveness</a:t>
            </a:r>
          </a:p>
        </p:txBody>
      </p:sp>
      <p:sp>
        <p:nvSpPr>
          <p:cNvPr id="27" name="TextBox 26">
            <a:extLst>
              <a:ext uri="{FF2B5EF4-FFF2-40B4-BE49-F238E27FC236}">
                <a16:creationId xmlns:a16="http://schemas.microsoft.com/office/drawing/2014/main" xmlns="" id="{E8C999F1-A539-4799-B8D9-2C4CF9365C48}"/>
              </a:ext>
            </a:extLst>
          </p:cNvPr>
          <p:cNvSpPr txBox="1"/>
          <p:nvPr/>
        </p:nvSpPr>
        <p:spPr>
          <a:xfrm>
            <a:off x="3061494" y="2593566"/>
            <a:ext cx="1782905" cy="1091497"/>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1:</a:t>
            </a:r>
          </a:p>
          <a:p>
            <a:pPr marL="26343" indent="-26343">
              <a:lnSpc>
                <a:spcPct val="150000"/>
              </a:lnSpc>
            </a:pPr>
            <a:r>
              <a:rPr lang="en-US" dirty="0">
                <a:solidFill>
                  <a:srgbClr val="002060"/>
                </a:solidFill>
                <a:latin typeface="Arial"/>
              </a:rPr>
              <a:t>Practice Building Trust with Stakeholders</a:t>
            </a:r>
          </a:p>
          <a:p>
            <a:pPr marL="26343" indent="-26343">
              <a:lnSpc>
                <a:spcPct val="150000"/>
              </a:lnSpc>
            </a:pPr>
            <a:endParaRPr lang="en-US" dirty="0">
              <a:solidFill>
                <a:srgbClr val="002060"/>
              </a:solidFill>
              <a:latin typeface="Arial"/>
            </a:endParaRPr>
          </a:p>
        </p:txBody>
      </p:sp>
      <p:sp>
        <p:nvSpPr>
          <p:cNvPr id="28" name="Freeform 11">
            <a:extLst>
              <a:ext uri="{FF2B5EF4-FFF2-40B4-BE49-F238E27FC236}">
                <a16:creationId xmlns:a16="http://schemas.microsoft.com/office/drawing/2014/main" xmlns="" id="{6DC9A6F9-646B-4AEA-9151-0ECD29B2D586}"/>
              </a:ext>
            </a:extLst>
          </p:cNvPr>
          <p:cNvSpPr/>
          <p:nvPr/>
        </p:nvSpPr>
        <p:spPr>
          <a:xfrm>
            <a:off x="4973800" y="3070349"/>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Tree>
    <p:extLst>
      <p:ext uri="{BB962C8B-B14F-4D97-AF65-F5344CB8AC3E}">
        <p14:creationId xmlns:p14="http://schemas.microsoft.com/office/powerpoint/2010/main" val="3514397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31607D2A-051A-45DC-96DE-A570BE28BCE9}"/>
              </a:ext>
            </a:extLst>
          </p:cNvPr>
          <p:cNvGrpSpPr/>
          <p:nvPr/>
        </p:nvGrpSpPr>
        <p:grpSpPr>
          <a:xfrm>
            <a:off x="7259177" y="2593566"/>
            <a:ext cx="1679948" cy="1851028"/>
            <a:chOff x="452438" y="1999828"/>
            <a:chExt cx="1162050" cy="1352553"/>
          </a:xfrm>
          <a:solidFill>
            <a:srgbClr val="AAD2FF"/>
          </a:solidFill>
        </p:grpSpPr>
        <p:sp>
          <p:nvSpPr>
            <p:cNvPr id="21" name="Freeform 6">
              <a:extLst>
                <a:ext uri="{FF2B5EF4-FFF2-40B4-BE49-F238E27FC236}">
                  <a16:creationId xmlns:a16="http://schemas.microsoft.com/office/drawing/2014/main" xmlns="" id="{5485B541-BBD8-411C-97E4-4346B3C6C54E}"/>
                </a:ext>
              </a:extLst>
            </p:cNvPr>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grpFill/>
            <a:ln>
              <a:noFill/>
            </a:ln>
          </p:spPr>
        </p:sp>
        <p:cxnSp>
          <p:nvCxnSpPr>
            <p:cNvPr id="23" name="Connector 7">
              <a:extLst>
                <a:ext uri="{FF2B5EF4-FFF2-40B4-BE49-F238E27FC236}">
                  <a16:creationId xmlns:a16="http://schemas.microsoft.com/office/drawing/2014/main" xmlns="" id="{29272FEF-FEB0-462F-A6AD-3D046ED071F4}"/>
                </a:ext>
              </a:extLst>
            </p:cNvPr>
            <p:cNvCxnSpPr/>
            <p:nvPr/>
          </p:nvCxnSpPr>
          <p:spPr>
            <a:xfrm>
              <a:off x="452438" y="1999828"/>
              <a:ext cx="1162050" cy="0"/>
            </a:xfrm>
            <a:prstGeom prst="line">
              <a:avLst/>
            </a:prstGeom>
            <a:grpFill/>
            <a:ln w="19050" cap="sq">
              <a:noFill/>
            </a:ln>
          </p:spPr>
        </p:cxnSp>
        <p:cxnSp>
          <p:nvCxnSpPr>
            <p:cNvPr id="24" name="Connector 8">
              <a:extLst>
                <a:ext uri="{FF2B5EF4-FFF2-40B4-BE49-F238E27FC236}">
                  <a16:creationId xmlns:a16="http://schemas.microsoft.com/office/drawing/2014/main" xmlns="" id="{5D3AEB66-9802-443E-B711-674239ED94A2}"/>
                </a:ext>
              </a:extLst>
            </p:cNvPr>
            <p:cNvCxnSpPr/>
            <p:nvPr/>
          </p:nvCxnSpPr>
          <p:spPr>
            <a:xfrm flipV="1">
              <a:off x="461963" y="2009353"/>
              <a:ext cx="0" cy="1333500"/>
            </a:xfrm>
            <a:prstGeom prst="line">
              <a:avLst/>
            </a:prstGeom>
            <a:grpFill/>
            <a:ln w="19050" cap="sq">
              <a:noFill/>
            </a:ln>
          </p:spPr>
        </p:cxnSp>
        <p:cxnSp>
          <p:nvCxnSpPr>
            <p:cNvPr id="25" name="Connector 9">
              <a:extLst>
                <a:ext uri="{FF2B5EF4-FFF2-40B4-BE49-F238E27FC236}">
                  <a16:creationId xmlns:a16="http://schemas.microsoft.com/office/drawing/2014/main" xmlns="" id="{FA04A7EC-DD47-4B76-A707-D4831C4F70A1}"/>
                </a:ext>
              </a:extLst>
            </p:cNvPr>
            <p:cNvCxnSpPr/>
            <p:nvPr/>
          </p:nvCxnSpPr>
          <p:spPr>
            <a:xfrm flipV="1">
              <a:off x="1604963" y="2009353"/>
              <a:ext cx="0" cy="1333500"/>
            </a:xfrm>
            <a:prstGeom prst="line">
              <a:avLst/>
            </a:prstGeom>
            <a:grpFill/>
            <a:ln w="19050" cap="sq">
              <a:noFill/>
            </a:ln>
          </p:spPr>
        </p:cxnSp>
        <p:cxnSp>
          <p:nvCxnSpPr>
            <p:cNvPr id="26" name="Connector 10">
              <a:extLst>
                <a:ext uri="{FF2B5EF4-FFF2-40B4-BE49-F238E27FC236}">
                  <a16:creationId xmlns:a16="http://schemas.microsoft.com/office/drawing/2014/main" xmlns="" id="{33C985EE-D597-427D-90F3-0DCD7A272C44}"/>
                </a:ext>
              </a:extLst>
            </p:cNvPr>
            <p:cNvCxnSpPr/>
            <p:nvPr/>
          </p:nvCxnSpPr>
          <p:spPr>
            <a:xfrm>
              <a:off x="452438" y="3352378"/>
              <a:ext cx="1162050" cy="0"/>
            </a:xfrm>
            <a:prstGeom prst="line">
              <a:avLst/>
            </a:prstGeom>
            <a:grpFill/>
            <a:ln w="19050" cap="sq">
              <a:noFill/>
            </a:ln>
          </p:spPr>
        </p:cxnSp>
      </p:grpSp>
      <p:sp>
        <p:nvSpPr>
          <p:cNvPr id="7" name="TextBox 6"/>
          <p:cNvSpPr txBox="1"/>
          <p:nvPr/>
        </p:nvSpPr>
        <p:spPr>
          <a:xfrm>
            <a:off x="1160578" y="3287431"/>
            <a:ext cx="1102179" cy="190500"/>
          </a:xfrm>
          <a:prstGeom prst="rect">
            <a:avLst/>
          </a:prstGeom>
          <a:ln>
            <a:noFill/>
          </a:ln>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2753551" y="3117261"/>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1" name="TextBox 10"/>
          <p:cNvSpPr txBox="1"/>
          <p:nvPr/>
        </p:nvSpPr>
        <p:spPr>
          <a:xfrm>
            <a:off x="5353351" y="2596332"/>
            <a:ext cx="1575670" cy="1687272"/>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2:</a:t>
            </a:r>
          </a:p>
          <a:p>
            <a:pPr marL="26343" indent="-26343">
              <a:lnSpc>
                <a:spcPct val="150000"/>
              </a:lnSpc>
            </a:pPr>
            <a:r>
              <a:rPr lang="en-US" dirty="0">
                <a:solidFill>
                  <a:srgbClr val="002060"/>
                </a:solidFill>
              </a:rPr>
              <a:t>Develop Challenging Capabilities</a:t>
            </a:r>
          </a:p>
        </p:txBody>
      </p:sp>
      <p:sp>
        <p:nvSpPr>
          <p:cNvPr id="12" name="Freeform 11"/>
          <p:cNvSpPr/>
          <p:nvPr/>
        </p:nvSpPr>
        <p:spPr>
          <a:xfrm>
            <a:off x="6980976" y="3054458"/>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4" name="Freeform 13"/>
          <p:cNvSpPr/>
          <p:nvPr/>
        </p:nvSpPr>
        <p:spPr>
          <a:xfrm>
            <a:off x="9128900" y="3052953"/>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5" name="TextBox 14"/>
          <p:cNvSpPr txBox="1"/>
          <p:nvPr/>
        </p:nvSpPr>
        <p:spPr>
          <a:xfrm>
            <a:off x="9516073" y="3144904"/>
            <a:ext cx="870857" cy="190500"/>
          </a:xfrm>
          <a:prstGeom prst="rect">
            <a:avLst/>
          </a:prstGeom>
          <a:ln>
            <a:noFill/>
          </a:ln>
        </p:spPr>
        <p:txBody>
          <a:bodyPr wrap="none" lIns="0" tIns="0" rIns="0" bIns="0" anchor="t"/>
          <a:lstStyle/>
          <a:p>
            <a:r>
              <a:rPr lang="en-US" b="1" dirty="0">
                <a:solidFill>
                  <a:srgbClr val="002060"/>
                </a:solidFill>
                <a:latin typeface="Arial"/>
              </a:rPr>
              <a:t>Key Takeaways </a:t>
            </a:r>
          </a:p>
        </p:txBody>
      </p:sp>
      <p:sp>
        <p:nvSpPr>
          <p:cNvPr id="5" name="Title 4">
            <a:extLst>
              <a:ext uri="{FF2B5EF4-FFF2-40B4-BE49-F238E27FC236}">
                <a16:creationId xmlns:a16="http://schemas.microsoft.com/office/drawing/2014/main" xmlns="" id="{35B318A3-456A-433F-8E0F-843312FBB141}"/>
              </a:ext>
            </a:extLst>
          </p:cNvPr>
          <p:cNvSpPr>
            <a:spLocks noGrp="1"/>
          </p:cNvSpPr>
          <p:nvPr>
            <p:ph type="title"/>
          </p:nvPr>
        </p:nvSpPr>
        <p:spPr/>
        <p:txBody>
          <a:bodyPr/>
          <a:lstStyle/>
          <a:p>
            <a:r>
              <a:rPr lang="en-US" dirty="0">
                <a:solidFill>
                  <a:srgbClr val="002060"/>
                </a:solidFill>
                <a:latin typeface="Arial Black" panose="020B0A04020102020204" pitchFamily="34" charset="0"/>
              </a:rPr>
              <a:t>Roadmap</a:t>
            </a:r>
            <a:br>
              <a:rPr lang="en-US" dirty="0">
                <a:solidFill>
                  <a:srgbClr val="002060"/>
                </a:solidFill>
                <a:latin typeface="Arial Black" panose="020B0A04020102020204" pitchFamily="34" charset="0"/>
              </a:rPr>
            </a:br>
            <a:endParaRPr lang="en-US" dirty="0"/>
          </a:p>
        </p:txBody>
      </p:sp>
      <p:sp>
        <p:nvSpPr>
          <p:cNvPr id="22" name="TextBox 21">
            <a:extLst>
              <a:ext uri="{FF2B5EF4-FFF2-40B4-BE49-F238E27FC236}">
                <a16:creationId xmlns:a16="http://schemas.microsoft.com/office/drawing/2014/main" xmlns="" id="{46F791DA-2366-45D3-831E-C2CF2F404B46}"/>
              </a:ext>
            </a:extLst>
          </p:cNvPr>
          <p:cNvSpPr txBox="1"/>
          <p:nvPr/>
        </p:nvSpPr>
        <p:spPr>
          <a:xfrm>
            <a:off x="7347603" y="2583771"/>
            <a:ext cx="1679948" cy="2202583"/>
          </a:xfrm>
          <a:prstGeom prst="rect">
            <a:avLst/>
          </a:prstGeom>
          <a:ln>
            <a:noFill/>
          </a:ln>
        </p:spPr>
        <p:txBody>
          <a:bodyPr lIns="0" tIns="0" rIns="0" bIns="0" anchor="t"/>
          <a:lstStyle/>
          <a:p>
            <a:pPr>
              <a:lnSpc>
                <a:spcPct val="150000"/>
              </a:lnSpc>
            </a:pPr>
            <a:r>
              <a:rPr lang="en-US" b="1" dirty="0">
                <a:solidFill>
                  <a:srgbClr val="002060"/>
                </a:solidFill>
                <a:latin typeface="Arial"/>
              </a:rPr>
              <a:t>Exercise 3:</a:t>
            </a:r>
          </a:p>
          <a:p>
            <a:pPr>
              <a:lnSpc>
                <a:spcPct val="150000"/>
              </a:lnSpc>
            </a:pPr>
            <a:r>
              <a:rPr lang="en-US" dirty="0">
                <a:solidFill>
                  <a:srgbClr val="002060"/>
                </a:solidFill>
                <a:latin typeface="Arial"/>
              </a:rPr>
              <a:t>Assess Virtual Team Effectiveness</a:t>
            </a:r>
          </a:p>
        </p:txBody>
      </p:sp>
      <p:sp>
        <p:nvSpPr>
          <p:cNvPr id="27" name="TextBox 26">
            <a:extLst>
              <a:ext uri="{FF2B5EF4-FFF2-40B4-BE49-F238E27FC236}">
                <a16:creationId xmlns:a16="http://schemas.microsoft.com/office/drawing/2014/main" xmlns="" id="{E8C999F1-A539-4799-B8D9-2C4CF9365C48}"/>
              </a:ext>
            </a:extLst>
          </p:cNvPr>
          <p:cNvSpPr txBox="1"/>
          <p:nvPr/>
        </p:nvSpPr>
        <p:spPr>
          <a:xfrm>
            <a:off x="3061494" y="2593566"/>
            <a:ext cx="1782905" cy="1091497"/>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1:</a:t>
            </a:r>
          </a:p>
          <a:p>
            <a:pPr marL="26343" indent="-26343">
              <a:lnSpc>
                <a:spcPct val="150000"/>
              </a:lnSpc>
            </a:pPr>
            <a:r>
              <a:rPr lang="en-US" dirty="0">
                <a:solidFill>
                  <a:srgbClr val="002060"/>
                </a:solidFill>
                <a:latin typeface="Arial"/>
              </a:rPr>
              <a:t>Practice Building Trust with Stakeholders</a:t>
            </a:r>
          </a:p>
          <a:p>
            <a:pPr marL="26343" indent="-26343">
              <a:lnSpc>
                <a:spcPct val="150000"/>
              </a:lnSpc>
            </a:pPr>
            <a:endParaRPr lang="en-US" dirty="0">
              <a:solidFill>
                <a:srgbClr val="002060"/>
              </a:solidFill>
              <a:latin typeface="Arial"/>
            </a:endParaRPr>
          </a:p>
        </p:txBody>
      </p:sp>
      <p:sp>
        <p:nvSpPr>
          <p:cNvPr id="28" name="Freeform 11">
            <a:extLst>
              <a:ext uri="{FF2B5EF4-FFF2-40B4-BE49-F238E27FC236}">
                <a16:creationId xmlns:a16="http://schemas.microsoft.com/office/drawing/2014/main" xmlns="" id="{6DC9A6F9-646B-4AEA-9151-0ECD29B2D586}"/>
              </a:ext>
            </a:extLst>
          </p:cNvPr>
          <p:cNvSpPr/>
          <p:nvPr/>
        </p:nvSpPr>
        <p:spPr>
          <a:xfrm>
            <a:off x="4973800" y="3070349"/>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Tree>
    <p:extLst>
      <p:ext uri="{BB962C8B-B14F-4D97-AF65-F5344CB8AC3E}">
        <p14:creationId xmlns:p14="http://schemas.microsoft.com/office/powerpoint/2010/main" val="1844875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xmlns=""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endParaRPr lang="en-US" dirty="0">
              <a:solidFill>
                <a:srgbClr val="002060"/>
              </a:solidFill>
              <a:latin typeface="Arial Black" panose="020B0A04020102020204" pitchFamily="34" charset="0"/>
            </a:endParaRPr>
          </a:p>
        </p:txBody>
      </p:sp>
      <p:sp>
        <p:nvSpPr>
          <p:cNvPr id="7" name="Text Placeholder 11">
            <a:extLst>
              <a:ext uri="{FF2B5EF4-FFF2-40B4-BE49-F238E27FC236}">
                <a16:creationId xmlns:a16="http://schemas.microsoft.com/office/drawing/2014/main" xmlns="" id="{416A2ED9-94A8-5C45-8BF2-F2C3573977B2}"/>
              </a:ext>
            </a:extLst>
          </p:cNvPr>
          <p:cNvSpPr txBox="1">
            <a:spLocks/>
          </p:cNvSpPr>
          <p:nvPr/>
        </p:nvSpPr>
        <p:spPr>
          <a:xfrm>
            <a:off x="7847702" y="2403911"/>
            <a:ext cx="4074291" cy="2396933"/>
          </a:xfrm>
          <a:prstGeom prst="rect">
            <a:avLst/>
          </a:prstGeom>
          <a:solidFill>
            <a:srgbClr val="D0DEEA"/>
          </a:solidFill>
          <a:ln w="12700">
            <a:no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Assess Virtual Team Effectiveness</a:t>
            </a:r>
          </a:p>
          <a:p>
            <a:pPr>
              <a:buFont typeface="Arial" panose="020B0604020202020204" pitchFamily="34" charset="0"/>
              <a:buChar char="•"/>
            </a:pPr>
            <a:r>
              <a:rPr lang="en-US" sz="2000" dirty="0">
                <a:solidFill>
                  <a:srgbClr val="000000"/>
                </a:solidFill>
                <a:latin typeface="Arial"/>
              </a:rPr>
              <a:t>Evaluate areas of strength and weakness in remote teams</a:t>
            </a:r>
          </a:p>
          <a:p>
            <a:pPr>
              <a:buFont typeface="Arial" panose="020B0604020202020204" pitchFamily="34" charset="0"/>
              <a:buChar char="•"/>
            </a:pPr>
            <a:r>
              <a:rPr lang="en-US" sz="2000" dirty="0">
                <a:solidFill>
                  <a:srgbClr val="000000"/>
                </a:solidFill>
                <a:latin typeface="Arial"/>
              </a:rPr>
              <a:t>Plan next steps to address areas of difficulty</a:t>
            </a:r>
          </a:p>
        </p:txBody>
      </p:sp>
      <p:sp>
        <p:nvSpPr>
          <p:cNvPr id="8" name="Text Placeholder 9">
            <a:extLst>
              <a:ext uri="{FF2B5EF4-FFF2-40B4-BE49-F238E27FC236}">
                <a16:creationId xmlns:a16="http://schemas.microsoft.com/office/drawing/2014/main" xmlns="" id="{1892E7E7-50B4-7041-A74A-AE06D4EAE32D}"/>
              </a:ext>
            </a:extLst>
          </p:cNvPr>
          <p:cNvSpPr txBox="1">
            <a:spLocks/>
          </p:cNvSpPr>
          <p:nvPr/>
        </p:nvSpPr>
        <p:spPr>
          <a:xfrm>
            <a:off x="3901546" y="2482102"/>
            <a:ext cx="3861329" cy="833663"/>
          </a:xfrm>
          <a:prstGeom prst="rect">
            <a:avLst/>
          </a:prstGeom>
          <a:solidFill>
            <a:schemeClr val="bg1"/>
          </a:solidFill>
          <a:ln w="12700">
            <a:no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Creating Challenging Relationships</a:t>
            </a:r>
            <a:endParaRPr lang="en-US" sz="2000" b="1" dirty="0">
              <a:solidFill>
                <a:srgbClr val="000000"/>
              </a:solidFill>
              <a:latin typeface="Arial"/>
            </a:endParaRPr>
          </a:p>
        </p:txBody>
      </p:sp>
      <p:sp>
        <p:nvSpPr>
          <p:cNvPr id="4" name="Title 3">
            <a:extLst>
              <a:ext uri="{FF2B5EF4-FFF2-40B4-BE49-F238E27FC236}">
                <a16:creationId xmlns:a16="http://schemas.microsoft.com/office/drawing/2014/main" xmlns="" id="{3101A43C-70DD-4230-A55B-70D32F9186F1}"/>
              </a:ext>
            </a:extLst>
          </p:cNvPr>
          <p:cNvSpPr>
            <a:spLocks noGrp="1"/>
          </p:cNvSpPr>
          <p:nvPr>
            <p:ph type="title"/>
          </p:nvPr>
        </p:nvSpPr>
        <p:spPr/>
        <p:txBody>
          <a:bodyPr/>
          <a:lstStyle/>
          <a:p>
            <a:r>
              <a:rPr lang="en-US" b="1" dirty="0">
                <a:solidFill>
                  <a:srgbClr val="002060"/>
                </a:solidFill>
                <a:latin typeface="Arial Black" panose="020B0A04020102020204" pitchFamily="34" charset="0"/>
                <a:ea typeface="Arial Black"/>
                <a:cs typeface="Arial Black"/>
                <a:sym typeface="Arial Black"/>
              </a:rPr>
              <a:t>Exercises to Build Relationship Management Skills</a:t>
            </a:r>
            <a:r>
              <a:rPr lang="en-US" dirty="0">
                <a:solidFill>
                  <a:srgbClr val="002060"/>
                </a:solidFill>
                <a:latin typeface="Arial Black" panose="020B0A04020102020204" pitchFamily="34" charset="0"/>
              </a:rPr>
              <a:t/>
            </a:r>
            <a:br>
              <a:rPr lang="en-US" dirty="0">
                <a:solidFill>
                  <a:srgbClr val="002060"/>
                </a:solidFill>
                <a:latin typeface="Arial Black" panose="020B0A04020102020204" pitchFamily="34" charset="0"/>
              </a:rPr>
            </a:br>
            <a:endParaRPr lang="en-US" dirty="0"/>
          </a:p>
        </p:txBody>
      </p:sp>
      <p:grpSp>
        <p:nvGrpSpPr>
          <p:cNvPr id="9" name="Group 8">
            <a:extLst>
              <a:ext uri="{FF2B5EF4-FFF2-40B4-BE49-F238E27FC236}">
                <a16:creationId xmlns:a16="http://schemas.microsoft.com/office/drawing/2014/main" xmlns="" id="{AD219844-157D-440E-978D-641465949C69}"/>
              </a:ext>
            </a:extLst>
          </p:cNvPr>
          <p:cNvGrpSpPr/>
          <p:nvPr/>
        </p:nvGrpSpPr>
        <p:grpSpPr>
          <a:xfrm>
            <a:off x="457200" y="1677106"/>
            <a:ext cx="9632705" cy="3889840"/>
            <a:chOff x="542611" y="1655094"/>
            <a:chExt cx="9632705" cy="3889840"/>
          </a:xfrm>
        </p:grpSpPr>
        <p:sp>
          <p:nvSpPr>
            <p:cNvPr id="14" name="Freeform: Shape 159">
              <a:extLst>
                <a:ext uri="{FF2B5EF4-FFF2-40B4-BE49-F238E27FC236}">
                  <a16:creationId xmlns:a16="http://schemas.microsoft.com/office/drawing/2014/main" xmlns="" id="{BB56A5A4-60EF-439C-A890-64A556554981}"/>
                </a:ext>
              </a:extLst>
            </p:cNvPr>
            <p:cNvSpPr/>
            <p:nvPr/>
          </p:nvSpPr>
          <p:spPr>
            <a:xfrm>
              <a:off x="5781560" y="1655906"/>
              <a:ext cx="485084"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5" name="Freeform: Shape 30">
              <a:extLst>
                <a:ext uri="{FF2B5EF4-FFF2-40B4-BE49-F238E27FC236}">
                  <a16:creationId xmlns:a16="http://schemas.microsoft.com/office/drawing/2014/main" xmlns="" id="{CEC13545-B415-4D4E-A4BD-B6FC78FEF973}"/>
                </a:ext>
              </a:extLst>
            </p:cNvPr>
            <p:cNvSpPr/>
            <p:nvPr/>
          </p:nvSpPr>
          <p:spPr>
            <a:xfrm rot="5400000">
              <a:off x="9634593"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6" name="Freeform: Shape 30">
              <a:extLst>
                <a:ext uri="{FF2B5EF4-FFF2-40B4-BE49-F238E27FC236}">
                  <a16:creationId xmlns:a16="http://schemas.microsoft.com/office/drawing/2014/main" xmlns="" id="{5A89F71F-691C-4BA5-8886-266D3353FA58}"/>
                </a:ext>
              </a:extLst>
            </p:cNvPr>
            <p:cNvSpPr/>
            <p:nvPr/>
          </p:nvSpPr>
          <p:spPr>
            <a:xfrm rot="5400000">
              <a:off x="1742278"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7" name="Rectangle 16">
              <a:extLst>
                <a:ext uri="{FF2B5EF4-FFF2-40B4-BE49-F238E27FC236}">
                  <a16:creationId xmlns:a16="http://schemas.microsoft.com/office/drawing/2014/main" xmlns="" id="{91E83076-3B2D-410A-BF43-083B6A4A031E}"/>
                </a:ext>
              </a:extLst>
            </p:cNvPr>
            <p:cNvSpPr/>
            <p:nvPr/>
          </p:nvSpPr>
          <p:spPr>
            <a:xfrm>
              <a:off x="542611" y="2460090"/>
              <a:ext cx="3060889" cy="3084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1" dirty="0">
                  <a:solidFill>
                    <a:srgbClr val="000000"/>
                  </a:solidFill>
                </a:rPr>
                <a:t>Practice Building Trust with Stakeholders</a:t>
              </a: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p:txBody>
        </p:sp>
      </p:grpSp>
    </p:spTree>
    <p:extLst>
      <p:ext uri="{BB962C8B-B14F-4D97-AF65-F5344CB8AC3E}">
        <p14:creationId xmlns:p14="http://schemas.microsoft.com/office/powerpoint/2010/main" val="2637540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D48F363-5F7B-2748-BA52-E23644C4A25B}"/>
              </a:ext>
            </a:extLst>
          </p:cNvPr>
          <p:cNvSpPr/>
          <p:nvPr/>
        </p:nvSpPr>
        <p:spPr>
          <a:xfrm>
            <a:off x="1678071"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pPr>
              <a:spcAft>
                <a:spcPts val="600"/>
              </a:spcAft>
            </a:pPr>
            <a:r>
              <a:rPr lang="en-IN" dirty="0"/>
              <a:t>Team Exercise</a:t>
            </a:r>
          </a:p>
        </p:txBody>
      </p:sp>
      <p:sp>
        <p:nvSpPr>
          <p:cNvPr id="3" name="Rectangle 2">
            <a:extLst>
              <a:ext uri="{FF2B5EF4-FFF2-40B4-BE49-F238E27FC236}">
                <a16:creationId xmlns:a16="http://schemas.microsoft.com/office/drawing/2014/main" xmlns="" id="{27F47B89-A68F-5D4B-92E0-3FCB0DDA03F0}"/>
              </a:ext>
            </a:extLst>
          </p:cNvPr>
          <p:cNvSpPr/>
          <p:nvPr/>
        </p:nvSpPr>
        <p:spPr>
          <a:xfrm>
            <a:off x="1678071" y="2390178"/>
            <a:ext cx="10001065" cy="1431161"/>
          </a:xfrm>
          <a:prstGeom prst="rect">
            <a:avLst/>
          </a:prstGeom>
          <a:noFill/>
          <a:ln w="12700">
            <a:noFill/>
          </a:ln>
        </p:spPr>
        <p:txBody>
          <a:bodyPr wrap="square">
            <a:spAutoFit/>
          </a:bodyPr>
          <a:lstStyle/>
          <a:p>
            <a:pPr>
              <a:spcAft>
                <a:spcPts val="600"/>
              </a:spcAft>
            </a:pPr>
            <a:r>
              <a:rPr lang="en-IN" b="1" dirty="0"/>
              <a:t>When to Use</a:t>
            </a:r>
          </a:p>
          <a:p>
            <a:pPr marL="285750" indent="-285750">
              <a:spcAft>
                <a:spcPts val="600"/>
              </a:spcAft>
              <a:buFont typeface="Arial" panose="020B0604020202020204" pitchFamily="34" charset="0"/>
              <a:buChar char="•"/>
            </a:pPr>
            <a:r>
              <a:rPr lang="en-IN" dirty="0"/>
              <a:t>When working in virtual teams</a:t>
            </a:r>
          </a:p>
          <a:p>
            <a:pPr marL="285750" indent="-285750">
              <a:spcAft>
                <a:spcPts val="600"/>
              </a:spcAft>
              <a:buFont typeface="Arial" panose="020B0604020202020204" pitchFamily="34" charset="0"/>
              <a:buChar char="•"/>
            </a:pPr>
            <a:r>
              <a:rPr lang="en-IN" dirty="0"/>
              <a:t>Especially when unsure or uneasy about team performance </a:t>
            </a:r>
          </a:p>
          <a:p>
            <a:pPr>
              <a:spcAft>
                <a:spcPts val="600"/>
              </a:spcAft>
            </a:pPr>
            <a:endParaRPr lang="en-IN" b="1" dirty="0"/>
          </a:p>
        </p:txBody>
      </p:sp>
      <p:sp>
        <p:nvSpPr>
          <p:cNvPr id="4" name="Rectangle 3">
            <a:extLst>
              <a:ext uri="{FF2B5EF4-FFF2-40B4-BE49-F238E27FC236}">
                <a16:creationId xmlns:a16="http://schemas.microsoft.com/office/drawing/2014/main" xmlns="" id="{59668CE5-BA85-4649-A2E4-9FDA68648265}"/>
              </a:ext>
            </a:extLst>
          </p:cNvPr>
          <p:cNvSpPr/>
          <p:nvPr/>
        </p:nvSpPr>
        <p:spPr>
          <a:xfrm>
            <a:off x="1678071" y="3582007"/>
            <a:ext cx="9546656" cy="1000274"/>
          </a:xfrm>
          <a:prstGeom prst="rect">
            <a:avLst/>
          </a:prstGeom>
          <a:noFill/>
          <a:ln w="12700">
            <a:noFill/>
          </a:ln>
        </p:spPr>
        <p:txBody>
          <a:bodyPr wrap="square">
            <a:spAutoFit/>
          </a:bodyPr>
          <a:lstStyle/>
          <a:p>
            <a:pPr>
              <a:spcAft>
                <a:spcPts val="600"/>
              </a:spcAft>
            </a:pPr>
            <a:r>
              <a:rPr lang="en-IN" b="1" dirty="0"/>
              <a:t>What this Exercise Teaches</a:t>
            </a:r>
          </a:p>
          <a:p>
            <a:pPr>
              <a:spcAft>
                <a:spcPts val="600"/>
              </a:spcAft>
            </a:pPr>
            <a:r>
              <a:rPr lang="en-IN" dirty="0"/>
              <a:t>This exercise lets managers evaluate their virtual teams and plan next steps to address areas of weakness. </a:t>
            </a:r>
          </a:p>
        </p:txBody>
      </p:sp>
      <p:sp>
        <p:nvSpPr>
          <p:cNvPr id="5" name="Rectangle 4">
            <a:extLst>
              <a:ext uri="{FF2B5EF4-FFF2-40B4-BE49-F238E27FC236}">
                <a16:creationId xmlns:a16="http://schemas.microsoft.com/office/drawing/2014/main" xmlns="" id="{BDA1C74A-FFBC-9D43-8907-1C0A33D4F90C}"/>
              </a:ext>
            </a:extLst>
          </p:cNvPr>
          <p:cNvSpPr/>
          <p:nvPr/>
        </p:nvSpPr>
        <p:spPr>
          <a:xfrm>
            <a:off x="1678071"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pPr>
              <a:spcAft>
                <a:spcPts val="600"/>
              </a:spcAft>
            </a:pPr>
            <a:r>
              <a:rPr lang="en-IN" dirty="0"/>
              <a:t>Does not require pre-work or planning</a:t>
            </a:r>
          </a:p>
        </p:txBody>
      </p:sp>
      <p:sp>
        <p:nvSpPr>
          <p:cNvPr id="6" name="Rectangle 5">
            <a:extLst>
              <a:ext uri="{FF2B5EF4-FFF2-40B4-BE49-F238E27FC236}">
                <a16:creationId xmlns:a16="http://schemas.microsoft.com/office/drawing/2014/main" xmlns=""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9" name="Freeform: Shape 9">
            <a:extLst>
              <a:ext uri="{FF2B5EF4-FFF2-40B4-BE49-F238E27FC236}">
                <a16:creationId xmlns:a16="http://schemas.microsoft.com/office/drawing/2014/main" xmlns="" id="{85AAD4AD-345D-F346-9651-B4CDFC302A49}"/>
              </a:ext>
            </a:extLst>
          </p:cNvPr>
          <p:cNvSpPr/>
          <p:nvPr/>
        </p:nvSpPr>
        <p:spPr>
          <a:xfrm>
            <a:off x="702796" y="1661243"/>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xmlns="" id="{31C6344A-3FF3-A14D-ADBB-E068C112FD60}"/>
              </a:ext>
            </a:extLst>
          </p:cNvPr>
          <p:cNvSpPr/>
          <p:nvPr/>
        </p:nvSpPr>
        <p:spPr>
          <a:xfrm>
            <a:off x="774234" y="3865951"/>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xmlns="" id="{7EA16CEA-234D-5F44-AC09-EA4ED0C09406}"/>
              </a:ext>
            </a:extLst>
          </p:cNvPr>
          <p:cNvSpPr/>
          <p:nvPr/>
        </p:nvSpPr>
        <p:spPr>
          <a:xfrm>
            <a:off x="779652" y="2694151"/>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xmlns="" id="{650068F9-2DC2-4E41-A47E-E37E57D09F8C}"/>
              </a:ext>
            </a:extLst>
          </p:cNvPr>
          <p:cNvSpPr/>
          <p:nvPr/>
        </p:nvSpPr>
        <p:spPr>
          <a:xfrm>
            <a:off x="838200" y="4866318"/>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
        <p:nvSpPr>
          <p:cNvPr id="13" name="Title 12">
            <a:extLst>
              <a:ext uri="{FF2B5EF4-FFF2-40B4-BE49-F238E27FC236}">
                <a16:creationId xmlns:a16="http://schemas.microsoft.com/office/drawing/2014/main" xmlns="" id="{AD90F297-85B1-49AF-9446-7C6E3E45FDD6}"/>
              </a:ext>
            </a:extLst>
          </p:cNvPr>
          <p:cNvSpPr>
            <a:spLocks noGrp="1"/>
          </p:cNvSpPr>
          <p:nvPr>
            <p:ph type="title"/>
          </p:nvPr>
        </p:nvSpPr>
        <p:spPr>
          <a:xfrm>
            <a:off x="457993" y="376987"/>
            <a:ext cx="11276013" cy="443198"/>
          </a:xfrm>
        </p:spPr>
        <p:txBody>
          <a:bodyPr/>
          <a:lstStyle/>
          <a:p>
            <a:r>
              <a:rPr lang="en-US" dirty="0"/>
              <a:t>Exercise 3: Assess Virtual Team Effectiveness</a:t>
            </a:r>
            <a:br>
              <a:rPr lang="en-US" dirty="0"/>
            </a:br>
            <a:endParaRPr lang="en-US" dirty="0"/>
          </a:p>
        </p:txBody>
      </p:sp>
    </p:spTree>
    <p:extLst>
      <p:ext uri="{BB962C8B-B14F-4D97-AF65-F5344CB8AC3E}">
        <p14:creationId xmlns:p14="http://schemas.microsoft.com/office/powerpoint/2010/main" val="3791949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32E02-3560-4421-82E0-561F8B36F0EC}"/>
              </a:ext>
            </a:extLst>
          </p:cNvPr>
          <p:cNvSpPr>
            <a:spLocks noGrp="1"/>
          </p:cNvSpPr>
          <p:nvPr>
            <p:ph type="title"/>
          </p:nvPr>
        </p:nvSpPr>
        <p:spPr>
          <a:xfrm>
            <a:off x="457993" y="364545"/>
            <a:ext cx="11276013" cy="1018237"/>
          </a:xfrm>
        </p:spPr>
        <p:txBody>
          <a:bodyPr/>
          <a:lstStyle/>
          <a:p>
            <a:r>
              <a:rPr lang="en-US" dirty="0"/>
              <a:t>Exercise 3: Assess Virtual Team Effectiveness</a:t>
            </a:r>
            <a:br>
              <a:rPr lang="en-US" dirty="0"/>
            </a:br>
            <a:r>
              <a:rPr lang="en-US" sz="2000" dirty="0">
                <a:latin typeface="+mn-lt"/>
              </a:rPr>
              <a:t>Team Effectiveness Survey Setup</a:t>
            </a:r>
          </a:p>
        </p:txBody>
      </p:sp>
      <p:sp>
        <p:nvSpPr>
          <p:cNvPr id="5" name="Rectangle 4">
            <a:extLst>
              <a:ext uri="{FF2B5EF4-FFF2-40B4-BE49-F238E27FC236}">
                <a16:creationId xmlns:a16="http://schemas.microsoft.com/office/drawing/2014/main" xmlns="" id="{A4F87CF2-99EE-4DBD-AF13-361ABC107C5A}"/>
              </a:ext>
            </a:extLst>
          </p:cNvPr>
          <p:cNvSpPr/>
          <p:nvPr/>
        </p:nvSpPr>
        <p:spPr>
          <a:xfrm>
            <a:off x="275572" y="2187732"/>
            <a:ext cx="4729815" cy="3989783"/>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Virtual teams struggle with evaluation, because reviews focus on the tools that the team uses rather than relationships between the team and the manager.</a:t>
            </a:r>
          </a:p>
          <a:p>
            <a:pPr algn="ctr"/>
            <a:endParaRPr lang="en-US" dirty="0">
              <a:solidFill>
                <a:schemeClr val="tx1"/>
              </a:solidFill>
            </a:endParaRPr>
          </a:p>
          <a:p>
            <a:pPr algn="ctr"/>
            <a:r>
              <a:rPr lang="en-US" dirty="0">
                <a:solidFill>
                  <a:schemeClr val="tx1"/>
                </a:solidFill>
              </a:rPr>
              <a:t>Ask members of your virtual team to fill out the following survey. Tally up scores by the section that they are boxed into and average them between team members to gauge which areas your virtual team struggles in. </a:t>
            </a:r>
          </a:p>
          <a:p>
            <a:pPr algn="ctr"/>
            <a:endParaRPr lang="en-US" dirty="0">
              <a:solidFill>
                <a:schemeClr val="tx1"/>
              </a:solidFill>
            </a:endParaRPr>
          </a:p>
          <a:p>
            <a:pPr algn="ctr"/>
            <a:r>
              <a:rPr lang="en-US" dirty="0">
                <a:solidFill>
                  <a:schemeClr val="tx1"/>
                </a:solidFill>
              </a:rPr>
              <a:t>Sections with an average score under 18 should be the first targets for improvement.  </a:t>
            </a:r>
            <a:endParaRPr lang="en-US" dirty="0">
              <a:solidFill>
                <a:schemeClr val="tx2"/>
              </a:solidFill>
            </a:endParaRPr>
          </a:p>
        </p:txBody>
      </p:sp>
      <p:sp>
        <p:nvSpPr>
          <p:cNvPr id="6" name="Oval 5">
            <a:extLst>
              <a:ext uri="{FF2B5EF4-FFF2-40B4-BE49-F238E27FC236}">
                <a16:creationId xmlns:a16="http://schemas.microsoft.com/office/drawing/2014/main" xmlns="" id="{2F4429CD-A78F-401F-BE25-B51CAD905C5D}"/>
              </a:ext>
            </a:extLst>
          </p:cNvPr>
          <p:cNvSpPr/>
          <p:nvPr/>
        </p:nvSpPr>
        <p:spPr>
          <a:xfrm>
            <a:off x="2234406" y="1382782"/>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7" name="Picture 6">
            <a:extLst>
              <a:ext uri="{FF2B5EF4-FFF2-40B4-BE49-F238E27FC236}">
                <a16:creationId xmlns:a16="http://schemas.microsoft.com/office/drawing/2014/main" xmlns="" id="{7BB5938C-379F-4F54-B1FE-6F945E561F29}"/>
              </a:ext>
            </a:extLst>
          </p:cNvPr>
          <p:cNvPicPr>
            <a:picLocks noChangeAspect="1"/>
          </p:cNvPicPr>
          <p:nvPr/>
        </p:nvPicPr>
        <p:blipFill>
          <a:blip r:embed="rId3"/>
          <a:stretch>
            <a:fillRect/>
          </a:stretch>
        </p:blipFill>
        <p:spPr>
          <a:xfrm>
            <a:off x="2440171" y="1518207"/>
            <a:ext cx="607119" cy="708306"/>
          </a:xfrm>
          <a:prstGeom prst="rect">
            <a:avLst/>
          </a:prstGeom>
        </p:spPr>
      </p:pic>
      <p:pic>
        <p:nvPicPr>
          <p:cNvPr id="12" name="Picture 11">
            <a:extLst>
              <a:ext uri="{FF2B5EF4-FFF2-40B4-BE49-F238E27FC236}">
                <a16:creationId xmlns:a16="http://schemas.microsoft.com/office/drawing/2014/main" xmlns="" id="{0BF4B221-8A90-4B4E-A209-FA2914B32B4F}"/>
              </a:ext>
            </a:extLst>
          </p:cNvPr>
          <p:cNvPicPr>
            <a:picLocks noChangeAspect="1"/>
          </p:cNvPicPr>
          <p:nvPr/>
        </p:nvPicPr>
        <p:blipFill>
          <a:blip r:embed="rId4"/>
          <a:stretch>
            <a:fillRect/>
          </a:stretch>
        </p:blipFill>
        <p:spPr>
          <a:xfrm>
            <a:off x="9511361" y="5717512"/>
            <a:ext cx="2405067" cy="404051"/>
          </a:xfrm>
          <a:prstGeom prst="rect">
            <a:avLst/>
          </a:prstGeom>
        </p:spPr>
      </p:pic>
      <p:sp>
        <p:nvSpPr>
          <p:cNvPr id="11" name="Rectangle 10">
            <a:extLst>
              <a:ext uri="{FF2B5EF4-FFF2-40B4-BE49-F238E27FC236}">
                <a16:creationId xmlns:a16="http://schemas.microsoft.com/office/drawing/2014/main" xmlns="" id="{CB1E7829-0417-4406-91D7-11124AC25912}"/>
              </a:ext>
            </a:extLst>
          </p:cNvPr>
          <p:cNvSpPr/>
          <p:nvPr/>
        </p:nvSpPr>
        <p:spPr>
          <a:xfrm>
            <a:off x="8323393" y="2069561"/>
            <a:ext cx="3742022" cy="830997"/>
          </a:xfrm>
          <a:prstGeom prst="rect">
            <a:avLst/>
          </a:prstGeom>
          <a:solidFill>
            <a:schemeClr val="bg1"/>
          </a:solidFill>
          <a:ln w="34925">
            <a:solidFill>
              <a:srgbClr val="5D90CB"/>
            </a:solidFill>
          </a:ln>
        </p:spPr>
        <p:txBody>
          <a:bodyPr wrap="square" anchor="ctr">
            <a:spAutoFit/>
          </a:bodyPr>
          <a:lstStyle/>
          <a:p>
            <a:pPr algn="ctr"/>
            <a:r>
              <a:rPr lang="en-US" sz="1600" dirty="0"/>
              <a:t>Have members of a virtual team rate each bullet point on a scale of 1 to 5 based on level of agreement</a:t>
            </a:r>
          </a:p>
        </p:txBody>
      </p:sp>
      <p:pic>
        <p:nvPicPr>
          <p:cNvPr id="4" name="Picture 3">
            <a:extLst>
              <a:ext uri="{FF2B5EF4-FFF2-40B4-BE49-F238E27FC236}">
                <a16:creationId xmlns:a16="http://schemas.microsoft.com/office/drawing/2014/main" xmlns="" id="{D4438146-F063-4F94-ADFB-A139DC522438}"/>
              </a:ext>
            </a:extLst>
          </p:cNvPr>
          <p:cNvPicPr>
            <a:picLocks noChangeAspect="1"/>
          </p:cNvPicPr>
          <p:nvPr/>
        </p:nvPicPr>
        <p:blipFill>
          <a:blip r:embed="rId5"/>
          <a:stretch>
            <a:fillRect/>
          </a:stretch>
        </p:blipFill>
        <p:spPr>
          <a:xfrm>
            <a:off x="5135604" y="3195899"/>
            <a:ext cx="5179971" cy="2007674"/>
          </a:xfrm>
          <a:prstGeom prst="rect">
            <a:avLst/>
          </a:prstGeom>
        </p:spPr>
      </p:pic>
      <p:cxnSp>
        <p:nvCxnSpPr>
          <p:cNvPr id="14" name="Connector: Elbow 13">
            <a:extLst>
              <a:ext uri="{FF2B5EF4-FFF2-40B4-BE49-F238E27FC236}">
                <a16:creationId xmlns:a16="http://schemas.microsoft.com/office/drawing/2014/main" xmlns="" id="{CB225469-4C7D-4A10-BD5D-0960886E34B3}"/>
              </a:ext>
            </a:extLst>
          </p:cNvPr>
          <p:cNvCxnSpPr/>
          <p:nvPr/>
        </p:nvCxnSpPr>
        <p:spPr>
          <a:xfrm rot="10800000" flipV="1">
            <a:off x="10445792" y="3034887"/>
            <a:ext cx="676275" cy="552450"/>
          </a:xfrm>
          <a:prstGeom prst="bentConnector3">
            <a:avLst>
              <a:gd name="adj1" fmla="val -2934"/>
            </a:avLst>
          </a:prstGeom>
          <a:ln w="38100">
            <a:solidFill>
              <a:srgbClr val="5D90CB"/>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5488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xmlns="" id="{C259BA41-DB9B-4B5E-917B-3559C0320DE2}"/>
              </a:ext>
            </a:extLst>
          </p:cNvPr>
          <p:cNvGraphicFramePr>
            <a:graphicFrameLocks noGrp="1"/>
          </p:cNvGraphicFramePr>
          <p:nvPr>
            <p:extLst>
              <p:ext uri="{D42A27DB-BD31-4B8C-83A1-F6EECF244321}">
                <p14:modId xmlns:p14="http://schemas.microsoft.com/office/powerpoint/2010/main" val="251689941"/>
              </p:ext>
            </p:extLst>
          </p:nvPr>
        </p:nvGraphicFramePr>
        <p:xfrm>
          <a:off x="7945705" y="1999337"/>
          <a:ext cx="3577323" cy="3824699"/>
        </p:xfrm>
        <a:graphic>
          <a:graphicData uri="http://schemas.openxmlformats.org/drawingml/2006/table">
            <a:tbl>
              <a:tblPr>
                <a:tableStyleId>{5C22544A-7EE6-4342-B048-85BDC9FD1C3A}</a:tableStyleId>
              </a:tblPr>
              <a:tblGrid>
                <a:gridCol w="700422">
                  <a:extLst>
                    <a:ext uri="{9D8B030D-6E8A-4147-A177-3AD203B41FA5}">
                      <a16:colId xmlns:a16="http://schemas.microsoft.com/office/drawing/2014/main" xmlns="" val="1574293411"/>
                    </a:ext>
                  </a:extLst>
                </a:gridCol>
                <a:gridCol w="712784">
                  <a:extLst>
                    <a:ext uri="{9D8B030D-6E8A-4147-A177-3AD203B41FA5}">
                      <a16:colId xmlns:a16="http://schemas.microsoft.com/office/drawing/2014/main" xmlns="" val="1320514468"/>
                    </a:ext>
                  </a:extLst>
                </a:gridCol>
                <a:gridCol w="798662">
                  <a:extLst>
                    <a:ext uri="{9D8B030D-6E8A-4147-A177-3AD203B41FA5}">
                      <a16:colId xmlns:a16="http://schemas.microsoft.com/office/drawing/2014/main" xmlns="" val="2363374340"/>
                    </a:ext>
                  </a:extLst>
                </a:gridCol>
                <a:gridCol w="652671">
                  <a:extLst>
                    <a:ext uri="{9D8B030D-6E8A-4147-A177-3AD203B41FA5}">
                      <a16:colId xmlns:a16="http://schemas.microsoft.com/office/drawing/2014/main" xmlns="" val="4060162549"/>
                    </a:ext>
                  </a:extLst>
                </a:gridCol>
                <a:gridCol w="712784">
                  <a:extLst>
                    <a:ext uri="{9D8B030D-6E8A-4147-A177-3AD203B41FA5}">
                      <a16:colId xmlns:a16="http://schemas.microsoft.com/office/drawing/2014/main" xmlns="" val="3611693189"/>
                    </a:ext>
                  </a:extLst>
                </a:gridCol>
              </a:tblGrid>
              <a:tr h="549901">
                <a:tc>
                  <a:txBody>
                    <a:bodyPr/>
                    <a:lstStyle/>
                    <a:p>
                      <a:pPr algn="ctr" fontAlgn="b"/>
                      <a:r>
                        <a:rPr lang="en-US" sz="1100" b="1" u="none" strike="noStrike" dirty="0">
                          <a:effectLst/>
                        </a:rPr>
                        <a:t>Strongly Disagree</a:t>
                      </a:r>
                    </a:p>
                    <a:p>
                      <a:pPr algn="ctr" fontAlgn="b"/>
                      <a:r>
                        <a:rPr lang="en-US" sz="1100" b="1" i="0" u="none" strike="noStrike" dirty="0">
                          <a:solidFill>
                            <a:srgbClr val="000000"/>
                          </a:solidFill>
                          <a:effectLst/>
                          <a:latin typeface="Calibri" panose="020F0502020204030204" pitchFamily="34" charset="0"/>
                        </a:rPr>
                        <a:t>(1)</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Somewhat Agree</a:t>
                      </a:r>
                    </a:p>
                    <a:p>
                      <a:pPr algn="ctr" fontAlgn="b"/>
                      <a:r>
                        <a:rPr lang="en-US" sz="1100" b="1" i="0" u="none" strike="noStrike" dirty="0">
                          <a:solidFill>
                            <a:srgbClr val="000000"/>
                          </a:solidFill>
                          <a:effectLst/>
                          <a:latin typeface="Calibri" panose="020F0502020204030204" pitchFamily="34" charset="0"/>
                        </a:rPr>
                        <a:t>(3)</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Strongly Agree</a:t>
                      </a:r>
                    </a:p>
                    <a:p>
                      <a:pPr algn="ctr" fontAlgn="b"/>
                      <a:r>
                        <a:rPr lang="en-US" sz="1100" b="1" i="0" u="none" strike="noStrike" dirty="0">
                          <a:solidFill>
                            <a:srgbClr val="000000"/>
                          </a:solidFill>
                          <a:effectLst/>
                          <a:latin typeface="Calibri" panose="020F0502020204030204" pitchFamily="34" charset="0"/>
                        </a:rPr>
                        <a:t>(5)</a:t>
                      </a:r>
                    </a:p>
                  </a:txBody>
                  <a:tcPr marL="6350" marR="6350" marT="6350" marB="0" anchor="ctr"/>
                </a:tc>
                <a:extLst>
                  <a:ext uri="{0D108BD9-81ED-4DB2-BD59-A6C34878D82A}">
                    <a16:rowId xmlns:a16="http://schemas.microsoft.com/office/drawing/2014/main" xmlns="" val="1272070822"/>
                  </a:ext>
                </a:extLst>
              </a:tr>
              <a:tr h="19396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066675681"/>
                  </a:ext>
                </a:extLst>
              </a:tr>
              <a:tr h="258438">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1788739825"/>
                  </a:ext>
                </a:extLst>
              </a:tr>
              <a:tr h="10351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518625600"/>
                  </a:ext>
                </a:extLst>
              </a:tr>
              <a:tr h="251039">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567066398"/>
                  </a:ext>
                </a:extLst>
              </a:tr>
              <a:tr h="26903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951798641"/>
                  </a:ext>
                </a:extLst>
              </a:tr>
              <a:tr h="251039">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1934529823"/>
                  </a:ext>
                </a:extLst>
              </a:tr>
              <a:tr h="110911">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165964981"/>
                  </a:ext>
                </a:extLst>
              </a:tr>
              <a:tr h="252458">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135023141"/>
                  </a:ext>
                </a:extLst>
              </a:tr>
              <a:tr h="40836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5242694"/>
                  </a:ext>
                </a:extLst>
              </a:tr>
              <a:tr h="249465">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3595344184"/>
                  </a:ext>
                </a:extLst>
              </a:tr>
              <a:tr h="16391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728764933"/>
                  </a:ext>
                </a:extLst>
              </a:tr>
              <a:tr h="25763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101439447"/>
                  </a:ext>
                </a:extLst>
              </a:tr>
              <a:tr h="36139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4050922191"/>
                  </a:ext>
                </a:extLst>
              </a:tr>
            </a:tbl>
          </a:graphicData>
        </a:graphic>
      </p:graphicFrame>
      <p:sp>
        <p:nvSpPr>
          <p:cNvPr id="2" name="Title 1">
            <a:extLst>
              <a:ext uri="{FF2B5EF4-FFF2-40B4-BE49-F238E27FC236}">
                <a16:creationId xmlns:a16="http://schemas.microsoft.com/office/drawing/2014/main" xmlns="" id="{A1E50E4B-9EF2-4385-897F-6D9D3675FC1D}"/>
              </a:ext>
            </a:extLst>
          </p:cNvPr>
          <p:cNvSpPr>
            <a:spLocks noGrp="1"/>
          </p:cNvSpPr>
          <p:nvPr>
            <p:ph type="title"/>
          </p:nvPr>
        </p:nvSpPr>
        <p:spPr/>
        <p:txBody>
          <a:bodyPr/>
          <a:lstStyle/>
          <a:p>
            <a:r>
              <a:rPr lang="en-US" dirty="0"/>
              <a:t>Exercise 3: Assess Virtual Team Effectiveness</a:t>
            </a:r>
            <a:br>
              <a:rPr lang="en-US" dirty="0"/>
            </a:br>
            <a:r>
              <a:rPr lang="en-US" sz="2000" dirty="0">
                <a:latin typeface="+mn-lt"/>
              </a:rPr>
              <a:t>Team Effectiveness Survey – Part 1: Purpose</a:t>
            </a:r>
            <a:endParaRPr lang="en-US" dirty="0"/>
          </a:p>
        </p:txBody>
      </p:sp>
      <p:grpSp>
        <p:nvGrpSpPr>
          <p:cNvPr id="3" name="Group 2">
            <a:extLst>
              <a:ext uri="{FF2B5EF4-FFF2-40B4-BE49-F238E27FC236}">
                <a16:creationId xmlns:a16="http://schemas.microsoft.com/office/drawing/2014/main" xmlns="" id="{4131AC20-A678-459C-9855-16EEC4A84A13}"/>
              </a:ext>
            </a:extLst>
          </p:cNvPr>
          <p:cNvGrpSpPr/>
          <p:nvPr/>
        </p:nvGrpSpPr>
        <p:grpSpPr>
          <a:xfrm>
            <a:off x="670560" y="2000250"/>
            <a:ext cx="10850880" cy="4184656"/>
            <a:chOff x="669766" y="1051560"/>
            <a:chExt cx="10850880" cy="4763269"/>
          </a:xfrm>
        </p:grpSpPr>
        <p:cxnSp>
          <p:nvCxnSpPr>
            <p:cNvPr id="13" name="Straight Connector 12">
              <a:extLst>
                <a:ext uri="{FF2B5EF4-FFF2-40B4-BE49-F238E27FC236}">
                  <a16:creationId xmlns:a16="http://schemas.microsoft.com/office/drawing/2014/main" xmlns="" id="{B57B84B3-0001-4063-9B51-FCEF3E36B83F}"/>
                </a:ext>
              </a:extLst>
            </p:cNvPr>
            <p:cNvCxnSpPr>
              <a:cxnSpLocks/>
            </p:cNvCxnSpPr>
            <p:nvPr/>
          </p:nvCxnSpPr>
          <p:spPr>
            <a:xfrm>
              <a:off x="7942260" y="1051560"/>
              <a:ext cx="0" cy="4747991"/>
            </a:xfrm>
            <a:prstGeom prst="line">
              <a:avLst/>
            </a:prstGeom>
            <a:ln w="31750">
              <a:solidFill>
                <a:srgbClr val="BFD3EB"/>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xmlns="" id="{9782FC69-6ACF-4EB2-9512-B82E616CA951}"/>
                </a:ext>
              </a:extLst>
            </p:cNvPr>
            <p:cNvSpPr/>
            <p:nvPr/>
          </p:nvSpPr>
          <p:spPr>
            <a:xfrm>
              <a:off x="676405" y="1051560"/>
              <a:ext cx="7265853" cy="639454"/>
            </a:xfrm>
            <a:prstGeom prst="rect">
              <a:avLst/>
            </a:prstGeom>
            <a:solidFill>
              <a:srgbClr val="BFD3E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 name="Rectangle 3">
              <a:extLst>
                <a:ext uri="{FF2B5EF4-FFF2-40B4-BE49-F238E27FC236}">
                  <a16:creationId xmlns:a16="http://schemas.microsoft.com/office/drawing/2014/main" xmlns="" id="{B6E663DC-822B-40F7-9352-226557E34376}"/>
                </a:ext>
              </a:extLst>
            </p:cNvPr>
            <p:cNvSpPr/>
            <p:nvPr/>
          </p:nvSpPr>
          <p:spPr>
            <a:xfrm>
              <a:off x="669766" y="1059949"/>
              <a:ext cx="10850880" cy="4754880"/>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sz="1600" b="1" dirty="0">
                  <a:solidFill>
                    <a:schemeClr val="tx1"/>
                  </a:solidFill>
                </a:rPr>
                <a:t>Purpose: </a:t>
              </a:r>
              <a:r>
                <a:rPr lang="en-US" sz="1600" i="1" dirty="0">
                  <a:solidFill>
                    <a:schemeClr val="tx1"/>
                  </a:solidFill>
                </a:rPr>
                <a:t>How aligned is the team’s understanding of goals, actions, and </a:t>
              </a:r>
            </a:p>
            <a:p>
              <a:r>
                <a:rPr lang="en-US" sz="1600" i="1" dirty="0">
                  <a:solidFill>
                    <a:schemeClr val="tx1"/>
                  </a:solidFill>
                </a:rPr>
                <a:t>expected results?</a:t>
              </a:r>
            </a:p>
            <a:p>
              <a:endParaRPr lang="en-US" sz="800" dirty="0">
                <a:solidFill>
                  <a:schemeClr val="tx1"/>
                </a:solidFill>
              </a:endParaRPr>
            </a:p>
            <a:p>
              <a:r>
                <a:rPr lang="en-US" sz="1600" b="1" dirty="0">
                  <a:solidFill>
                    <a:schemeClr val="tx1"/>
                  </a:solidFill>
                </a:rPr>
                <a:t>Cooperative Goals</a:t>
              </a:r>
            </a:p>
            <a:p>
              <a:pPr marL="285750" indent="-285750">
                <a:buFont typeface="Arial" panose="020B0604020202020204" pitchFamily="34" charset="0"/>
                <a:buChar char="•"/>
              </a:pPr>
              <a:r>
                <a:rPr lang="en-US" sz="1600" dirty="0">
                  <a:solidFill>
                    <a:schemeClr val="tx1"/>
                  </a:solidFill>
                </a:rPr>
                <a:t>Everyone has the same picture of overall purpose</a:t>
              </a:r>
            </a:p>
            <a:p>
              <a:pPr marL="285750" indent="-285750">
                <a:buFont typeface="Arial" panose="020B0604020202020204" pitchFamily="34" charset="0"/>
                <a:buChar char="•"/>
              </a:pPr>
              <a:endParaRPr lang="en-US" sz="800" dirty="0">
                <a:solidFill>
                  <a:schemeClr val="tx1"/>
                </a:solidFill>
              </a:endParaRPr>
            </a:p>
            <a:p>
              <a:pPr marL="285750" indent="-285750">
                <a:buFont typeface="Arial" panose="020B0604020202020204" pitchFamily="34" charset="0"/>
                <a:buChar char="•"/>
              </a:pPr>
              <a:r>
                <a:rPr lang="en-US" sz="1600" dirty="0">
                  <a:solidFill>
                    <a:schemeClr val="tx1"/>
                  </a:solidFill>
                </a:rPr>
                <a:t>Team discusses, agrees, and reviews clear, simple goals</a:t>
              </a:r>
            </a:p>
            <a:p>
              <a:pPr marL="285750" indent="-285750">
                <a:buFont typeface="Arial" panose="020B0604020202020204" pitchFamily="34" charset="0"/>
                <a:buChar char="•"/>
              </a:pPr>
              <a:endParaRPr lang="en-US" sz="800" dirty="0">
                <a:solidFill>
                  <a:schemeClr val="tx1"/>
                </a:solidFill>
              </a:endParaRPr>
            </a:p>
            <a:p>
              <a:r>
                <a:rPr lang="en-US" sz="1600" b="1" dirty="0">
                  <a:solidFill>
                    <a:schemeClr val="tx1"/>
                  </a:solidFill>
                </a:rPr>
                <a:t>Interdependent Tasks</a:t>
              </a:r>
            </a:p>
            <a:p>
              <a:pPr marL="285750" indent="-285750">
                <a:buFont typeface="Arial" panose="020B0604020202020204" pitchFamily="34" charset="0"/>
                <a:buChar char="•"/>
              </a:pPr>
              <a:r>
                <a:rPr lang="en-US" sz="1600" dirty="0">
                  <a:solidFill>
                    <a:schemeClr val="tx1"/>
                  </a:solidFill>
                </a:rPr>
                <a:t>Everyone follows the same process for doing similar work</a:t>
              </a:r>
            </a:p>
            <a:p>
              <a:pPr marL="285750" indent="-285750">
                <a:buFont typeface="Arial" panose="020B0604020202020204" pitchFamily="34" charset="0"/>
                <a:buChar char="•"/>
              </a:pPr>
              <a:endParaRPr lang="en-US" sz="800" dirty="0">
                <a:solidFill>
                  <a:schemeClr val="tx1"/>
                </a:solidFill>
              </a:endParaRPr>
            </a:p>
            <a:p>
              <a:pPr marL="285750" indent="-285750">
                <a:buFont typeface="Arial" panose="020B0604020202020204" pitchFamily="34" charset="0"/>
                <a:buChar char="•"/>
              </a:pPr>
              <a:r>
                <a:rPr lang="en-US" sz="1600" dirty="0">
                  <a:solidFill>
                    <a:schemeClr val="tx1"/>
                  </a:solidFill>
                </a:rPr>
                <a:t>Team looks for ways to interconnect and improve work processes</a:t>
              </a:r>
            </a:p>
            <a:p>
              <a:pPr marL="285750" indent="-285750">
                <a:buFont typeface="Arial" panose="020B0604020202020204" pitchFamily="34" charset="0"/>
                <a:buChar char="•"/>
              </a:pPr>
              <a:endParaRPr lang="en-US" sz="800" dirty="0">
                <a:solidFill>
                  <a:schemeClr val="tx1"/>
                </a:solidFill>
              </a:endParaRPr>
            </a:p>
            <a:p>
              <a:r>
                <a:rPr lang="en-US" sz="1600" b="1" dirty="0">
                  <a:solidFill>
                    <a:schemeClr val="tx1"/>
                  </a:solidFill>
                </a:rPr>
                <a:t>Concrete Results</a:t>
              </a:r>
            </a:p>
            <a:p>
              <a:pPr marL="285750" indent="-285750">
                <a:buFont typeface="Arial" panose="020B0604020202020204" pitchFamily="34" charset="0"/>
                <a:buChar char="•"/>
              </a:pPr>
              <a:r>
                <a:rPr lang="en-US" sz="1600" dirty="0">
                  <a:solidFill>
                    <a:schemeClr val="tx1"/>
                  </a:solidFill>
                </a:rPr>
                <a:t>Everyone understands the deliverables</a:t>
              </a:r>
            </a:p>
            <a:p>
              <a:pPr marL="285750" indent="-285750">
                <a:buFont typeface="Arial" panose="020B0604020202020204" pitchFamily="34" charset="0"/>
                <a:buChar char="•"/>
              </a:pPr>
              <a:endParaRPr lang="en-US" sz="800" dirty="0">
                <a:solidFill>
                  <a:schemeClr val="tx1"/>
                </a:solidFill>
              </a:endParaRPr>
            </a:p>
            <a:p>
              <a:pPr marL="285750" indent="-285750">
                <a:buFont typeface="Arial" panose="020B0604020202020204" pitchFamily="34" charset="0"/>
                <a:buChar char="•"/>
              </a:pPr>
              <a:r>
                <a:rPr lang="en-US" sz="1600" dirty="0">
                  <a:solidFill>
                    <a:schemeClr val="tx1"/>
                  </a:solidFill>
                </a:rPr>
                <a:t>Team develops and reviews measures and milestones for deliverables</a:t>
              </a:r>
            </a:p>
            <a:p>
              <a:pPr marL="285750" indent="-285750">
                <a:buFont typeface="Arial" panose="020B0604020202020204" pitchFamily="34" charset="0"/>
                <a:buChar char="•"/>
              </a:pPr>
              <a:endParaRPr lang="en-US" sz="1600" dirty="0">
                <a:solidFill>
                  <a:schemeClr val="tx1"/>
                </a:solidFill>
              </a:endParaRPr>
            </a:p>
            <a:p>
              <a:endParaRPr lang="en-US" b="1" dirty="0">
                <a:solidFill>
                  <a:schemeClr val="tx1"/>
                </a:solidFill>
              </a:endParaRPr>
            </a:p>
          </p:txBody>
        </p:sp>
      </p:grpSp>
      <p:sp>
        <p:nvSpPr>
          <p:cNvPr id="14" name="Rectangle 13">
            <a:extLst>
              <a:ext uri="{FF2B5EF4-FFF2-40B4-BE49-F238E27FC236}">
                <a16:creationId xmlns:a16="http://schemas.microsoft.com/office/drawing/2014/main" xmlns="" id="{49C7A54F-9B71-4F09-A285-2009A8691FA6}"/>
              </a:ext>
            </a:extLst>
          </p:cNvPr>
          <p:cNvSpPr/>
          <p:nvPr/>
        </p:nvSpPr>
        <p:spPr>
          <a:xfrm>
            <a:off x="751286" y="1285875"/>
            <a:ext cx="10687840" cy="56177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To what extent do you disagree or agree with the following statements about your virtual team?</a:t>
            </a:r>
          </a:p>
        </p:txBody>
      </p:sp>
    </p:spTree>
    <p:extLst>
      <p:ext uri="{BB962C8B-B14F-4D97-AF65-F5344CB8AC3E}">
        <p14:creationId xmlns:p14="http://schemas.microsoft.com/office/powerpoint/2010/main" val="2939581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4">
            <a:extLst>
              <a:ext uri="{FF2B5EF4-FFF2-40B4-BE49-F238E27FC236}">
                <a16:creationId xmlns:a16="http://schemas.microsoft.com/office/drawing/2014/main" xmlns="" id="{5AFB88B9-61EF-44A7-B7C1-08485F6AB7CE}"/>
              </a:ext>
            </a:extLst>
          </p:cNvPr>
          <p:cNvGraphicFramePr>
            <a:graphicFrameLocks noGrp="1"/>
          </p:cNvGraphicFramePr>
          <p:nvPr>
            <p:extLst>
              <p:ext uri="{D42A27DB-BD31-4B8C-83A1-F6EECF244321}">
                <p14:modId xmlns:p14="http://schemas.microsoft.com/office/powerpoint/2010/main" val="448593322"/>
              </p:ext>
            </p:extLst>
          </p:nvPr>
        </p:nvGraphicFramePr>
        <p:xfrm>
          <a:off x="7953375" y="2000250"/>
          <a:ext cx="3571745" cy="4176506"/>
        </p:xfrm>
        <a:graphic>
          <a:graphicData uri="http://schemas.openxmlformats.org/drawingml/2006/table">
            <a:tbl>
              <a:tblPr>
                <a:tableStyleId>{5C22544A-7EE6-4342-B048-85BDC9FD1C3A}</a:tableStyleId>
              </a:tblPr>
              <a:tblGrid>
                <a:gridCol w="694844">
                  <a:extLst>
                    <a:ext uri="{9D8B030D-6E8A-4147-A177-3AD203B41FA5}">
                      <a16:colId xmlns:a16="http://schemas.microsoft.com/office/drawing/2014/main" xmlns="" val="3969650848"/>
                    </a:ext>
                  </a:extLst>
                </a:gridCol>
                <a:gridCol w="712784">
                  <a:extLst>
                    <a:ext uri="{9D8B030D-6E8A-4147-A177-3AD203B41FA5}">
                      <a16:colId xmlns:a16="http://schemas.microsoft.com/office/drawing/2014/main" xmlns="" val="3634266576"/>
                    </a:ext>
                  </a:extLst>
                </a:gridCol>
                <a:gridCol w="798662">
                  <a:extLst>
                    <a:ext uri="{9D8B030D-6E8A-4147-A177-3AD203B41FA5}">
                      <a16:colId xmlns:a16="http://schemas.microsoft.com/office/drawing/2014/main" xmlns="" val="1767758973"/>
                    </a:ext>
                  </a:extLst>
                </a:gridCol>
                <a:gridCol w="652671">
                  <a:extLst>
                    <a:ext uri="{9D8B030D-6E8A-4147-A177-3AD203B41FA5}">
                      <a16:colId xmlns:a16="http://schemas.microsoft.com/office/drawing/2014/main" xmlns="" val="2030392273"/>
                    </a:ext>
                  </a:extLst>
                </a:gridCol>
                <a:gridCol w="712784">
                  <a:extLst>
                    <a:ext uri="{9D8B030D-6E8A-4147-A177-3AD203B41FA5}">
                      <a16:colId xmlns:a16="http://schemas.microsoft.com/office/drawing/2014/main" xmlns="" val="246974091"/>
                    </a:ext>
                  </a:extLst>
                </a:gridCol>
              </a:tblGrid>
              <a:tr h="540167">
                <a:tc>
                  <a:txBody>
                    <a:bodyPr/>
                    <a:lstStyle/>
                    <a:p>
                      <a:pPr algn="ctr" fontAlgn="b"/>
                      <a:r>
                        <a:rPr lang="en-US" sz="1100" b="1" u="none" strike="noStrike" dirty="0">
                          <a:effectLst/>
                        </a:rPr>
                        <a:t>Strongly Disagree</a:t>
                      </a:r>
                    </a:p>
                    <a:p>
                      <a:pPr algn="ctr" fontAlgn="b"/>
                      <a:r>
                        <a:rPr lang="en-US" sz="1100" b="1" i="0" u="none" strike="noStrike" dirty="0">
                          <a:solidFill>
                            <a:srgbClr val="000000"/>
                          </a:solidFill>
                          <a:effectLst/>
                          <a:latin typeface="Calibri" panose="020F0502020204030204" pitchFamily="34" charset="0"/>
                        </a:rPr>
                        <a:t>(1)</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Somewhat Agree</a:t>
                      </a:r>
                    </a:p>
                    <a:p>
                      <a:pPr algn="ctr" fontAlgn="b"/>
                      <a:r>
                        <a:rPr lang="en-US" sz="1100" b="1" i="0" u="none" strike="noStrike" dirty="0">
                          <a:solidFill>
                            <a:srgbClr val="000000"/>
                          </a:solidFill>
                          <a:effectLst/>
                          <a:latin typeface="Calibri" panose="020F0502020204030204" pitchFamily="34" charset="0"/>
                        </a:rPr>
                        <a:t>(3)</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Strongly Agree</a:t>
                      </a:r>
                    </a:p>
                    <a:p>
                      <a:pPr algn="ctr" fontAlgn="b"/>
                      <a:r>
                        <a:rPr lang="en-US" sz="1100" b="1" i="0" u="none" strike="noStrike" dirty="0">
                          <a:solidFill>
                            <a:srgbClr val="000000"/>
                          </a:solidFill>
                          <a:effectLst/>
                          <a:latin typeface="Calibri" panose="020F0502020204030204" pitchFamily="34" charset="0"/>
                        </a:rPr>
                        <a:t>(5)</a:t>
                      </a:r>
                    </a:p>
                  </a:txBody>
                  <a:tcPr marL="6350" marR="6350" marT="6350" marB="0" anchor="ctr"/>
                </a:tc>
                <a:extLst>
                  <a:ext uri="{0D108BD9-81ED-4DB2-BD59-A6C34878D82A}">
                    <a16:rowId xmlns:a16="http://schemas.microsoft.com/office/drawing/2014/main" xmlns="" val="251732723"/>
                  </a:ext>
                </a:extLst>
              </a:tr>
              <a:tr h="19099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826783068"/>
                  </a:ext>
                </a:extLst>
              </a:tr>
              <a:tr h="246685">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709391847"/>
                  </a:ext>
                </a:extLst>
              </a:tr>
              <a:tr h="17664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91713948"/>
                  </a:ext>
                </a:extLst>
              </a:tr>
              <a:tr h="23962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34475468"/>
                  </a:ext>
                </a:extLst>
              </a:tr>
              <a:tr h="39273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3316214016"/>
                  </a:ext>
                </a:extLst>
              </a:tr>
              <a:tr h="23962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75710766"/>
                  </a:ext>
                </a:extLst>
              </a:tr>
              <a:tr h="421449">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4151443990"/>
                  </a:ext>
                </a:extLst>
              </a:tr>
              <a:tr h="24097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557941491"/>
                  </a:ext>
                </a:extLst>
              </a:tr>
              <a:tr h="48292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2462158"/>
                  </a:ext>
                </a:extLst>
              </a:tr>
              <a:tr h="238118">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19353155"/>
                  </a:ext>
                </a:extLst>
              </a:tr>
              <a:tr h="17568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78589004"/>
                  </a:ext>
                </a:extLst>
              </a:tr>
              <a:tr h="24591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268991282"/>
                  </a:ext>
                </a:extLst>
              </a:tr>
              <a:tr h="344961">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985210453"/>
                  </a:ext>
                </a:extLst>
              </a:tr>
            </a:tbl>
          </a:graphicData>
        </a:graphic>
      </p:graphicFrame>
      <p:sp>
        <p:nvSpPr>
          <p:cNvPr id="2" name="Title 1">
            <a:extLst>
              <a:ext uri="{FF2B5EF4-FFF2-40B4-BE49-F238E27FC236}">
                <a16:creationId xmlns:a16="http://schemas.microsoft.com/office/drawing/2014/main" xmlns="" id="{3A172558-02BF-4A3A-8878-074454AE094A}"/>
              </a:ext>
            </a:extLst>
          </p:cNvPr>
          <p:cNvSpPr>
            <a:spLocks noGrp="1"/>
          </p:cNvSpPr>
          <p:nvPr>
            <p:ph type="title"/>
          </p:nvPr>
        </p:nvSpPr>
        <p:spPr/>
        <p:txBody>
          <a:bodyPr/>
          <a:lstStyle/>
          <a:p>
            <a:r>
              <a:rPr lang="en-US" dirty="0"/>
              <a:t>Exercise 3: Assess Virtual Team Effectiveness</a:t>
            </a:r>
            <a:br>
              <a:rPr lang="en-US" dirty="0"/>
            </a:br>
            <a:r>
              <a:rPr lang="en-US" sz="2000" dirty="0">
                <a:solidFill>
                  <a:srgbClr val="002856"/>
                </a:solidFill>
                <a:latin typeface="Arial"/>
              </a:rPr>
              <a:t>Team Effectiveness Survey – Part 2: Links</a:t>
            </a:r>
            <a:endParaRPr lang="en-US" dirty="0"/>
          </a:p>
        </p:txBody>
      </p:sp>
      <p:grpSp>
        <p:nvGrpSpPr>
          <p:cNvPr id="3" name="Group 2">
            <a:extLst>
              <a:ext uri="{FF2B5EF4-FFF2-40B4-BE49-F238E27FC236}">
                <a16:creationId xmlns:a16="http://schemas.microsoft.com/office/drawing/2014/main" xmlns="" id="{A77DEC2C-FCA9-4111-8EF5-3B672986EBA2}"/>
              </a:ext>
            </a:extLst>
          </p:cNvPr>
          <p:cNvGrpSpPr/>
          <p:nvPr/>
        </p:nvGrpSpPr>
        <p:grpSpPr>
          <a:xfrm>
            <a:off x="669766" y="2000250"/>
            <a:ext cx="10850880" cy="4176506"/>
            <a:chOff x="669766" y="1051560"/>
            <a:chExt cx="10850880" cy="5029066"/>
          </a:xfrm>
        </p:grpSpPr>
        <p:cxnSp>
          <p:nvCxnSpPr>
            <p:cNvPr id="4" name="Straight Connector 3">
              <a:extLst>
                <a:ext uri="{FF2B5EF4-FFF2-40B4-BE49-F238E27FC236}">
                  <a16:creationId xmlns:a16="http://schemas.microsoft.com/office/drawing/2014/main" xmlns="" id="{2AE0288B-690E-48C9-B12F-CB05C506A27D}"/>
                </a:ext>
              </a:extLst>
            </p:cNvPr>
            <p:cNvCxnSpPr>
              <a:cxnSpLocks/>
            </p:cNvCxnSpPr>
            <p:nvPr/>
          </p:nvCxnSpPr>
          <p:spPr>
            <a:xfrm>
              <a:off x="7942260" y="1051560"/>
              <a:ext cx="11115" cy="5029066"/>
            </a:xfrm>
            <a:prstGeom prst="line">
              <a:avLst/>
            </a:prstGeom>
            <a:ln w="31750">
              <a:solidFill>
                <a:srgbClr val="BFD3EB"/>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xmlns="" id="{F95912A6-69B8-4470-BFAF-3ACD409085BF}"/>
                </a:ext>
              </a:extLst>
            </p:cNvPr>
            <p:cNvSpPr/>
            <p:nvPr/>
          </p:nvSpPr>
          <p:spPr>
            <a:xfrm>
              <a:off x="676405" y="1051560"/>
              <a:ext cx="7265853" cy="639454"/>
            </a:xfrm>
            <a:prstGeom prst="rect">
              <a:avLst/>
            </a:prstGeom>
            <a:solidFill>
              <a:srgbClr val="BFD3E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dirty="0"/>
            </a:p>
          </p:txBody>
        </p:sp>
        <p:sp>
          <p:nvSpPr>
            <p:cNvPr id="6" name="Rectangle 5">
              <a:extLst>
                <a:ext uri="{FF2B5EF4-FFF2-40B4-BE49-F238E27FC236}">
                  <a16:creationId xmlns:a16="http://schemas.microsoft.com/office/drawing/2014/main" xmlns="" id="{0A2D088A-225F-428D-8642-425AB886CB7B}"/>
                </a:ext>
              </a:extLst>
            </p:cNvPr>
            <p:cNvSpPr/>
            <p:nvPr/>
          </p:nvSpPr>
          <p:spPr>
            <a:xfrm>
              <a:off x="669766" y="1051560"/>
              <a:ext cx="10850880" cy="5029066"/>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sz="1600" b="1" dirty="0">
                  <a:solidFill>
                    <a:schemeClr val="tx1"/>
                  </a:solidFill>
                </a:rPr>
                <a:t>Links: </a:t>
              </a:r>
              <a:r>
                <a:rPr lang="en-US" sz="1600" i="1" dirty="0">
                  <a:solidFill>
                    <a:schemeClr val="tx1"/>
                  </a:solidFill>
                </a:rPr>
                <a:t>How comfortable is the team with communicating internally</a:t>
              </a:r>
              <a:endParaRPr lang="en-US" sz="800" i="1" dirty="0">
                <a:solidFill>
                  <a:schemeClr val="tx1"/>
                </a:solidFill>
              </a:endParaRPr>
            </a:p>
            <a:p>
              <a:pPr lvl="0">
                <a:lnSpc>
                  <a:spcPts val="600"/>
                </a:lnSpc>
              </a:pPr>
              <a:endParaRPr lang="en-US" sz="1600" b="1" dirty="0">
                <a:solidFill>
                  <a:schemeClr val="tx1"/>
                </a:solidFill>
              </a:endParaRPr>
            </a:p>
            <a:p>
              <a:pPr lvl="0">
                <a:lnSpc>
                  <a:spcPts val="600"/>
                </a:lnSpc>
              </a:pPr>
              <a:endParaRPr lang="en-US" sz="1600" b="1" dirty="0">
                <a:solidFill>
                  <a:schemeClr val="tx1"/>
                </a:solidFill>
              </a:endParaRPr>
            </a:p>
            <a:p>
              <a:pPr lvl="0">
                <a:lnSpc>
                  <a:spcPts val="600"/>
                </a:lnSpc>
              </a:pPr>
              <a:endParaRPr lang="en-US" sz="1600" b="1" dirty="0">
                <a:solidFill>
                  <a:schemeClr val="tx1"/>
                </a:solidFill>
              </a:endParaRPr>
            </a:p>
            <a:p>
              <a:pPr lvl="0">
                <a:lnSpc>
                  <a:spcPts val="600"/>
                </a:lnSpc>
              </a:pPr>
              <a:endParaRPr lang="en-US" sz="1600" b="1" dirty="0">
                <a:solidFill>
                  <a:schemeClr val="tx1"/>
                </a:solidFill>
              </a:endParaRPr>
            </a:p>
            <a:p>
              <a:pPr lvl="0">
                <a:lnSpc>
                  <a:spcPts val="600"/>
                </a:lnSpc>
              </a:pPr>
              <a:endParaRPr lang="en-US" sz="1600" b="1" dirty="0">
                <a:solidFill>
                  <a:schemeClr val="tx1"/>
                </a:solidFill>
              </a:endParaRPr>
            </a:p>
            <a:p>
              <a:pPr lvl="0">
                <a:lnSpc>
                  <a:spcPts val="600"/>
                </a:lnSpc>
              </a:pPr>
              <a:endParaRPr lang="en-US" sz="1600" b="1" dirty="0">
                <a:solidFill>
                  <a:schemeClr val="tx1"/>
                </a:solidFill>
              </a:endParaRPr>
            </a:p>
            <a:p>
              <a:pPr lvl="0">
                <a:lnSpc>
                  <a:spcPts val="600"/>
                </a:lnSpc>
              </a:pPr>
              <a:r>
                <a:rPr lang="en-US" sz="1600" b="1" dirty="0">
                  <a:solidFill>
                    <a:schemeClr val="tx1"/>
                  </a:solidFill>
                </a:rPr>
                <a:t>Multiple Media</a:t>
              </a:r>
            </a:p>
            <a:p>
              <a:pPr marL="285750" lvl="0" indent="-285750">
                <a:buSzPct val="62500"/>
                <a:buFont typeface="Arial" panose="020B0604020202020204" pitchFamily="34" charset="0"/>
                <a:buChar char="•"/>
                <a:tabLst>
                  <a:tab pos="171450" algn="l"/>
                </a:tabLst>
              </a:pPr>
              <a:r>
                <a:rPr lang="en-US" sz="1600" dirty="0">
                  <a:solidFill>
                    <a:schemeClr val="tx1"/>
                  </a:solidFill>
                </a:rPr>
                <a:t>A variety of media is available and accessible</a:t>
              </a:r>
            </a:p>
            <a:p>
              <a:pPr marL="285750" lvl="0" indent="-285750">
                <a:buSzPct val="62500"/>
                <a:buFont typeface="Arial" panose="020B0604020202020204" pitchFamily="34" charset="0"/>
                <a:buChar char="•"/>
                <a:tabLst>
                  <a:tab pos="171450" algn="l"/>
                </a:tabLst>
              </a:pPr>
              <a:endParaRPr lang="en-US" sz="800" dirty="0">
                <a:solidFill>
                  <a:schemeClr val="tx1"/>
                </a:solidFill>
              </a:endParaRPr>
            </a:p>
            <a:p>
              <a:pPr marL="285750" lvl="0" indent="-285750">
                <a:buSzPct val="62500"/>
                <a:buFont typeface="Arial" panose="020B0604020202020204" pitchFamily="34" charset="0"/>
                <a:buChar char="•"/>
                <a:tabLst>
                  <a:tab pos="171450" algn="l"/>
                </a:tabLst>
              </a:pPr>
              <a:r>
                <a:rPr lang="en-US" sz="1600" dirty="0">
                  <a:solidFill>
                    <a:schemeClr val="tx1"/>
                  </a:solidFill>
                </a:rPr>
                <a:t>Team uses collaboration tools consistently and creatively</a:t>
              </a:r>
            </a:p>
            <a:p>
              <a:pPr lvl="0">
                <a:buSzPct val="62500"/>
                <a:tabLst>
                  <a:tab pos="171450" algn="l"/>
                </a:tabLst>
              </a:pPr>
              <a:endParaRPr lang="en-US" sz="800" dirty="0">
                <a:solidFill>
                  <a:schemeClr val="tx1"/>
                </a:solidFill>
              </a:endParaRPr>
            </a:p>
            <a:p>
              <a:pPr lvl="0"/>
              <a:r>
                <a:rPr lang="en-US" sz="1600" b="1" dirty="0">
                  <a:solidFill>
                    <a:schemeClr val="tx1"/>
                  </a:solidFill>
                </a:rPr>
                <a:t>Boundary-Crossing Interactions</a:t>
              </a:r>
            </a:p>
            <a:p>
              <a:pPr marL="285750" marR="79375" lvl="0" indent="-285750">
                <a:buSzPct val="62500"/>
                <a:buFont typeface="Arial" panose="020B0604020202020204" pitchFamily="34" charset="0"/>
                <a:buChar char="•"/>
                <a:tabLst>
                  <a:tab pos="171450" algn="l"/>
                </a:tabLst>
              </a:pPr>
              <a:r>
                <a:rPr lang="en-US" sz="1600" dirty="0">
                  <a:solidFill>
                    <a:schemeClr val="tx1"/>
                  </a:solidFill>
                </a:rPr>
                <a:t>Team has collaboratively established operating agreements that are </a:t>
              </a:r>
            </a:p>
            <a:p>
              <a:pPr marR="79375" lvl="0">
                <a:buSzPct val="62500"/>
                <a:tabLst>
                  <a:tab pos="171450" algn="l"/>
                </a:tabLst>
              </a:pPr>
              <a:r>
                <a:rPr lang="en-US" sz="1600" dirty="0">
                  <a:solidFill>
                    <a:schemeClr val="tx1"/>
                  </a:solidFill>
                </a:rPr>
                <a:t>actively applied</a:t>
              </a:r>
            </a:p>
            <a:p>
              <a:pPr marL="285750" marR="119380" lvl="0" indent="-285750">
                <a:buSzPct val="62500"/>
                <a:buFont typeface="Arial" panose="020B0604020202020204" pitchFamily="34" charset="0"/>
                <a:buChar char="•"/>
                <a:tabLst>
                  <a:tab pos="171450" algn="l"/>
                </a:tabLst>
              </a:pPr>
              <a:endParaRPr lang="en-US" sz="800" dirty="0">
                <a:solidFill>
                  <a:schemeClr val="tx1"/>
                </a:solidFill>
              </a:endParaRPr>
            </a:p>
            <a:p>
              <a:pPr marL="285750" marR="119380" lvl="0" indent="-285750">
                <a:buSzPct val="62500"/>
                <a:buFont typeface="Arial" panose="020B0604020202020204" pitchFamily="34" charset="0"/>
                <a:buChar char="•"/>
                <a:tabLst>
                  <a:tab pos="171450" algn="l"/>
                </a:tabLst>
              </a:pPr>
              <a:r>
                <a:rPr lang="en-US" sz="1600" dirty="0">
                  <a:solidFill>
                    <a:schemeClr val="tx1"/>
                  </a:solidFill>
                </a:rPr>
                <a:t>Team actively implements strategy for engagement across  </a:t>
              </a:r>
            </a:p>
            <a:p>
              <a:pPr marR="119380" lvl="0">
                <a:buSzPct val="62500"/>
                <a:tabLst>
                  <a:tab pos="171450" algn="l"/>
                </a:tabLst>
              </a:pPr>
              <a:r>
                <a:rPr lang="en-US" sz="1600" dirty="0">
                  <a:solidFill>
                    <a:schemeClr val="tx1"/>
                  </a:solidFill>
                </a:rPr>
                <a:t>organization boundaries</a:t>
              </a:r>
            </a:p>
            <a:p>
              <a:pPr lvl="0"/>
              <a:endParaRPr lang="en-US" sz="800" b="1" dirty="0">
                <a:solidFill>
                  <a:schemeClr val="tx1"/>
                </a:solidFill>
              </a:endParaRPr>
            </a:p>
            <a:p>
              <a:pPr lvl="0"/>
              <a:r>
                <a:rPr lang="en-US" sz="1600" b="1" dirty="0">
                  <a:solidFill>
                    <a:schemeClr val="tx1"/>
                  </a:solidFill>
                </a:rPr>
                <a:t>Trusting Relationships</a:t>
              </a:r>
            </a:p>
            <a:p>
              <a:pPr marL="285750" lvl="0" indent="-285750">
                <a:buSzPct val="62500"/>
                <a:buFont typeface="Arial" panose="020B0604020202020204" pitchFamily="34" charset="0"/>
                <a:buChar char="•"/>
                <a:tabLst>
                  <a:tab pos="171450" algn="l"/>
                </a:tabLst>
              </a:pPr>
              <a:r>
                <a:rPr lang="en-US" sz="1600" dirty="0">
                  <a:solidFill>
                    <a:schemeClr val="tx1"/>
                  </a:solidFill>
                </a:rPr>
                <a:t>Team has high level of trust</a:t>
              </a:r>
            </a:p>
            <a:p>
              <a:pPr marL="285750" marR="366395" lvl="0" indent="-285750">
                <a:buSzPct val="62500"/>
                <a:buFont typeface="Arial" panose="020B0604020202020204" pitchFamily="34" charset="0"/>
                <a:buChar char="•"/>
                <a:tabLst>
                  <a:tab pos="171450" algn="l"/>
                </a:tabLst>
              </a:pPr>
              <a:endParaRPr lang="en-US" sz="800" dirty="0">
                <a:solidFill>
                  <a:schemeClr val="tx1"/>
                </a:solidFill>
              </a:endParaRPr>
            </a:p>
            <a:p>
              <a:pPr marL="285750" marR="366395" lvl="0" indent="-285750">
                <a:buSzPct val="62500"/>
                <a:buFont typeface="Arial" panose="020B0604020202020204" pitchFamily="34" charset="0"/>
                <a:buChar char="•"/>
                <a:tabLst>
                  <a:tab pos="171450" algn="l"/>
                </a:tabLst>
              </a:pPr>
              <a:r>
                <a:rPr lang="en-US" sz="1600" dirty="0">
                  <a:solidFill>
                    <a:schemeClr val="tx1"/>
                  </a:solidFill>
                </a:rPr>
                <a:t>Team members build “social capital” through multiple  connections</a:t>
              </a:r>
            </a:p>
            <a:p>
              <a:endParaRPr lang="en-US" b="1" dirty="0">
                <a:solidFill>
                  <a:schemeClr val="tx1"/>
                </a:solidFill>
              </a:endParaRPr>
            </a:p>
          </p:txBody>
        </p:sp>
      </p:grpSp>
      <p:sp>
        <p:nvSpPr>
          <p:cNvPr id="16" name="Rectangle 15">
            <a:extLst>
              <a:ext uri="{FF2B5EF4-FFF2-40B4-BE49-F238E27FC236}">
                <a16:creationId xmlns:a16="http://schemas.microsoft.com/office/drawing/2014/main" xmlns="" id="{CB472808-60E5-4C56-9C39-B04E1CB260AF}"/>
              </a:ext>
            </a:extLst>
          </p:cNvPr>
          <p:cNvSpPr/>
          <p:nvPr/>
        </p:nvSpPr>
        <p:spPr>
          <a:xfrm>
            <a:off x="751286" y="1285875"/>
            <a:ext cx="10687840" cy="56177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To what extent do you disagree or agree with the following statements about your virtual team?</a:t>
            </a:r>
          </a:p>
        </p:txBody>
      </p:sp>
    </p:spTree>
    <p:extLst>
      <p:ext uri="{BB962C8B-B14F-4D97-AF65-F5344CB8AC3E}">
        <p14:creationId xmlns:p14="http://schemas.microsoft.com/office/powerpoint/2010/main" val="356765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xmlns="" id="{2E8E4CCB-2756-4BC0-BE04-62F2CEC30EB4}"/>
              </a:ext>
            </a:extLst>
          </p:cNvPr>
          <p:cNvGraphicFramePr>
            <a:graphicFrameLocks noGrp="1"/>
          </p:cNvGraphicFramePr>
          <p:nvPr>
            <p:extLst>
              <p:ext uri="{D42A27DB-BD31-4B8C-83A1-F6EECF244321}">
                <p14:modId xmlns:p14="http://schemas.microsoft.com/office/powerpoint/2010/main" val="615855334"/>
              </p:ext>
            </p:extLst>
          </p:nvPr>
        </p:nvGraphicFramePr>
        <p:xfrm>
          <a:off x="7938272" y="2000248"/>
          <a:ext cx="3583959" cy="4207680"/>
        </p:xfrm>
        <a:graphic>
          <a:graphicData uri="http://schemas.openxmlformats.org/drawingml/2006/table">
            <a:tbl>
              <a:tblPr>
                <a:tableStyleId>{5C22544A-7EE6-4342-B048-85BDC9FD1C3A}</a:tableStyleId>
              </a:tblPr>
              <a:tblGrid>
                <a:gridCol w="701721">
                  <a:extLst>
                    <a:ext uri="{9D8B030D-6E8A-4147-A177-3AD203B41FA5}">
                      <a16:colId xmlns:a16="http://schemas.microsoft.com/office/drawing/2014/main" xmlns="" val="3969650848"/>
                    </a:ext>
                  </a:extLst>
                </a:gridCol>
                <a:gridCol w="714106">
                  <a:extLst>
                    <a:ext uri="{9D8B030D-6E8A-4147-A177-3AD203B41FA5}">
                      <a16:colId xmlns:a16="http://schemas.microsoft.com/office/drawing/2014/main" xmlns="" val="3634266576"/>
                    </a:ext>
                  </a:extLst>
                </a:gridCol>
                <a:gridCol w="800144">
                  <a:extLst>
                    <a:ext uri="{9D8B030D-6E8A-4147-A177-3AD203B41FA5}">
                      <a16:colId xmlns:a16="http://schemas.microsoft.com/office/drawing/2014/main" xmlns="" val="1767758973"/>
                    </a:ext>
                  </a:extLst>
                </a:gridCol>
                <a:gridCol w="653882">
                  <a:extLst>
                    <a:ext uri="{9D8B030D-6E8A-4147-A177-3AD203B41FA5}">
                      <a16:colId xmlns:a16="http://schemas.microsoft.com/office/drawing/2014/main" xmlns="" val="2030392273"/>
                    </a:ext>
                  </a:extLst>
                </a:gridCol>
                <a:gridCol w="714106">
                  <a:extLst>
                    <a:ext uri="{9D8B030D-6E8A-4147-A177-3AD203B41FA5}">
                      <a16:colId xmlns:a16="http://schemas.microsoft.com/office/drawing/2014/main" xmlns="" val="246974091"/>
                    </a:ext>
                  </a:extLst>
                </a:gridCol>
              </a:tblGrid>
              <a:tr h="556789">
                <a:tc>
                  <a:txBody>
                    <a:bodyPr/>
                    <a:lstStyle/>
                    <a:p>
                      <a:pPr algn="ctr" fontAlgn="b"/>
                      <a:r>
                        <a:rPr lang="en-US" sz="1100" b="1" u="none" strike="noStrike" dirty="0">
                          <a:effectLst/>
                        </a:rPr>
                        <a:t>Strongly Disagree</a:t>
                      </a:r>
                    </a:p>
                    <a:p>
                      <a:pPr algn="ctr" fontAlgn="b"/>
                      <a:r>
                        <a:rPr lang="en-US" sz="1100" b="1" i="0" u="none" strike="noStrike" dirty="0">
                          <a:solidFill>
                            <a:srgbClr val="000000"/>
                          </a:solidFill>
                          <a:effectLst/>
                          <a:latin typeface="Calibri" panose="020F0502020204030204" pitchFamily="34" charset="0"/>
                        </a:rPr>
                        <a:t>(1)</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Somewhat Agree</a:t>
                      </a:r>
                    </a:p>
                    <a:p>
                      <a:pPr algn="ctr" fontAlgn="b"/>
                      <a:r>
                        <a:rPr lang="en-US" sz="1100" b="1" i="0" u="none" strike="noStrike" dirty="0">
                          <a:solidFill>
                            <a:srgbClr val="000000"/>
                          </a:solidFill>
                          <a:effectLst/>
                          <a:latin typeface="Calibri" panose="020F0502020204030204" pitchFamily="34" charset="0"/>
                        </a:rPr>
                        <a:t>(3)</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Strongly Agree</a:t>
                      </a:r>
                    </a:p>
                    <a:p>
                      <a:pPr algn="ctr" fontAlgn="b"/>
                      <a:r>
                        <a:rPr lang="en-US" sz="1100" b="1" i="0" u="none" strike="noStrike" dirty="0">
                          <a:solidFill>
                            <a:srgbClr val="000000"/>
                          </a:solidFill>
                          <a:effectLst/>
                          <a:latin typeface="Calibri" panose="020F0502020204030204" pitchFamily="34" charset="0"/>
                        </a:rPr>
                        <a:t>(5)</a:t>
                      </a:r>
                    </a:p>
                  </a:txBody>
                  <a:tcPr marL="6350" marR="6350" marT="6350" marB="0" anchor="ctr"/>
                </a:tc>
                <a:extLst>
                  <a:ext uri="{0D108BD9-81ED-4DB2-BD59-A6C34878D82A}">
                    <a16:rowId xmlns:a16="http://schemas.microsoft.com/office/drawing/2014/main" xmlns="" val="251732723"/>
                  </a:ext>
                </a:extLst>
              </a:tr>
              <a:tr h="23115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826783068"/>
                  </a:ext>
                </a:extLst>
              </a:tr>
              <a:tr h="23545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709391847"/>
                  </a:ext>
                </a:extLst>
              </a:tr>
              <a:tr h="190225">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91713948"/>
                  </a:ext>
                </a:extLst>
              </a:tr>
              <a:tr h="22871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34475468"/>
                  </a:ext>
                </a:extLst>
              </a:tr>
              <a:tr h="557921">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3316214016"/>
                  </a:ext>
                </a:extLst>
              </a:tr>
              <a:tr h="22871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75710766"/>
                  </a:ext>
                </a:extLst>
              </a:tr>
              <a:tr h="190225">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4151443990"/>
                  </a:ext>
                </a:extLst>
              </a:tr>
              <a:tr h="23000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557941491"/>
                  </a:ext>
                </a:extLst>
              </a:tr>
              <a:tr h="47610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2462158"/>
                  </a:ext>
                </a:extLst>
              </a:tr>
              <a:tr h="22727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19353155"/>
                  </a:ext>
                </a:extLst>
              </a:tr>
              <a:tr h="29113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78589004"/>
                  </a:ext>
                </a:extLst>
              </a:tr>
              <a:tr h="234719">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268991282"/>
                  </a:ext>
                </a:extLst>
              </a:tr>
              <a:tr h="32925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985210453"/>
                  </a:ext>
                </a:extLst>
              </a:tr>
            </a:tbl>
          </a:graphicData>
        </a:graphic>
      </p:graphicFrame>
      <p:sp>
        <p:nvSpPr>
          <p:cNvPr id="2" name="Title 1">
            <a:extLst>
              <a:ext uri="{FF2B5EF4-FFF2-40B4-BE49-F238E27FC236}">
                <a16:creationId xmlns:a16="http://schemas.microsoft.com/office/drawing/2014/main" xmlns="" id="{3A172558-02BF-4A3A-8878-074454AE094A}"/>
              </a:ext>
            </a:extLst>
          </p:cNvPr>
          <p:cNvSpPr>
            <a:spLocks noGrp="1"/>
          </p:cNvSpPr>
          <p:nvPr>
            <p:ph type="title"/>
          </p:nvPr>
        </p:nvSpPr>
        <p:spPr>
          <a:xfrm>
            <a:off x="457200" y="366713"/>
            <a:ext cx="11276013" cy="443198"/>
          </a:xfrm>
        </p:spPr>
        <p:txBody>
          <a:bodyPr/>
          <a:lstStyle/>
          <a:p>
            <a:r>
              <a:rPr lang="en-US" dirty="0"/>
              <a:t>Exercise 3: Assess Virtual Team Effectiveness</a:t>
            </a:r>
            <a:br>
              <a:rPr lang="en-US" dirty="0"/>
            </a:br>
            <a:r>
              <a:rPr lang="en-US" sz="2000" dirty="0">
                <a:solidFill>
                  <a:srgbClr val="002856"/>
                </a:solidFill>
                <a:latin typeface="Arial"/>
              </a:rPr>
              <a:t>Team Effectiveness Survey – Part 3: People</a:t>
            </a:r>
            <a:endParaRPr lang="en-US" dirty="0"/>
          </a:p>
        </p:txBody>
      </p:sp>
      <p:grpSp>
        <p:nvGrpSpPr>
          <p:cNvPr id="3" name="Group 2">
            <a:extLst>
              <a:ext uri="{FF2B5EF4-FFF2-40B4-BE49-F238E27FC236}">
                <a16:creationId xmlns:a16="http://schemas.microsoft.com/office/drawing/2014/main" xmlns="" id="{905A5098-AC8C-4193-8DD5-259B3F322632}"/>
              </a:ext>
            </a:extLst>
          </p:cNvPr>
          <p:cNvGrpSpPr/>
          <p:nvPr/>
        </p:nvGrpSpPr>
        <p:grpSpPr>
          <a:xfrm>
            <a:off x="669766" y="2000249"/>
            <a:ext cx="10850880" cy="4181129"/>
            <a:chOff x="669766" y="1051559"/>
            <a:chExt cx="10850880" cy="5023958"/>
          </a:xfrm>
        </p:grpSpPr>
        <p:cxnSp>
          <p:nvCxnSpPr>
            <p:cNvPr id="4" name="Straight Connector 3">
              <a:extLst>
                <a:ext uri="{FF2B5EF4-FFF2-40B4-BE49-F238E27FC236}">
                  <a16:creationId xmlns:a16="http://schemas.microsoft.com/office/drawing/2014/main" xmlns="" id="{2AE0288B-690E-48C9-B12F-CB05C506A27D}"/>
                </a:ext>
              </a:extLst>
            </p:cNvPr>
            <p:cNvCxnSpPr>
              <a:cxnSpLocks/>
            </p:cNvCxnSpPr>
            <p:nvPr/>
          </p:nvCxnSpPr>
          <p:spPr>
            <a:xfrm>
              <a:off x="7942260" y="1051560"/>
              <a:ext cx="0" cy="5023957"/>
            </a:xfrm>
            <a:prstGeom prst="line">
              <a:avLst/>
            </a:prstGeom>
            <a:ln w="31750">
              <a:solidFill>
                <a:srgbClr val="BFD3EB"/>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xmlns="" id="{F95912A6-69B8-4470-BFAF-3ACD409085BF}"/>
                </a:ext>
              </a:extLst>
            </p:cNvPr>
            <p:cNvSpPr/>
            <p:nvPr/>
          </p:nvSpPr>
          <p:spPr>
            <a:xfrm>
              <a:off x="676405" y="1051560"/>
              <a:ext cx="7265853" cy="639454"/>
            </a:xfrm>
            <a:prstGeom prst="rect">
              <a:avLst/>
            </a:prstGeom>
            <a:solidFill>
              <a:srgbClr val="BFD3E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6" name="Rectangle 5">
              <a:extLst>
                <a:ext uri="{FF2B5EF4-FFF2-40B4-BE49-F238E27FC236}">
                  <a16:creationId xmlns:a16="http://schemas.microsoft.com/office/drawing/2014/main" xmlns="" id="{0A2D088A-225F-428D-8642-425AB886CB7B}"/>
                </a:ext>
              </a:extLst>
            </p:cNvPr>
            <p:cNvSpPr/>
            <p:nvPr/>
          </p:nvSpPr>
          <p:spPr>
            <a:xfrm>
              <a:off x="669766" y="1051559"/>
              <a:ext cx="10850880" cy="5023958"/>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fontAlgn="t"/>
              <a:r>
                <a:rPr lang="en-US" sz="1600" b="1" dirty="0">
                  <a:solidFill>
                    <a:schemeClr val="tx1"/>
                  </a:solidFill>
                </a:rPr>
                <a:t>People</a:t>
              </a:r>
              <a:r>
                <a:rPr lang="en-US" sz="1600" dirty="0">
                  <a:solidFill>
                    <a:schemeClr val="tx1"/>
                  </a:solidFill>
                </a:rPr>
                <a:t>: </a:t>
              </a:r>
              <a:r>
                <a:rPr lang="en-US" sz="1600" i="1" dirty="0">
                  <a:solidFill>
                    <a:schemeClr val="tx1"/>
                  </a:solidFill>
                </a:rPr>
                <a:t>How familiar is the team with roles and  responsibilities?</a:t>
              </a:r>
            </a:p>
            <a:p>
              <a:pPr fontAlgn="t"/>
              <a:endParaRPr lang="en-US" sz="1000" i="1" dirty="0">
                <a:solidFill>
                  <a:schemeClr val="tx1"/>
                </a:solidFill>
              </a:endParaRPr>
            </a:p>
            <a:p>
              <a:pPr fontAlgn="t"/>
              <a:endParaRPr lang="en-US" sz="800" i="1" dirty="0">
                <a:solidFill>
                  <a:schemeClr val="tx1"/>
                </a:solidFill>
              </a:endParaRPr>
            </a:p>
            <a:p>
              <a:pPr fontAlgn="t"/>
              <a:r>
                <a:rPr lang="en-US" sz="1600" b="1" dirty="0">
                  <a:solidFill>
                    <a:schemeClr val="tx1"/>
                  </a:solidFill>
                </a:rPr>
                <a:t>Independent Members</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People have the freedom and flexibility to do their work</a:t>
              </a:r>
            </a:p>
            <a:p>
              <a:pPr fontAlgn="t"/>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The team continuously clarifies roles, responsibilities and  competencies </a:t>
              </a:r>
            </a:p>
            <a:p>
              <a:pPr fontAlgn="t"/>
              <a:r>
                <a:rPr lang="en-US" sz="1600" dirty="0">
                  <a:solidFill>
                    <a:schemeClr val="tx1"/>
                  </a:solidFill>
                </a:rPr>
                <a:t>needed</a:t>
              </a:r>
            </a:p>
            <a:p>
              <a:pPr fontAlgn="t"/>
              <a:endParaRPr lang="en-US" sz="800" b="1" dirty="0">
                <a:solidFill>
                  <a:schemeClr val="tx1"/>
                </a:solidFill>
              </a:endParaRPr>
            </a:p>
            <a:p>
              <a:pPr fontAlgn="t"/>
              <a:r>
                <a:rPr lang="en-US" sz="1600" b="1" dirty="0">
                  <a:solidFill>
                    <a:schemeClr val="tx1"/>
                  </a:solidFill>
                </a:rPr>
                <a:t>Shared Leadership</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Leadership is widely distributed and shifts as needed</a:t>
              </a:r>
            </a:p>
            <a:p>
              <a:pPr fontAlgn="t"/>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Individuals are encouraged to lead and to follow as appropriate</a:t>
              </a:r>
            </a:p>
            <a:p>
              <a:pPr fontAlgn="t"/>
              <a:endParaRPr lang="en-US" sz="800" b="1" dirty="0">
                <a:solidFill>
                  <a:schemeClr val="tx1"/>
                </a:solidFill>
              </a:endParaRPr>
            </a:p>
            <a:p>
              <a:pPr fontAlgn="t"/>
              <a:r>
                <a:rPr lang="en-US" sz="1600" b="1" dirty="0">
                  <a:solidFill>
                    <a:schemeClr val="tx1"/>
                  </a:solidFill>
                </a:rPr>
                <a:t>Integrated Levels</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Key system interdependencies are clearly articulated </a:t>
              </a:r>
            </a:p>
            <a:p>
              <a:pPr fontAlgn="t"/>
              <a:r>
                <a:rPr lang="en-US" sz="1600" dirty="0">
                  <a:solidFill>
                    <a:schemeClr val="tx1"/>
                  </a:solidFill>
                </a:rPr>
                <a:t>(looking up, down and across boundaries)</a:t>
              </a:r>
            </a:p>
            <a:p>
              <a:pPr fontAlgn="t"/>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People are encouraged to talk across levels</a:t>
              </a:r>
            </a:p>
            <a:p>
              <a:endParaRPr lang="en-US" b="1" dirty="0">
                <a:solidFill>
                  <a:schemeClr val="tx1"/>
                </a:solidFill>
              </a:endParaRPr>
            </a:p>
          </p:txBody>
        </p:sp>
      </p:grpSp>
      <p:sp>
        <p:nvSpPr>
          <p:cNvPr id="15" name="Rectangle 14">
            <a:extLst>
              <a:ext uri="{FF2B5EF4-FFF2-40B4-BE49-F238E27FC236}">
                <a16:creationId xmlns:a16="http://schemas.microsoft.com/office/drawing/2014/main" xmlns="" id="{48DF96CC-33C9-4F4C-8F48-41C5DB06506C}"/>
              </a:ext>
            </a:extLst>
          </p:cNvPr>
          <p:cNvSpPr/>
          <p:nvPr/>
        </p:nvSpPr>
        <p:spPr>
          <a:xfrm>
            <a:off x="751286" y="1285875"/>
            <a:ext cx="10687840" cy="56177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To what extent do you disagree or agree with the following statements about your virtual team?</a:t>
            </a:r>
          </a:p>
        </p:txBody>
      </p:sp>
    </p:spTree>
    <p:extLst>
      <p:ext uri="{BB962C8B-B14F-4D97-AF65-F5344CB8AC3E}">
        <p14:creationId xmlns:p14="http://schemas.microsoft.com/office/powerpoint/2010/main" val="3283336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xmlns="" id="{F583BBC6-F188-4ED6-B7D1-083125CFFE3E}"/>
              </a:ext>
            </a:extLst>
          </p:cNvPr>
          <p:cNvGraphicFramePr>
            <a:graphicFrameLocks noGrp="1"/>
          </p:cNvGraphicFramePr>
          <p:nvPr>
            <p:extLst>
              <p:ext uri="{D42A27DB-BD31-4B8C-83A1-F6EECF244321}">
                <p14:modId xmlns:p14="http://schemas.microsoft.com/office/powerpoint/2010/main" val="203848982"/>
              </p:ext>
            </p:extLst>
          </p:nvPr>
        </p:nvGraphicFramePr>
        <p:xfrm>
          <a:off x="7944117" y="2006605"/>
          <a:ext cx="3577323" cy="4091084"/>
        </p:xfrm>
        <a:graphic>
          <a:graphicData uri="http://schemas.openxmlformats.org/drawingml/2006/table">
            <a:tbl>
              <a:tblPr>
                <a:tableStyleId>{5C22544A-7EE6-4342-B048-85BDC9FD1C3A}</a:tableStyleId>
              </a:tblPr>
              <a:tblGrid>
                <a:gridCol w="700422">
                  <a:extLst>
                    <a:ext uri="{9D8B030D-6E8A-4147-A177-3AD203B41FA5}">
                      <a16:colId xmlns:a16="http://schemas.microsoft.com/office/drawing/2014/main" xmlns="" val="3969650848"/>
                    </a:ext>
                  </a:extLst>
                </a:gridCol>
                <a:gridCol w="712784">
                  <a:extLst>
                    <a:ext uri="{9D8B030D-6E8A-4147-A177-3AD203B41FA5}">
                      <a16:colId xmlns:a16="http://schemas.microsoft.com/office/drawing/2014/main" xmlns="" val="3634266576"/>
                    </a:ext>
                  </a:extLst>
                </a:gridCol>
                <a:gridCol w="798662">
                  <a:extLst>
                    <a:ext uri="{9D8B030D-6E8A-4147-A177-3AD203B41FA5}">
                      <a16:colId xmlns:a16="http://schemas.microsoft.com/office/drawing/2014/main" xmlns="" val="1767758973"/>
                    </a:ext>
                  </a:extLst>
                </a:gridCol>
                <a:gridCol w="652671">
                  <a:extLst>
                    <a:ext uri="{9D8B030D-6E8A-4147-A177-3AD203B41FA5}">
                      <a16:colId xmlns:a16="http://schemas.microsoft.com/office/drawing/2014/main" xmlns="" val="2030392273"/>
                    </a:ext>
                  </a:extLst>
                </a:gridCol>
                <a:gridCol w="712784">
                  <a:extLst>
                    <a:ext uri="{9D8B030D-6E8A-4147-A177-3AD203B41FA5}">
                      <a16:colId xmlns:a16="http://schemas.microsoft.com/office/drawing/2014/main" xmlns="" val="246974091"/>
                    </a:ext>
                  </a:extLst>
                </a:gridCol>
              </a:tblGrid>
              <a:tr h="567421">
                <a:tc>
                  <a:txBody>
                    <a:bodyPr/>
                    <a:lstStyle/>
                    <a:p>
                      <a:pPr algn="ctr" fontAlgn="b"/>
                      <a:r>
                        <a:rPr lang="en-US" sz="1100" b="1" u="none" strike="noStrike" dirty="0">
                          <a:effectLst/>
                        </a:rPr>
                        <a:t>Strongly Disagree</a:t>
                      </a:r>
                    </a:p>
                    <a:p>
                      <a:pPr algn="ctr" fontAlgn="b"/>
                      <a:r>
                        <a:rPr lang="en-US" sz="1100" b="1" i="0" u="none" strike="noStrike" dirty="0">
                          <a:solidFill>
                            <a:srgbClr val="000000"/>
                          </a:solidFill>
                          <a:effectLst/>
                          <a:latin typeface="Calibri" panose="020F0502020204030204" pitchFamily="34" charset="0"/>
                        </a:rPr>
                        <a:t>(1)</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Somewhat Agree</a:t>
                      </a:r>
                    </a:p>
                    <a:p>
                      <a:pPr algn="ctr" fontAlgn="b"/>
                      <a:r>
                        <a:rPr lang="en-US" sz="1100" b="1" i="0" u="none" strike="noStrike" dirty="0">
                          <a:solidFill>
                            <a:srgbClr val="000000"/>
                          </a:solidFill>
                          <a:effectLst/>
                          <a:latin typeface="Calibri" panose="020F0502020204030204" pitchFamily="34" charset="0"/>
                        </a:rPr>
                        <a:t>(3)</a:t>
                      </a:r>
                    </a:p>
                  </a:txBody>
                  <a:tcPr marL="6350" marR="6350" marT="6350" marB="0" anchor="ctr"/>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b="1" u="none" strike="noStrike" dirty="0">
                          <a:effectLst/>
                        </a:rPr>
                        <a:t>Strongly Agree</a:t>
                      </a:r>
                    </a:p>
                    <a:p>
                      <a:pPr algn="ctr" fontAlgn="b"/>
                      <a:r>
                        <a:rPr lang="en-US" sz="1100" b="1" i="0" u="none" strike="noStrike" dirty="0">
                          <a:solidFill>
                            <a:srgbClr val="000000"/>
                          </a:solidFill>
                          <a:effectLst/>
                          <a:latin typeface="Calibri" panose="020F0502020204030204" pitchFamily="34" charset="0"/>
                        </a:rPr>
                        <a:t>(5)</a:t>
                      </a:r>
                    </a:p>
                  </a:txBody>
                  <a:tcPr marL="6350" marR="6350" marT="6350" marB="0" anchor="ctr"/>
                </a:tc>
                <a:extLst>
                  <a:ext uri="{0D108BD9-81ED-4DB2-BD59-A6C34878D82A}">
                    <a16:rowId xmlns:a16="http://schemas.microsoft.com/office/drawing/2014/main" xmlns="" val="251732723"/>
                  </a:ext>
                </a:extLst>
              </a:tr>
              <a:tr h="25350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826783068"/>
                  </a:ext>
                </a:extLst>
              </a:tr>
              <a:tr h="25822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709391847"/>
                  </a:ext>
                </a:extLst>
              </a:tr>
              <a:tr h="18490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91713948"/>
                  </a:ext>
                </a:extLst>
              </a:tr>
              <a:tr h="25082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34475468"/>
                  </a:ext>
                </a:extLst>
              </a:tr>
              <a:tr h="411101">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3316214016"/>
                  </a:ext>
                </a:extLst>
              </a:tr>
              <a:tr h="250826">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75710766"/>
                  </a:ext>
                </a:extLst>
              </a:tr>
              <a:tr h="259188">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4151443990"/>
                  </a:ext>
                </a:extLst>
              </a:tr>
              <a:tr h="25224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557941491"/>
                  </a:ext>
                </a:extLst>
              </a:tr>
              <a:tr h="36109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72462158"/>
                  </a:ext>
                </a:extLst>
              </a:tr>
              <a:tr h="249254">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219353155"/>
                  </a:ext>
                </a:extLst>
              </a:tr>
              <a:tr h="170053">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178589004"/>
                  </a:ext>
                </a:extLst>
              </a:tr>
              <a:tr h="257417">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xmlns="" val="4268991282"/>
                  </a:ext>
                </a:extLst>
              </a:tr>
              <a:tr h="361092">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b">
                    <a:solidFill>
                      <a:schemeClr val="bg1"/>
                    </a:solidFill>
                  </a:tcPr>
                </a:tc>
                <a:extLst>
                  <a:ext uri="{0D108BD9-81ED-4DB2-BD59-A6C34878D82A}">
                    <a16:rowId xmlns:a16="http://schemas.microsoft.com/office/drawing/2014/main" xmlns="" val="2985210453"/>
                  </a:ext>
                </a:extLst>
              </a:tr>
            </a:tbl>
          </a:graphicData>
        </a:graphic>
      </p:graphicFrame>
      <p:sp>
        <p:nvSpPr>
          <p:cNvPr id="2" name="Title 1">
            <a:extLst>
              <a:ext uri="{FF2B5EF4-FFF2-40B4-BE49-F238E27FC236}">
                <a16:creationId xmlns:a16="http://schemas.microsoft.com/office/drawing/2014/main" xmlns="" id="{3A172558-02BF-4A3A-8878-074454AE094A}"/>
              </a:ext>
            </a:extLst>
          </p:cNvPr>
          <p:cNvSpPr>
            <a:spLocks noGrp="1"/>
          </p:cNvSpPr>
          <p:nvPr>
            <p:ph type="title"/>
          </p:nvPr>
        </p:nvSpPr>
        <p:spPr/>
        <p:txBody>
          <a:bodyPr/>
          <a:lstStyle/>
          <a:p>
            <a:r>
              <a:rPr lang="en-US" dirty="0"/>
              <a:t>Exercise 3: Assess Virtual Team Effectiveness</a:t>
            </a:r>
            <a:br>
              <a:rPr lang="en-US" dirty="0"/>
            </a:br>
            <a:r>
              <a:rPr lang="en-US" sz="2000" dirty="0">
                <a:solidFill>
                  <a:srgbClr val="002856"/>
                </a:solidFill>
                <a:latin typeface="Arial"/>
              </a:rPr>
              <a:t>Team Effectiveness Survey – Part 4: Time</a:t>
            </a:r>
            <a:endParaRPr lang="en-US" dirty="0"/>
          </a:p>
        </p:txBody>
      </p:sp>
      <p:grpSp>
        <p:nvGrpSpPr>
          <p:cNvPr id="3" name="Group 2">
            <a:extLst>
              <a:ext uri="{FF2B5EF4-FFF2-40B4-BE49-F238E27FC236}">
                <a16:creationId xmlns:a16="http://schemas.microsoft.com/office/drawing/2014/main" xmlns="" id="{21AECF05-3FF8-4C01-A00F-55595CCD6F01}"/>
              </a:ext>
            </a:extLst>
          </p:cNvPr>
          <p:cNvGrpSpPr/>
          <p:nvPr/>
        </p:nvGrpSpPr>
        <p:grpSpPr>
          <a:xfrm>
            <a:off x="670560" y="2012664"/>
            <a:ext cx="10850880" cy="4181766"/>
            <a:chOff x="669766" y="1051560"/>
            <a:chExt cx="10850880" cy="4754880"/>
          </a:xfrm>
        </p:grpSpPr>
        <p:cxnSp>
          <p:nvCxnSpPr>
            <p:cNvPr id="4" name="Straight Connector 3">
              <a:extLst>
                <a:ext uri="{FF2B5EF4-FFF2-40B4-BE49-F238E27FC236}">
                  <a16:creationId xmlns:a16="http://schemas.microsoft.com/office/drawing/2014/main" xmlns="" id="{2AE0288B-690E-48C9-B12F-CB05C506A27D}"/>
                </a:ext>
              </a:extLst>
            </p:cNvPr>
            <p:cNvCxnSpPr>
              <a:cxnSpLocks/>
            </p:cNvCxnSpPr>
            <p:nvPr/>
          </p:nvCxnSpPr>
          <p:spPr>
            <a:xfrm>
              <a:off x="7942260" y="1051560"/>
              <a:ext cx="0" cy="4747991"/>
            </a:xfrm>
            <a:prstGeom prst="line">
              <a:avLst/>
            </a:prstGeom>
            <a:ln w="31750">
              <a:solidFill>
                <a:srgbClr val="BFD3EB"/>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xmlns="" id="{F95912A6-69B8-4470-BFAF-3ACD409085BF}"/>
                </a:ext>
              </a:extLst>
            </p:cNvPr>
            <p:cNvSpPr/>
            <p:nvPr/>
          </p:nvSpPr>
          <p:spPr>
            <a:xfrm>
              <a:off x="676405" y="1051560"/>
              <a:ext cx="7265853" cy="639454"/>
            </a:xfrm>
            <a:prstGeom prst="rect">
              <a:avLst/>
            </a:prstGeom>
            <a:solidFill>
              <a:srgbClr val="BFD3E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6" name="Rectangle 5">
              <a:extLst>
                <a:ext uri="{FF2B5EF4-FFF2-40B4-BE49-F238E27FC236}">
                  <a16:creationId xmlns:a16="http://schemas.microsoft.com/office/drawing/2014/main" xmlns="" id="{0A2D088A-225F-428D-8642-425AB886CB7B}"/>
                </a:ext>
              </a:extLst>
            </p:cNvPr>
            <p:cNvSpPr/>
            <p:nvPr/>
          </p:nvSpPr>
          <p:spPr>
            <a:xfrm>
              <a:off x="669766" y="1051560"/>
              <a:ext cx="10850880" cy="4754880"/>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fontAlgn="t"/>
              <a:r>
                <a:rPr lang="en-US" sz="1600" b="1" dirty="0">
                  <a:solidFill>
                    <a:schemeClr val="tx1"/>
                  </a:solidFill>
                </a:rPr>
                <a:t>Time: </a:t>
              </a:r>
              <a:r>
                <a:rPr lang="en-US" sz="1600" i="1" dirty="0">
                  <a:solidFill>
                    <a:schemeClr val="tx1"/>
                  </a:solidFill>
                </a:rPr>
                <a:t>How clear are project timelines and milestones?</a:t>
              </a:r>
            </a:p>
            <a:p>
              <a:pPr fontAlgn="t"/>
              <a:endParaRPr lang="en-US" sz="1600" i="1" dirty="0">
                <a:solidFill>
                  <a:schemeClr val="tx1"/>
                </a:solidFill>
              </a:endParaRPr>
            </a:p>
            <a:p>
              <a:pPr fontAlgn="t"/>
              <a:endParaRPr lang="en-US" sz="800" dirty="0">
                <a:solidFill>
                  <a:schemeClr val="tx1"/>
                </a:solidFill>
              </a:endParaRPr>
            </a:p>
            <a:p>
              <a:pPr fontAlgn="t"/>
              <a:r>
                <a:rPr lang="en-US" sz="1600" b="1" dirty="0">
                  <a:solidFill>
                    <a:schemeClr val="tx1"/>
                  </a:solidFill>
                </a:rPr>
                <a:t>Common Calendar</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Team has clear milestones and schedules of dates</a:t>
              </a:r>
            </a:p>
            <a:p>
              <a:pPr marL="285750" indent="-285750" fontAlgn="t">
                <a:buFont typeface="Arial" panose="020B0604020202020204" pitchFamily="34" charset="0"/>
                <a:buChar char="•"/>
              </a:pPr>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People are aware of ongoing key team dates and cultural  calendar</a:t>
              </a:r>
            </a:p>
            <a:p>
              <a:pPr fontAlgn="t"/>
              <a:endParaRPr lang="en-US" sz="1600" dirty="0">
                <a:solidFill>
                  <a:schemeClr val="tx1"/>
                </a:solidFill>
              </a:endParaRPr>
            </a:p>
            <a:p>
              <a:pPr fontAlgn="t"/>
              <a:r>
                <a:rPr lang="en-US" sz="1600" b="1" dirty="0">
                  <a:solidFill>
                    <a:schemeClr val="tx1"/>
                  </a:solidFill>
                </a:rPr>
                <a:t>Interrelated Projects</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Task timelines are collaboratively established</a:t>
              </a:r>
            </a:p>
            <a:p>
              <a:pPr marL="285750" indent="-285750" fontAlgn="t">
                <a:buFont typeface="Arial" panose="020B0604020202020204" pitchFamily="34" charset="0"/>
                <a:buChar char="•"/>
              </a:pPr>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Team is able to adapt to rapidly changing conditions</a:t>
              </a:r>
            </a:p>
            <a:p>
              <a:pPr fontAlgn="t"/>
              <a:endParaRPr lang="en-US" sz="1600" dirty="0">
                <a:solidFill>
                  <a:schemeClr val="tx1"/>
                </a:solidFill>
              </a:endParaRPr>
            </a:p>
            <a:p>
              <a:pPr fontAlgn="t"/>
              <a:r>
                <a:rPr lang="en-US" sz="1600" b="1" dirty="0">
                  <a:solidFill>
                    <a:schemeClr val="tx1"/>
                  </a:solidFill>
                </a:rPr>
                <a:t>Awareness of Phase</a:t>
              </a:r>
              <a:endParaRPr lang="en-US" sz="1600" dirty="0">
                <a:solidFill>
                  <a:schemeClr val="tx1"/>
                </a:solidFill>
              </a:endParaRPr>
            </a:p>
            <a:p>
              <a:pPr marL="285750" indent="-285750" fontAlgn="t">
                <a:buFont typeface="Arial" panose="020B0604020202020204" pitchFamily="34" charset="0"/>
                <a:buChar char="•"/>
              </a:pPr>
              <a:r>
                <a:rPr lang="en-US" sz="1600" dirty="0">
                  <a:solidFill>
                    <a:schemeClr val="tx1"/>
                  </a:solidFill>
                </a:rPr>
                <a:t>Team has clear view of its lifecycle and current phase</a:t>
              </a:r>
            </a:p>
            <a:p>
              <a:pPr marL="285750" indent="-285750" fontAlgn="t">
                <a:buFont typeface="Arial" panose="020B0604020202020204" pitchFamily="34" charset="0"/>
                <a:buChar char="•"/>
              </a:pPr>
              <a:endParaRPr lang="en-US" sz="800" dirty="0">
                <a:solidFill>
                  <a:schemeClr val="tx1"/>
                </a:solidFill>
              </a:endParaRPr>
            </a:p>
            <a:p>
              <a:pPr marL="285750" indent="-285750" fontAlgn="t">
                <a:buFont typeface="Arial" panose="020B0604020202020204" pitchFamily="34" charset="0"/>
                <a:buChar char="•"/>
              </a:pPr>
              <a:r>
                <a:rPr lang="en-US" sz="1600" dirty="0">
                  <a:solidFill>
                    <a:schemeClr val="tx1"/>
                  </a:solidFill>
                </a:rPr>
                <a:t>People discuss team processes and suggestions for  improvements</a:t>
              </a:r>
            </a:p>
            <a:p>
              <a:endParaRPr lang="en-US" b="1" dirty="0">
                <a:solidFill>
                  <a:schemeClr val="tx1"/>
                </a:solidFill>
              </a:endParaRPr>
            </a:p>
          </p:txBody>
        </p:sp>
      </p:grpSp>
      <p:sp>
        <p:nvSpPr>
          <p:cNvPr id="14" name="Rectangle 13">
            <a:extLst>
              <a:ext uri="{FF2B5EF4-FFF2-40B4-BE49-F238E27FC236}">
                <a16:creationId xmlns:a16="http://schemas.microsoft.com/office/drawing/2014/main" xmlns="" id="{7D03B2D7-5022-459A-90B7-15B1AD58A723}"/>
              </a:ext>
            </a:extLst>
          </p:cNvPr>
          <p:cNvSpPr/>
          <p:nvPr/>
        </p:nvSpPr>
        <p:spPr>
          <a:xfrm>
            <a:off x="751286" y="1285875"/>
            <a:ext cx="10687840" cy="561777"/>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To what extent do you disagree or agree with the following statements about your virtual team?</a:t>
            </a:r>
          </a:p>
        </p:txBody>
      </p:sp>
    </p:spTree>
    <p:extLst>
      <p:ext uri="{BB962C8B-B14F-4D97-AF65-F5344CB8AC3E}">
        <p14:creationId xmlns:p14="http://schemas.microsoft.com/office/powerpoint/2010/main" val="2028427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039498-A8F4-46D7-8E6A-ECC933482BC3}"/>
              </a:ext>
            </a:extLst>
          </p:cNvPr>
          <p:cNvSpPr>
            <a:spLocks noGrp="1"/>
          </p:cNvSpPr>
          <p:nvPr>
            <p:ph type="title"/>
          </p:nvPr>
        </p:nvSpPr>
        <p:spPr/>
        <p:txBody>
          <a:bodyPr/>
          <a:lstStyle/>
          <a:p>
            <a:r>
              <a:rPr lang="en-US" dirty="0"/>
              <a:t>Exercise 3: Assess Virtual Team Effectiveness</a:t>
            </a:r>
            <a:br>
              <a:rPr lang="en-US" dirty="0"/>
            </a:br>
            <a:r>
              <a:rPr lang="en-US" sz="2000" dirty="0">
                <a:solidFill>
                  <a:srgbClr val="002856"/>
                </a:solidFill>
                <a:latin typeface="Arial"/>
              </a:rPr>
              <a:t>Making Meetings More Effective</a:t>
            </a:r>
            <a:endParaRPr lang="en-US" dirty="0"/>
          </a:p>
        </p:txBody>
      </p:sp>
      <p:sp>
        <p:nvSpPr>
          <p:cNvPr id="4" name="Rectangle 3">
            <a:extLst>
              <a:ext uri="{FF2B5EF4-FFF2-40B4-BE49-F238E27FC236}">
                <a16:creationId xmlns:a16="http://schemas.microsoft.com/office/drawing/2014/main" xmlns="" id="{AE7341D0-FEE5-467F-8E0F-1927E2393120}"/>
              </a:ext>
            </a:extLst>
          </p:cNvPr>
          <p:cNvSpPr/>
          <p:nvPr/>
        </p:nvSpPr>
        <p:spPr>
          <a:xfrm>
            <a:off x="457200" y="1779336"/>
            <a:ext cx="11276013" cy="838458"/>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This tool allows you to change virtual meetings to address areas of weakness. First, average the team members’ scores for each section. Based on which sections score lowest, view the areas for improvement. </a:t>
            </a:r>
            <a:endParaRPr lang="en-US" dirty="0">
              <a:solidFill>
                <a:schemeClr val="tx2"/>
              </a:solidFill>
            </a:endParaRPr>
          </a:p>
        </p:txBody>
      </p:sp>
      <p:sp>
        <p:nvSpPr>
          <p:cNvPr id="5" name="Oval 4">
            <a:extLst>
              <a:ext uri="{FF2B5EF4-FFF2-40B4-BE49-F238E27FC236}">
                <a16:creationId xmlns:a16="http://schemas.microsoft.com/office/drawing/2014/main" xmlns="" id="{A109024A-01F2-4F0F-A1C6-4F36E3E2FDBF}"/>
              </a:ext>
            </a:extLst>
          </p:cNvPr>
          <p:cNvSpPr/>
          <p:nvPr/>
        </p:nvSpPr>
        <p:spPr>
          <a:xfrm>
            <a:off x="5578912" y="980135"/>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6" name="Picture 5">
            <a:extLst>
              <a:ext uri="{FF2B5EF4-FFF2-40B4-BE49-F238E27FC236}">
                <a16:creationId xmlns:a16="http://schemas.microsoft.com/office/drawing/2014/main" xmlns="" id="{1F12D9D2-470B-42CE-92D6-61A3C932776E}"/>
              </a:ext>
            </a:extLst>
          </p:cNvPr>
          <p:cNvPicPr>
            <a:picLocks noChangeAspect="1"/>
          </p:cNvPicPr>
          <p:nvPr/>
        </p:nvPicPr>
        <p:blipFill>
          <a:blip r:embed="rId3"/>
          <a:stretch>
            <a:fillRect/>
          </a:stretch>
        </p:blipFill>
        <p:spPr>
          <a:xfrm>
            <a:off x="5800725" y="1118024"/>
            <a:ext cx="605007" cy="705842"/>
          </a:xfrm>
          <a:prstGeom prst="rect">
            <a:avLst/>
          </a:prstGeom>
        </p:spPr>
      </p:pic>
      <p:sp>
        <p:nvSpPr>
          <p:cNvPr id="7" name="Rectangle 6">
            <a:extLst>
              <a:ext uri="{FF2B5EF4-FFF2-40B4-BE49-F238E27FC236}">
                <a16:creationId xmlns:a16="http://schemas.microsoft.com/office/drawing/2014/main" xmlns="" id="{2DEED153-05BE-48D5-A1B5-CC7CA1ACD720}"/>
              </a:ext>
            </a:extLst>
          </p:cNvPr>
          <p:cNvSpPr/>
          <p:nvPr/>
        </p:nvSpPr>
        <p:spPr>
          <a:xfrm>
            <a:off x="457200" y="3769658"/>
            <a:ext cx="2362200" cy="2356381"/>
          </a:xfrm>
          <a:prstGeom prst="rect">
            <a:avLst/>
          </a:prstGeom>
          <a:noFill/>
          <a:ln w="222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chemeClr val="tx2"/>
                </a:solidFill>
              </a:rPr>
              <a:t>Purpose:</a:t>
            </a:r>
          </a:p>
          <a:p>
            <a:endParaRPr lang="en-US" sz="2500" dirty="0">
              <a:solidFill>
                <a:schemeClr val="tx2"/>
              </a:solidFill>
            </a:endParaRPr>
          </a:p>
          <a:p>
            <a:r>
              <a:rPr lang="en-US" dirty="0">
                <a:solidFill>
                  <a:schemeClr val="tx2"/>
                </a:solidFill>
              </a:rPr>
              <a:t>Links: </a:t>
            </a:r>
          </a:p>
          <a:p>
            <a:endParaRPr lang="en-US" sz="2500" dirty="0">
              <a:solidFill>
                <a:schemeClr val="tx2"/>
              </a:solidFill>
            </a:endParaRPr>
          </a:p>
          <a:p>
            <a:r>
              <a:rPr lang="en-US" dirty="0">
                <a:solidFill>
                  <a:schemeClr val="tx2"/>
                </a:solidFill>
              </a:rPr>
              <a:t>People:</a:t>
            </a:r>
          </a:p>
          <a:p>
            <a:endParaRPr lang="en-US" sz="2500" dirty="0">
              <a:solidFill>
                <a:schemeClr val="tx2"/>
              </a:solidFill>
            </a:endParaRPr>
          </a:p>
          <a:p>
            <a:r>
              <a:rPr lang="en-US" dirty="0">
                <a:solidFill>
                  <a:schemeClr val="tx2"/>
                </a:solidFill>
              </a:rPr>
              <a:t>Time:</a:t>
            </a:r>
          </a:p>
          <a:p>
            <a:pPr algn="ctr"/>
            <a:endParaRPr lang="en-US" dirty="0">
              <a:solidFill>
                <a:schemeClr val="tx2"/>
              </a:solidFill>
            </a:endParaRPr>
          </a:p>
        </p:txBody>
      </p:sp>
      <p:sp>
        <p:nvSpPr>
          <p:cNvPr id="8" name="Rectangle 7">
            <a:extLst>
              <a:ext uri="{FF2B5EF4-FFF2-40B4-BE49-F238E27FC236}">
                <a16:creationId xmlns:a16="http://schemas.microsoft.com/office/drawing/2014/main" xmlns="" id="{8491A3DE-F70E-4E42-A9E3-D09215EA7C6D}"/>
              </a:ext>
            </a:extLst>
          </p:cNvPr>
          <p:cNvSpPr/>
          <p:nvPr/>
        </p:nvSpPr>
        <p:spPr>
          <a:xfrm>
            <a:off x="457201" y="2793291"/>
            <a:ext cx="2459822" cy="533400"/>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Section Scores</a:t>
            </a:r>
          </a:p>
        </p:txBody>
      </p:sp>
      <p:cxnSp>
        <p:nvCxnSpPr>
          <p:cNvPr id="10" name="Straight Connector 9">
            <a:extLst>
              <a:ext uri="{FF2B5EF4-FFF2-40B4-BE49-F238E27FC236}">
                <a16:creationId xmlns:a16="http://schemas.microsoft.com/office/drawing/2014/main" xmlns="" id="{6A7B4CC5-94BA-4057-AC40-1B64E6950FC4}"/>
              </a:ext>
            </a:extLst>
          </p:cNvPr>
          <p:cNvCxnSpPr>
            <a:cxnSpLocks/>
          </p:cNvCxnSpPr>
          <p:nvPr/>
        </p:nvCxnSpPr>
        <p:spPr>
          <a:xfrm>
            <a:off x="1614057" y="4055876"/>
            <a:ext cx="1095375"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xmlns="" id="{10231C15-5A49-427C-A933-E147C962BF59}"/>
              </a:ext>
            </a:extLst>
          </p:cNvPr>
          <p:cNvCxnSpPr>
            <a:cxnSpLocks/>
          </p:cNvCxnSpPr>
          <p:nvPr/>
        </p:nvCxnSpPr>
        <p:spPr>
          <a:xfrm>
            <a:off x="1614056" y="4721225"/>
            <a:ext cx="1095375"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xmlns="" id="{145DB934-388E-43F0-8138-89DFB2192402}"/>
              </a:ext>
            </a:extLst>
          </p:cNvPr>
          <p:cNvCxnSpPr>
            <a:cxnSpLocks/>
          </p:cNvCxnSpPr>
          <p:nvPr/>
        </p:nvCxnSpPr>
        <p:spPr>
          <a:xfrm>
            <a:off x="1614056" y="5347306"/>
            <a:ext cx="1095375"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xmlns="" id="{44DCE473-D16B-4366-AA7B-D76A75B1FB15}"/>
              </a:ext>
            </a:extLst>
          </p:cNvPr>
          <p:cNvCxnSpPr>
            <a:cxnSpLocks/>
          </p:cNvCxnSpPr>
          <p:nvPr/>
        </p:nvCxnSpPr>
        <p:spPr>
          <a:xfrm>
            <a:off x="1614056" y="5995660"/>
            <a:ext cx="1095375"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xmlns="" id="{16D159D3-6AEA-4A12-9811-F9A5633DEB7A}"/>
              </a:ext>
            </a:extLst>
          </p:cNvPr>
          <p:cNvSpPr/>
          <p:nvPr/>
        </p:nvSpPr>
        <p:spPr>
          <a:xfrm>
            <a:off x="3519606" y="2793291"/>
            <a:ext cx="5135633" cy="533400"/>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Areas for Improvement</a:t>
            </a:r>
          </a:p>
        </p:txBody>
      </p:sp>
      <p:sp>
        <p:nvSpPr>
          <p:cNvPr id="27" name="Arrow: Right 26">
            <a:extLst>
              <a:ext uri="{FF2B5EF4-FFF2-40B4-BE49-F238E27FC236}">
                <a16:creationId xmlns:a16="http://schemas.microsoft.com/office/drawing/2014/main" xmlns="" id="{66ACA2B8-BC92-4B87-9D57-8F2AB1EE1657}"/>
              </a:ext>
            </a:extLst>
          </p:cNvPr>
          <p:cNvSpPr/>
          <p:nvPr/>
        </p:nvSpPr>
        <p:spPr>
          <a:xfrm>
            <a:off x="2951560" y="3506076"/>
            <a:ext cx="426431" cy="298491"/>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2"/>
              </a:solidFill>
            </a:endParaRPr>
          </a:p>
        </p:txBody>
      </p:sp>
      <p:sp>
        <p:nvSpPr>
          <p:cNvPr id="28" name="Arrow: Right 27">
            <a:extLst>
              <a:ext uri="{FF2B5EF4-FFF2-40B4-BE49-F238E27FC236}">
                <a16:creationId xmlns:a16="http://schemas.microsoft.com/office/drawing/2014/main" xmlns="" id="{24FB42AC-ABB7-4530-853D-99912B91B7BB}"/>
              </a:ext>
            </a:extLst>
          </p:cNvPr>
          <p:cNvSpPr/>
          <p:nvPr/>
        </p:nvSpPr>
        <p:spPr>
          <a:xfrm>
            <a:off x="2963180" y="4229068"/>
            <a:ext cx="426431" cy="298491"/>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2"/>
              </a:solidFill>
            </a:endParaRPr>
          </a:p>
        </p:txBody>
      </p:sp>
      <p:sp>
        <p:nvSpPr>
          <p:cNvPr id="29" name="Arrow: Right 28">
            <a:extLst>
              <a:ext uri="{FF2B5EF4-FFF2-40B4-BE49-F238E27FC236}">
                <a16:creationId xmlns:a16="http://schemas.microsoft.com/office/drawing/2014/main" xmlns="" id="{896F9DD6-54B5-4051-B5CE-1B2B11F023D8}"/>
              </a:ext>
            </a:extLst>
          </p:cNvPr>
          <p:cNvSpPr/>
          <p:nvPr/>
        </p:nvSpPr>
        <p:spPr>
          <a:xfrm>
            <a:off x="2963180" y="4932592"/>
            <a:ext cx="426431" cy="298491"/>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2"/>
              </a:solidFill>
            </a:endParaRPr>
          </a:p>
        </p:txBody>
      </p:sp>
      <p:sp>
        <p:nvSpPr>
          <p:cNvPr id="30" name="Arrow: Right 29">
            <a:extLst>
              <a:ext uri="{FF2B5EF4-FFF2-40B4-BE49-F238E27FC236}">
                <a16:creationId xmlns:a16="http://schemas.microsoft.com/office/drawing/2014/main" xmlns="" id="{90497FDE-6CF9-4F13-BE49-8138BB9C4F8E}"/>
              </a:ext>
            </a:extLst>
          </p:cNvPr>
          <p:cNvSpPr/>
          <p:nvPr/>
        </p:nvSpPr>
        <p:spPr>
          <a:xfrm>
            <a:off x="2951557" y="5612966"/>
            <a:ext cx="426431" cy="298491"/>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2"/>
              </a:solidFill>
            </a:endParaRPr>
          </a:p>
        </p:txBody>
      </p:sp>
      <p:sp>
        <p:nvSpPr>
          <p:cNvPr id="32" name="Rectangle 31">
            <a:extLst>
              <a:ext uri="{FF2B5EF4-FFF2-40B4-BE49-F238E27FC236}">
                <a16:creationId xmlns:a16="http://schemas.microsoft.com/office/drawing/2014/main" xmlns="" id="{318084F9-786D-4EE2-9341-8F89E3EBC500}"/>
              </a:ext>
            </a:extLst>
          </p:cNvPr>
          <p:cNvSpPr/>
          <p:nvPr/>
        </p:nvSpPr>
        <p:spPr>
          <a:xfrm>
            <a:off x="3526477" y="3393712"/>
            <a:ext cx="5130632" cy="523220"/>
          </a:xfrm>
          <a:prstGeom prst="rect">
            <a:avLst/>
          </a:prstGeom>
          <a:solidFill>
            <a:schemeClr val="accent3"/>
          </a:solidFill>
        </p:spPr>
        <p:txBody>
          <a:bodyPr wrap="square">
            <a:spAutoFit/>
          </a:bodyPr>
          <a:lstStyle/>
          <a:p>
            <a:r>
              <a:rPr lang="en-US" sz="1400" dirty="0">
                <a:solidFill>
                  <a:schemeClr val="tx2"/>
                </a:solidFill>
              </a:rPr>
              <a:t>Set clear goals and agendas </a:t>
            </a:r>
            <a:r>
              <a:rPr lang="en-US" sz="1400" b="1" u="sng" dirty="0">
                <a:solidFill>
                  <a:schemeClr val="tx2"/>
                </a:solidFill>
              </a:rPr>
              <a:t>pre-meeting</a:t>
            </a:r>
            <a:r>
              <a:rPr lang="en-US" sz="1400" dirty="0">
                <a:solidFill>
                  <a:schemeClr val="tx2"/>
                </a:solidFill>
              </a:rPr>
              <a:t> and listing action items at the </a:t>
            </a:r>
            <a:r>
              <a:rPr lang="en-US" sz="1400" b="1" u="sng" dirty="0">
                <a:solidFill>
                  <a:schemeClr val="tx2"/>
                </a:solidFill>
              </a:rPr>
              <a:t>end of meetings</a:t>
            </a:r>
            <a:endParaRPr lang="en-US" sz="1400" b="1" dirty="0">
              <a:solidFill>
                <a:schemeClr val="tx2"/>
              </a:solidFill>
            </a:endParaRPr>
          </a:p>
        </p:txBody>
      </p:sp>
      <p:sp>
        <p:nvSpPr>
          <p:cNvPr id="33" name="Rectangle 32">
            <a:extLst>
              <a:ext uri="{FF2B5EF4-FFF2-40B4-BE49-F238E27FC236}">
                <a16:creationId xmlns:a16="http://schemas.microsoft.com/office/drawing/2014/main" xmlns="" id="{78B4115A-1FAE-4CF6-80C4-7C04003FB056}"/>
              </a:ext>
            </a:extLst>
          </p:cNvPr>
          <p:cNvSpPr/>
          <p:nvPr/>
        </p:nvSpPr>
        <p:spPr>
          <a:xfrm>
            <a:off x="3529911" y="4108811"/>
            <a:ext cx="5127565" cy="523220"/>
          </a:xfrm>
          <a:prstGeom prst="rect">
            <a:avLst/>
          </a:prstGeom>
          <a:solidFill>
            <a:schemeClr val="accent3"/>
          </a:solidFill>
        </p:spPr>
        <p:txBody>
          <a:bodyPr wrap="square">
            <a:spAutoFit/>
          </a:bodyPr>
          <a:lstStyle/>
          <a:p>
            <a:r>
              <a:rPr lang="en-US" sz="1400" dirty="0">
                <a:solidFill>
                  <a:schemeClr val="tx2"/>
                </a:solidFill>
              </a:rPr>
              <a:t>Work on communication </a:t>
            </a:r>
            <a:r>
              <a:rPr lang="en-US" sz="1400" b="1" u="sng" dirty="0">
                <a:solidFill>
                  <a:schemeClr val="tx2"/>
                </a:solidFill>
              </a:rPr>
              <a:t>during meetings</a:t>
            </a:r>
            <a:r>
              <a:rPr lang="en-US" sz="1400" dirty="0">
                <a:solidFill>
                  <a:schemeClr val="tx2"/>
                </a:solidFill>
              </a:rPr>
              <a:t>, and use effective electronic communication </a:t>
            </a:r>
            <a:r>
              <a:rPr lang="en-US" sz="1400" b="1" u="sng" dirty="0">
                <a:solidFill>
                  <a:schemeClr val="tx2"/>
                </a:solidFill>
              </a:rPr>
              <a:t>between meetings</a:t>
            </a:r>
            <a:endParaRPr lang="en-US" sz="1400" b="1" dirty="0">
              <a:solidFill>
                <a:schemeClr val="tx2"/>
              </a:solidFill>
            </a:endParaRPr>
          </a:p>
        </p:txBody>
      </p:sp>
      <p:sp>
        <p:nvSpPr>
          <p:cNvPr id="35" name="TextBox 34">
            <a:extLst>
              <a:ext uri="{FF2B5EF4-FFF2-40B4-BE49-F238E27FC236}">
                <a16:creationId xmlns:a16="http://schemas.microsoft.com/office/drawing/2014/main" xmlns="" id="{8AA51F1E-3060-41FA-B69D-3FCD24E3F6C9}"/>
              </a:ext>
            </a:extLst>
          </p:cNvPr>
          <p:cNvSpPr txBox="1"/>
          <p:nvPr/>
        </p:nvSpPr>
        <p:spPr>
          <a:xfrm>
            <a:off x="3528643" y="4835485"/>
            <a:ext cx="5127564" cy="523220"/>
          </a:xfrm>
          <a:prstGeom prst="rect">
            <a:avLst/>
          </a:prstGeom>
          <a:solidFill>
            <a:schemeClr val="accent3"/>
          </a:solidFill>
        </p:spPr>
        <p:txBody>
          <a:bodyPr wrap="square" lIns="91440" rtlCol="0">
            <a:spAutoFit/>
          </a:bodyPr>
          <a:lstStyle/>
          <a:p>
            <a:r>
              <a:rPr lang="en-US" sz="1400" dirty="0">
                <a:solidFill>
                  <a:schemeClr val="tx2"/>
                </a:solidFill>
              </a:rPr>
              <a:t>Concentrate on </a:t>
            </a:r>
            <a:r>
              <a:rPr lang="en-US" sz="1400" b="1" u="sng" dirty="0">
                <a:solidFill>
                  <a:schemeClr val="tx2"/>
                </a:solidFill>
              </a:rPr>
              <a:t>pre-meeting</a:t>
            </a:r>
            <a:r>
              <a:rPr lang="en-US" sz="1400" dirty="0">
                <a:solidFill>
                  <a:schemeClr val="tx2"/>
                </a:solidFill>
              </a:rPr>
              <a:t> management, and growing participation </a:t>
            </a:r>
            <a:r>
              <a:rPr lang="en-US" sz="1400" b="1" u="sng" dirty="0">
                <a:solidFill>
                  <a:schemeClr val="tx2"/>
                </a:solidFill>
              </a:rPr>
              <a:t>during meetings</a:t>
            </a:r>
          </a:p>
        </p:txBody>
      </p:sp>
      <p:sp>
        <p:nvSpPr>
          <p:cNvPr id="36" name="Rectangle 35">
            <a:extLst>
              <a:ext uri="{FF2B5EF4-FFF2-40B4-BE49-F238E27FC236}">
                <a16:creationId xmlns:a16="http://schemas.microsoft.com/office/drawing/2014/main" xmlns="" id="{E6FC32A8-832B-401C-B3DD-EE6ADDF882DD}"/>
              </a:ext>
            </a:extLst>
          </p:cNvPr>
          <p:cNvSpPr/>
          <p:nvPr/>
        </p:nvSpPr>
        <p:spPr>
          <a:xfrm>
            <a:off x="3531181" y="5566260"/>
            <a:ext cx="5125298" cy="523220"/>
          </a:xfrm>
          <a:prstGeom prst="rect">
            <a:avLst/>
          </a:prstGeom>
          <a:solidFill>
            <a:schemeClr val="accent3"/>
          </a:solidFill>
        </p:spPr>
        <p:txBody>
          <a:bodyPr wrap="square">
            <a:spAutoFit/>
          </a:bodyPr>
          <a:lstStyle/>
          <a:p>
            <a:r>
              <a:rPr lang="en-US" sz="1400" dirty="0">
                <a:solidFill>
                  <a:schemeClr val="tx2"/>
                </a:solidFill>
              </a:rPr>
              <a:t>Clearly state responsibilities at the </a:t>
            </a:r>
            <a:r>
              <a:rPr lang="en-US" sz="1400" b="1" u="sng" dirty="0">
                <a:solidFill>
                  <a:schemeClr val="tx2"/>
                </a:solidFill>
              </a:rPr>
              <a:t>end of meetings</a:t>
            </a:r>
            <a:r>
              <a:rPr lang="en-US" sz="1400" u="sng" dirty="0">
                <a:solidFill>
                  <a:schemeClr val="tx2"/>
                </a:solidFill>
              </a:rPr>
              <a:t>,</a:t>
            </a:r>
            <a:r>
              <a:rPr lang="en-US" sz="1400" dirty="0">
                <a:solidFill>
                  <a:schemeClr val="tx2"/>
                </a:solidFill>
              </a:rPr>
              <a:t> and keep members aware of each others’ work </a:t>
            </a:r>
            <a:r>
              <a:rPr lang="en-US" sz="1400" b="1" u="sng" dirty="0">
                <a:solidFill>
                  <a:schemeClr val="tx2"/>
                </a:solidFill>
              </a:rPr>
              <a:t>between meetings</a:t>
            </a:r>
            <a:r>
              <a:rPr lang="en-US" sz="1400" b="1" dirty="0">
                <a:solidFill>
                  <a:schemeClr val="tx2"/>
                </a:solidFill>
              </a:rPr>
              <a:t>.</a:t>
            </a:r>
          </a:p>
        </p:txBody>
      </p:sp>
      <p:sp>
        <p:nvSpPr>
          <p:cNvPr id="37" name="Arrow: Right 36">
            <a:extLst>
              <a:ext uri="{FF2B5EF4-FFF2-40B4-BE49-F238E27FC236}">
                <a16:creationId xmlns:a16="http://schemas.microsoft.com/office/drawing/2014/main" xmlns="" id="{E225C704-5BC3-47CC-88A2-C7AB32B2327F}"/>
              </a:ext>
            </a:extLst>
          </p:cNvPr>
          <p:cNvSpPr/>
          <p:nvPr/>
        </p:nvSpPr>
        <p:spPr>
          <a:xfrm>
            <a:off x="8767445" y="4407939"/>
            <a:ext cx="752355" cy="580162"/>
          </a:xfrm>
          <a:prstGeom prst="rightArrow">
            <a:avLst>
              <a:gd name="adj1" fmla="val 50000"/>
              <a:gd name="adj2" fmla="val 46814"/>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8" name="Rectangle 37">
            <a:extLst>
              <a:ext uri="{FF2B5EF4-FFF2-40B4-BE49-F238E27FC236}">
                <a16:creationId xmlns:a16="http://schemas.microsoft.com/office/drawing/2014/main" xmlns="" id="{AE1529DE-80BF-46FC-BC3D-03C7E3365E14}"/>
              </a:ext>
            </a:extLst>
          </p:cNvPr>
          <p:cNvSpPr/>
          <p:nvPr/>
        </p:nvSpPr>
        <p:spPr>
          <a:xfrm>
            <a:off x="9629769" y="3655322"/>
            <a:ext cx="2103443" cy="2178319"/>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Flip </a:t>
            </a:r>
            <a:r>
              <a:rPr lang="en-US" b="1" dirty="0">
                <a:solidFill>
                  <a:schemeClr val="bg1"/>
                </a:solidFill>
              </a:rPr>
              <a:t>to the next pages for tangible action items </a:t>
            </a:r>
            <a:r>
              <a:rPr lang="en-US" b="1" dirty="0"/>
              <a:t>to improve your virtual team.</a:t>
            </a:r>
          </a:p>
        </p:txBody>
      </p:sp>
    </p:spTree>
    <p:extLst>
      <p:ext uri="{BB962C8B-B14F-4D97-AF65-F5344CB8AC3E}">
        <p14:creationId xmlns:p14="http://schemas.microsoft.com/office/powerpoint/2010/main" val="34787194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8D2D7E-82D1-44D8-9702-0CD804B6BDC6}"/>
              </a:ext>
            </a:extLst>
          </p:cNvPr>
          <p:cNvSpPr>
            <a:spLocks noGrp="1"/>
          </p:cNvSpPr>
          <p:nvPr>
            <p:ph type="title"/>
          </p:nvPr>
        </p:nvSpPr>
        <p:spPr/>
        <p:txBody>
          <a:bodyPr/>
          <a:lstStyle/>
          <a:p>
            <a:r>
              <a:rPr lang="en-US" dirty="0">
                <a:solidFill>
                  <a:srgbClr val="002856"/>
                </a:solidFill>
              </a:rPr>
              <a:t>Exercise 3: Assess Virtual Team Effectiveness</a:t>
            </a:r>
            <a:br>
              <a:rPr lang="en-US" dirty="0">
                <a:solidFill>
                  <a:srgbClr val="002856"/>
                </a:solidFill>
              </a:rPr>
            </a:br>
            <a:r>
              <a:rPr lang="en-US" sz="2000" dirty="0">
                <a:solidFill>
                  <a:srgbClr val="002856"/>
                </a:solidFill>
                <a:latin typeface="Arial"/>
              </a:rPr>
              <a:t>Take Action: Purpose and Links</a:t>
            </a:r>
            <a:endParaRPr lang="en-US" dirty="0"/>
          </a:p>
        </p:txBody>
      </p:sp>
      <p:sp>
        <p:nvSpPr>
          <p:cNvPr id="5" name="Rectangle 4">
            <a:extLst>
              <a:ext uri="{FF2B5EF4-FFF2-40B4-BE49-F238E27FC236}">
                <a16:creationId xmlns:a16="http://schemas.microsoft.com/office/drawing/2014/main" xmlns="" id="{66CE2647-39E5-4BD8-B629-BA549BD2DC72}"/>
              </a:ext>
            </a:extLst>
          </p:cNvPr>
          <p:cNvSpPr/>
          <p:nvPr/>
        </p:nvSpPr>
        <p:spPr>
          <a:xfrm>
            <a:off x="458786" y="1900031"/>
            <a:ext cx="3208338" cy="1384995"/>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2"/>
                </a:solidFill>
              </a:rPr>
              <a:t>These action items are next-steps for addressing areas from the survey with low average scores. </a:t>
            </a:r>
          </a:p>
        </p:txBody>
      </p:sp>
      <p:sp>
        <p:nvSpPr>
          <p:cNvPr id="6" name="Oval 5">
            <a:extLst>
              <a:ext uri="{FF2B5EF4-FFF2-40B4-BE49-F238E27FC236}">
                <a16:creationId xmlns:a16="http://schemas.microsoft.com/office/drawing/2014/main" xmlns="" id="{4EDD2BD7-C577-4488-A813-18ABDD78718D}"/>
              </a:ext>
            </a:extLst>
          </p:cNvPr>
          <p:cNvSpPr/>
          <p:nvPr/>
        </p:nvSpPr>
        <p:spPr>
          <a:xfrm>
            <a:off x="1656644" y="1185462"/>
            <a:ext cx="937951" cy="833738"/>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7" name="Picture 6">
            <a:extLst>
              <a:ext uri="{FF2B5EF4-FFF2-40B4-BE49-F238E27FC236}">
                <a16:creationId xmlns:a16="http://schemas.microsoft.com/office/drawing/2014/main" xmlns="" id="{81385E47-1B73-4CE0-8C24-9C708DA20F84}"/>
              </a:ext>
            </a:extLst>
          </p:cNvPr>
          <p:cNvPicPr>
            <a:picLocks noChangeAspect="1"/>
          </p:cNvPicPr>
          <p:nvPr/>
        </p:nvPicPr>
        <p:blipFill>
          <a:blip r:embed="rId3"/>
          <a:stretch>
            <a:fillRect/>
          </a:stretch>
        </p:blipFill>
        <p:spPr>
          <a:xfrm>
            <a:off x="1871935" y="1312514"/>
            <a:ext cx="503586" cy="587517"/>
          </a:xfrm>
          <a:prstGeom prst="rect">
            <a:avLst/>
          </a:prstGeom>
        </p:spPr>
      </p:pic>
      <p:sp>
        <p:nvSpPr>
          <p:cNvPr id="8" name="Rectangle 7">
            <a:extLst>
              <a:ext uri="{FF2B5EF4-FFF2-40B4-BE49-F238E27FC236}">
                <a16:creationId xmlns:a16="http://schemas.microsoft.com/office/drawing/2014/main" xmlns="" id="{C25C4416-8859-4BB3-AAC3-47185497EC7C}"/>
              </a:ext>
            </a:extLst>
          </p:cNvPr>
          <p:cNvSpPr/>
          <p:nvPr/>
        </p:nvSpPr>
        <p:spPr>
          <a:xfrm>
            <a:off x="451642" y="3364224"/>
            <a:ext cx="3215482" cy="5486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For low scores in ‘Purpose’</a:t>
            </a:r>
          </a:p>
        </p:txBody>
      </p:sp>
      <p:sp>
        <p:nvSpPr>
          <p:cNvPr id="9" name="Rectangle 8">
            <a:extLst>
              <a:ext uri="{FF2B5EF4-FFF2-40B4-BE49-F238E27FC236}">
                <a16:creationId xmlns:a16="http://schemas.microsoft.com/office/drawing/2014/main" xmlns="" id="{E028CB47-3A06-4F40-8930-1E084DDD6AEA}"/>
              </a:ext>
            </a:extLst>
          </p:cNvPr>
          <p:cNvSpPr/>
          <p:nvPr/>
        </p:nvSpPr>
        <p:spPr>
          <a:xfrm>
            <a:off x="451642" y="5007788"/>
            <a:ext cx="3215482" cy="5486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For low scores </a:t>
            </a:r>
            <a:r>
              <a:rPr lang="en-US" b="1"/>
              <a:t>in ‘Links</a:t>
            </a:r>
            <a:r>
              <a:rPr lang="en-US" b="1" dirty="0"/>
              <a:t>’</a:t>
            </a:r>
          </a:p>
        </p:txBody>
      </p:sp>
      <p:sp>
        <p:nvSpPr>
          <p:cNvPr id="10" name="Arrow: Right 9">
            <a:extLst>
              <a:ext uri="{FF2B5EF4-FFF2-40B4-BE49-F238E27FC236}">
                <a16:creationId xmlns:a16="http://schemas.microsoft.com/office/drawing/2014/main" xmlns="" id="{D46D5FD5-1F60-4E1A-863F-5D3F91EE7EB4}"/>
              </a:ext>
            </a:extLst>
          </p:cNvPr>
          <p:cNvSpPr/>
          <p:nvPr/>
        </p:nvSpPr>
        <p:spPr>
          <a:xfrm>
            <a:off x="3814761" y="3364224"/>
            <a:ext cx="1304925" cy="548651"/>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Arrow: Right 10">
            <a:extLst>
              <a:ext uri="{FF2B5EF4-FFF2-40B4-BE49-F238E27FC236}">
                <a16:creationId xmlns:a16="http://schemas.microsoft.com/office/drawing/2014/main" xmlns="" id="{E0A103CD-8643-470E-B909-94A6DFD385BC}"/>
              </a:ext>
            </a:extLst>
          </p:cNvPr>
          <p:cNvSpPr/>
          <p:nvPr/>
        </p:nvSpPr>
        <p:spPr>
          <a:xfrm>
            <a:off x="3814762" y="5007787"/>
            <a:ext cx="1304925" cy="548651"/>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Rectangle 11">
            <a:extLst>
              <a:ext uri="{FF2B5EF4-FFF2-40B4-BE49-F238E27FC236}">
                <a16:creationId xmlns:a16="http://schemas.microsoft.com/office/drawing/2014/main" xmlns="" id="{41F8BE5C-8BCA-488E-8657-4E9ADFAAEDC6}"/>
              </a:ext>
            </a:extLst>
          </p:cNvPr>
          <p:cNvSpPr/>
          <p:nvPr/>
        </p:nvSpPr>
        <p:spPr>
          <a:xfrm>
            <a:off x="5267324" y="2963539"/>
            <a:ext cx="6465890" cy="1384995"/>
          </a:xfrm>
          <a:prstGeom prst="rect">
            <a:avLst/>
          </a:prstGeom>
          <a:solidFill>
            <a:schemeClr val="accent3"/>
          </a:solidFill>
        </p:spPr>
        <p:txBody>
          <a:bodyPr wrap="square">
            <a:spAutoFit/>
          </a:bodyPr>
          <a:lstStyle/>
          <a:p>
            <a:r>
              <a:rPr lang="en-US" sz="1100" b="1" dirty="0">
                <a:solidFill>
                  <a:schemeClr val="tx2"/>
                </a:solidFill>
              </a:rPr>
              <a:t>Pre-meeting </a:t>
            </a:r>
          </a:p>
          <a:p>
            <a:pPr marL="285750" indent="-285750">
              <a:buFont typeface="Arial" panose="020B0604020202020204" pitchFamily="34" charset="0"/>
              <a:buChar char="•"/>
            </a:pPr>
            <a:r>
              <a:rPr lang="en-US" sz="1100" dirty="0">
                <a:solidFill>
                  <a:schemeClr val="tx2"/>
                </a:solidFill>
              </a:rPr>
              <a:t>Circulate a clear agenda with time allocations </a:t>
            </a:r>
          </a:p>
          <a:p>
            <a:pPr marL="285750" indent="-285750">
              <a:buFont typeface="Arial" panose="020B0604020202020204" pitchFamily="34" charset="0"/>
              <a:buChar char="•"/>
            </a:pPr>
            <a:r>
              <a:rPr lang="en-US" sz="1100" dirty="0">
                <a:solidFill>
                  <a:schemeClr val="tx2"/>
                </a:solidFill>
              </a:rPr>
              <a:t>Post draft documents in a central location and have all team embers comment on them. At the meeting, only discuss areas of disagreement </a:t>
            </a:r>
          </a:p>
          <a:p>
            <a:endParaRPr lang="en-US" sz="700" dirty="0">
              <a:solidFill>
                <a:schemeClr val="tx2"/>
              </a:solidFill>
            </a:endParaRPr>
          </a:p>
          <a:p>
            <a:r>
              <a:rPr lang="en-US" sz="1100" b="1" dirty="0">
                <a:solidFill>
                  <a:schemeClr val="tx2"/>
                </a:solidFill>
              </a:rPr>
              <a:t>End Of Meeting </a:t>
            </a:r>
          </a:p>
          <a:p>
            <a:pPr marL="285750" indent="-285750">
              <a:buFont typeface="Arial" panose="020B0604020202020204" pitchFamily="34" charset="0"/>
              <a:buChar char="•"/>
            </a:pPr>
            <a:r>
              <a:rPr lang="en-US" sz="1100" dirty="0">
                <a:solidFill>
                  <a:schemeClr val="tx2"/>
                </a:solidFill>
              </a:rPr>
              <a:t>List Out action items, such as task assignments and due dates; post them in a central location </a:t>
            </a:r>
          </a:p>
          <a:p>
            <a:pPr marL="285750" indent="-285750">
              <a:buFont typeface="Arial" panose="020B0604020202020204" pitchFamily="34" charset="0"/>
              <a:buChar char="•"/>
            </a:pPr>
            <a:r>
              <a:rPr lang="en-US" sz="1100" dirty="0">
                <a:solidFill>
                  <a:schemeClr val="tx2"/>
                </a:solidFill>
              </a:rPr>
              <a:t>Identify who will take notes at the next team meeting </a:t>
            </a:r>
          </a:p>
        </p:txBody>
      </p:sp>
      <p:sp>
        <p:nvSpPr>
          <p:cNvPr id="13" name="Rectangle 12">
            <a:extLst>
              <a:ext uri="{FF2B5EF4-FFF2-40B4-BE49-F238E27FC236}">
                <a16:creationId xmlns:a16="http://schemas.microsoft.com/office/drawing/2014/main" xmlns="" id="{5B9B53F1-1B82-4B64-8B11-2E0B6B90B995}"/>
              </a:ext>
            </a:extLst>
          </p:cNvPr>
          <p:cNvSpPr/>
          <p:nvPr/>
        </p:nvSpPr>
        <p:spPr>
          <a:xfrm>
            <a:off x="5267324" y="4484765"/>
            <a:ext cx="6465888" cy="1692771"/>
          </a:xfrm>
          <a:prstGeom prst="rect">
            <a:avLst/>
          </a:prstGeom>
          <a:solidFill>
            <a:schemeClr val="accent3"/>
          </a:solidFill>
        </p:spPr>
        <p:txBody>
          <a:bodyPr wrap="square">
            <a:spAutoFit/>
          </a:bodyPr>
          <a:lstStyle/>
          <a:p>
            <a:r>
              <a:rPr lang="en-US" sz="1100" b="1" dirty="0">
                <a:solidFill>
                  <a:schemeClr val="tx2"/>
                </a:solidFill>
              </a:rPr>
              <a:t>During the Meeting </a:t>
            </a:r>
          </a:p>
          <a:p>
            <a:pPr marL="285750" indent="-285750">
              <a:buFont typeface="Arial" panose="020B0604020202020204" pitchFamily="34" charset="0"/>
              <a:buChar char="•"/>
            </a:pPr>
            <a:r>
              <a:rPr lang="en-US" sz="1100" dirty="0">
                <a:solidFill>
                  <a:schemeClr val="tx2"/>
                </a:solidFill>
              </a:rPr>
              <a:t>Call on and obtain everyone's input; do not rely solely on colleagues who volunteer information </a:t>
            </a:r>
          </a:p>
          <a:p>
            <a:pPr marL="285750" indent="-285750">
              <a:buFont typeface="Arial" panose="020B0604020202020204" pitchFamily="34" charset="0"/>
              <a:buChar char="•"/>
            </a:pPr>
            <a:r>
              <a:rPr lang="en-US" sz="1100" dirty="0">
                <a:solidFill>
                  <a:schemeClr val="tx2"/>
                </a:solidFill>
              </a:rPr>
              <a:t>Make the meeting engaging through the use of interactive technology. including instant-messaging and real-time polling tools </a:t>
            </a:r>
          </a:p>
          <a:p>
            <a:pPr marL="285750" indent="-285750">
              <a:buFont typeface="Arial" panose="020B0604020202020204" pitchFamily="34" charset="0"/>
              <a:buChar char="•"/>
            </a:pPr>
            <a:r>
              <a:rPr lang="en-US" sz="1100" dirty="0">
                <a:solidFill>
                  <a:schemeClr val="tx2"/>
                </a:solidFill>
              </a:rPr>
              <a:t>Have a team member take notes to send out after the meeting </a:t>
            </a:r>
            <a:endParaRPr lang="en-US" sz="500" dirty="0">
              <a:solidFill>
                <a:schemeClr val="tx2"/>
              </a:solidFill>
            </a:endParaRPr>
          </a:p>
          <a:p>
            <a:pPr marL="285750" indent="-285750">
              <a:buFont typeface="Arial" panose="020B0604020202020204" pitchFamily="34" charset="0"/>
              <a:buChar char="•"/>
            </a:pPr>
            <a:endParaRPr lang="en-US" sz="500" dirty="0">
              <a:solidFill>
                <a:schemeClr val="tx2"/>
              </a:solidFill>
            </a:endParaRPr>
          </a:p>
          <a:p>
            <a:r>
              <a:rPr lang="en-US" sz="1100" b="1" dirty="0">
                <a:solidFill>
                  <a:schemeClr val="tx2"/>
                </a:solidFill>
              </a:rPr>
              <a:t>Between Meetings </a:t>
            </a:r>
          </a:p>
          <a:p>
            <a:pPr marL="285750" indent="-285750">
              <a:buFont typeface="Arial" panose="020B0604020202020204" pitchFamily="34" charset="0"/>
              <a:buChar char="•"/>
            </a:pPr>
            <a:r>
              <a:rPr lang="en-US" sz="1100" dirty="0">
                <a:solidFill>
                  <a:schemeClr val="tx2"/>
                </a:solidFill>
              </a:rPr>
              <a:t>Use electronic communications to share both formal and informal news with the team </a:t>
            </a:r>
          </a:p>
          <a:p>
            <a:pPr marL="285750" indent="-285750">
              <a:buFont typeface="Arial" panose="020B0604020202020204" pitchFamily="34" charset="0"/>
              <a:buChar char="•"/>
            </a:pPr>
            <a:r>
              <a:rPr lang="en-US" sz="1100" dirty="0">
                <a:solidFill>
                  <a:schemeClr val="tx2"/>
                </a:solidFill>
              </a:rPr>
              <a:t>Use automatic notifications of postings to a shared team website to keep members up-to-date on progress </a:t>
            </a:r>
          </a:p>
        </p:txBody>
      </p:sp>
      <p:sp>
        <p:nvSpPr>
          <p:cNvPr id="14" name="Rectangle 13">
            <a:extLst>
              <a:ext uri="{FF2B5EF4-FFF2-40B4-BE49-F238E27FC236}">
                <a16:creationId xmlns:a16="http://schemas.microsoft.com/office/drawing/2014/main" xmlns="" id="{01DACB0C-0B5A-4B21-B748-C7A77C83CE4B}"/>
              </a:ext>
            </a:extLst>
          </p:cNvPr>
          <p:cNvSpPr/>
          <p:nvPr/>
        </p:nvSpPr>
        <p:spPr>
          <a:xfrm>
            <a:off x="6920705" y="2263960"/>
            <a:ext cx="3337718" cy="525248"/>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Action Items</a:t>
            </a:r>
          </a:p>
        </p:txBody>
      </p:sp>
    </p:spTree>
    <p:extLst>
      <p:ext uri="{BB962C8B-B14F-4D97-AF65-F5344CB8AC3E}">
        <p14:creationId xmlns:p14="http://schemas.microsoft.com/office/powerpoint/2010/main" val="88460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09FD07-A070-9C43-B233-5F9E19D0D4D9}"/>
              </a:ext>
            </a:extLst>
          </p:cNvPr>
          <p:cNvSpPr>
            <a:spLocks noGrp="1"/>
          </p:cNvSpPr>
          <p:nvPr>
            <p:ph type="title"/>
          </p:nvPr>
        </p:nvSpPr>
        <p:spPr/>
        <p:txBody>
          <a:bodyPr>
            <a:normAutofit/>
          </a:bodyPr>
          <a:lstStyle/>
          <a:p>
            <a:r>
              <a:rPr lang="en-IN" b="1" dirty="0">
                <a:solidFill>
                  <a:srgbClr val="002060"/>
                </a:solidFill>
                <a:latin typeface="Arial Black" panose="020B0A04020102020204" pitchFamily="34" charset="0"/>
                <a:ea typeface="Arial Black"/>
                <a:cs typeface="Arial Black"/>
                <a:sym typeface="Arial Black"/>
              </a:rPr>
              <a:t>Twelve Competencies for High Performance in IT</a:t>
            </a:r>
            <a:endParaRPr lang="en-US" dirty="0">
              <a:solidFill>
                <a:srgbClr val="002060"/>
              </a:solidFill>
              <a:latin typeface="Arial Black" panose="020B0A04020102020204" pitchFamily="34" charset="0"/>
            </a:endParaRPr>
          </a:p>
        </p:txBody>
      </p:sp>
      <p:sp>
        <p:nvSpPr>
          <p:cNvPr id="4" name="Rectangle 3">
            <a:extLst>
              <a:ext uri="{FF2B5EF4-FFF2-40B4-BE49-F238E27FC236}">
                <a16:creationId xmlns:a16="http://schemas.microsoft.com/office/drawing/2014/main" xmlns="" id="{5F4AED8C-1C5C-854E-A1D3-0DDB8978F72C}"/>
              </a:ext>
            </a:extLst>
          </p:cNvPr>
          <p:cNvSpPr/>
          <p:nvPr/>
        </p:nvSpPr>
        <p:spPr>
          <a:xfrm>
            <a:off x="9983766" y="1551234"/>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6. Analytic Ability</a:t>
            </a:r>
          </a:p>
        </p:txBody>
      </p:sp>
      <p:sp>
        <p:nvSpPr>
          <p:cNvPr id="5" name="Rectangle 4">
            <a:extLst>
              <a:ext uri="{FF2B5EF4-FFF2-40B4-BE49-F238E27FC236}">
                <a16:creationId xmlns:a16="http://schemas.microsoft.com/office/drawing/2014/main" xmlns="" id="{F863788A-BBF3-5C46-A5FA-8AB41EC52DAB}"/>
              </a:ext>
            </a:extLst>
          </p:cNvPr>
          <p:cNvSpPr/>
          <p:nvPr/>
        </p:nvSpPr>
        <p:spPr>
          <a:xfrm>
            <a:off x="467515" y="3717238"/>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7. Business Results Orientation</a:t>
            </a:r>
          </a:p>
        </p:txBody>
      </p:sp>
      <p:sp>
        <p:nvSpPr>
          <p:cNvPr id="6" name="Rectangle 5">
            <a:extLst>
              <a:ext uri="{FF2B5EF4-FFF2-40B4-BE49-F238E27FC236}">
                <a16:creationId xmlns:a16="http://schemas.microsoft.com/office/drawing/2014/main" xmlns="" id="{8C58225F-8F01-A54E-8D94-D85B78DE7525}"/>
              </a:ext>
            </a:extLst>
          </p:cNvPr>
          <p:cNvSpPr/>
          <p:nvPr/>
        </p:nvSpPr>
        <p:spPr>
          <a:xfrm>
            <a:off x="467515" y="1535972"/>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1. Communication</a:t>
            </a:r>
            <a:endParaRPr lang="en-US" sz="1200" dirty="0">
              <a:solidFill>
                <a:srgbClr val="FFFFFF"/>
              </a:solidFill>
            </a:endParaRPr>
          </a:p>
        </p:txBody>
      </p:sp>
      <p:sp>
        <p:nvSpPr>
          <p:cNvPr id="7" name="Rectangle 6">
            <a:extLst>
              <a:ext uri="{FF2B5EF4-FFF2-40B4-BE49-F238E27FC236}">
                <a16:creationId xmlns:a16="http://schemas.microsoft.com/office/drawing/2014/main" xmlns="" id="{D29C5F53-9232-C44B-A002-E00E0D6A1DBB}"/>
              </a:ext>
            </a:extLst>
          </p:cNvPr>
          <p:cNvSpPr/>
          <p:nvPr/>
        </p:nvSpPr>
        <p:spPr>
          <a:xfrm>
            <a:off x="8078332" y="1535972"/>
            <a:ext cx="1749600" cy="44319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5. Creativity</a:t>
            </a:r>
          </a:p>
        </p:txBody>
      </p:sp>
      <p:sp>
        <p:nvSpPr>
          <p:cNvPr id="8" name="Rectangle 7">
            <a:extLst>
              <a:ext uri="{FF2B5EF4-FFF2-40B4-BE49-F238E27FC236}">
                <a16:creationId xmlns:a16="http://schemas.microsoft.com/office/drawing/2014/main" xmlns="" id="{B322BFB8-FEAE-284C-9BDC-23FC9D1AC5C8}"/>
              </a:ext>
            </a:extLst>
          </p:cNvPr>
          <p:cNvSpPr/>
          <p:nvPr/>
        </p:nvSpPr>
        <p:spPr>
          <a:xfrm>
            <a:off x="9983766" y="1994432"/>
            <a:ext cx="1746738" cy="1422954"/>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Can work with data to identify patterns; uses judgment to form conclusions that may challenge conventional wisdom</a:t>
            </a:r>
            <a:endParaRPr lang="en-IN" sz="1200" dirty="0">
              <a:solidFill>
                <a:srgbClr val="000000"/>
              </a:solidFill>
            </a:endParaRPr>
          </a:p>
        </p:txBody>
      </p:sp>
      <p:sp>
        <p:nvSpPr>
          <p:cNvPr id="9" name="Rectangle 8">
            <a:extLst>
              <a:ext uri="{FF2B5EF4-FFF2-40B4-BE49-F238E27FC236}">
                <a16:creationId xmlns:a16="http://schemas.microsoft.com/office/drawing/2014/main" xmlns="" id="{66FDF6FA-043B-3345-B018-B4A81B6805F8}"/>
              </a:ext>
            </a:extLst>
          </p:cNvPr>
          <p:cNvSpPr/>
          <p:nvPr/>
        </p:nvSpPr>
        <p:spPr>
          <a:xfrm>
            <a:off x="393398" y="4276511"/>
            <a:ext cx="1749600" cy="1422000"/>
          </a:xfrm>
          <a:prstGeom prst="rect">
            <a:avLst/>
          </a:prstGeom>
          <a:ln w="12700">
            <a:noFill/>
          </a:ln>
        </p:spPr>
        <p:txBody>
          <a:bodyPr wrap="square" lIns="90000" rIns="36000">
            <a:spAutoFit/>
          </a:bodyPr>
          <a:lstStyle/>
          <a:p>
            <a:pPr>
              <a:lnSpc>
                <a:spcPct val="122476"/>
              </a:lnSpc>
              <a:spcBef>
                <a:spcPts val="719"/>
              </a:spcBef>
            </a:pPr>
            <a:r>
              <a:rPr lang="en-IN" sz="1200" dirty="0">
                <a:solidFill>
                  <a:srgbClr val="000000"/>
                </a:solidFill>
                <a:ea typeface="Arial"/>
                <a:cs typeface="Arial"/>
                <a:sym typeface="Arial"/>
              </a:rPr>
              <a:t>Understands business needs; delivers efficient and high-quality results</a:t>
            </a:r>
            <a:endParaRPr lang="en-IN" sz="1200" dirty="0">
              <a:solidFill>
                <a:srgbClr val="000000"/>
              </a:solidFill>
            </a:endParaRPr>
          </a:p>
        </p:txBody>
      </p:sp>
      <p:sp>
        <p:nvSpPr>
          <p:cNvPr id="10" name="Rectangle 9">
            <a:extLst>
              <a:ext uri="{FF2B5EF4-FFF2-40B4-BE49-F238E27FC236}">
                <a16:creationId xmlns:a16="http://schemas.microsoft.com/office/drawing/2014/main" xmlns="" id="{2AE6A4BF-768D-8440-8B32-C926E9E320A1}"/>
              </a:ext>
            </a:extLst>
          </p:cNvPr>
          <p:cNvSpPr/>
          <p:nvPr/>
        </p:nvSpPr>
        <p:spPr>
          <a:xfrm>
            <a:off x="467515" y="1979170"/>
            <a:ext cx="1749600" cy="1444242"/>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Conveys information to diverse audiences, orally and in writing, in a way that is easily understood and actionable.</a:t>
            </a:r>
            <a:endParaRPr lang="en-IN" sz="1200" dirty="0">
              <a:solidFill>
                <a:srgbClr val="000000"/>
              </a:solidFill>
            </a:endParaRPr>
          </a:p>
        </p:txBody>
      </p:sp>
      <p:sp>
        <p:nvSpPr>
          <p:cNvPr id="12" name="Rectangle 11">
            <a:extLst>
              <a:ext uri="{FF2B5EF4-FFF2-40B4-BE49-F238E27FC236}">
                <a16:creationId xmlns:a16="http://schemas.microsoft.com/office/drawing/2014/main" xmlns="" id="{4AD2FCE5-87F4-AE43-AFFA-B46D810AD3AC}"/>
              </a:ext>
            </a:extLst>
          </p:cNvPr>
          <p:cNvSpPr/>
          <p:nvPr/>
        </p:nvSpPr>
        <p:spPr>
          <a:xfrm>
            <a:off x="8078331" y="2007000"/>
            <a:ext cx="1727321" cy="1422000"/>
          </a:xfrm>
          <a:prstGeom prst="rect">
            <a:avLst/>
          </a:prstGeom>
          <a:solidFill>
            <a:schemeClr val="bg1"/>
          </a:solid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Applies original thinking to produce new ideas or products; questions assumptions and imagines future possibilities</a:t>
            </a:r>
            <a:endParaRPr lang="en-IN" sz="1200" dirty="0">
              <a:solidFill>
                <a:srgbClr val="000000"/>
              </a:solidFill>
            </a:endParaRPr>
          </a:p>
        </p:txBody>
      </p:sp>
      <p:sp>
        <p:nvSpPr>
          <p:cNvPr id="17" name="Rectangle 16">
            <a:extLst>
              <a:ext uri="{FF2B5EF4-FFF2-40B4-BE49-F238E27FC236}">
                <a16:creationId xmlns:a16="http://schemas.microsoft.com/office/drawing/2014/main" xmlns="" id="{5F7A224F-BD44-2243-931D-F907EFFB16E1}"/>
              </a:ext>
            </a:extLst>
          </p:cNvPr>
          <p:cNvSpPr/>
          <p:nvPr/>
        </p:nvSpPr>
        <p:spPr>
          <a:xfrm>
            <a:off x="2362483" y="1536677"/>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2. </a:t>
            </a:r>
            <a:r>
              <a:rPr lang="en-US" sz="1200" b="1" dirty="0">
                <a:solidFill>
                  <a:srgbClr val="FEFFFE"/>
                </a:solidFill>
                <a:ea typeface="Arial"/>
                <a:cs typeface="Arial"/>
                <a:sym typeface="Arial"/>
              </a:rPr>
              <a:t>Decision Making</a:t>
            </a:r>
            <a:endParaRPr lang="en-US" sz="1200" dirty="0">
              <a:solidFill>
                <a:srgbClr val="FFFFFF"/>
              </a:solidFill>
            </a:endParaRPr>
          </a:p>
        </p:txBody>
      </p:sp>
      <p:sp>
        <p:nvSpPr>
          <p:cNvPr id="18" name="Rectangle 17">
            <a:extLst>
              <a:ext uri="{FF2B5EF4-FFF2-40B4-BE49-F238E27FC236}">
                <a16:creationId xmlns:a16="http://schemas.microsoft.com/office/drawing/2014/main" xmlns="" id="{BF6B5C40-0AD5-1E46-84C5-7B78C6AD19EC}"/>
              </a:ext>
            </a:extLst>
          </p:cNvPr>
          <p:cNvSpPr/>
          <p:nvPr/>
        </p:nvSpPr>
        <p:spPr>
          <a:xfrm>
            <a:off x="2362483" y="1979875"/>
            <a:ext cx="1749600" cy="1422000"/>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Considers the relative costs and benefits of potential actions to choose the most appropriate one</a:t>
            </a:r>
          </a:p>
        </p:txBody>
      </p:sp>
      <p:sp>
        <p:nvSpPr>
          <p:cNvPr id="19" name="Rectangle 18">
            <a:extLst>
              <a:ext uri="{FF2B5EF4-FFF2-40B4-BE49-F238E27FC236}">
                <a16:creationId xmlns:a16="http://schemas.microsoft.com/office/drawing/2014/main" xmlns="" id="{1D611903-121A-BE48-A292-0FA9AD0612AA}"/>
              </a:ext>
            </a:extLst>
          </p:cNvPr>
          <p:cNvSpPr/>
          <p:nvPr/>
        </p:nvSpPr>
        <p:spPr>
          <a:xfrm>
            <a:off x="4267766" y="1538379"/>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bg2"/>
                </a:solidFill>
              </a:rPr>
              <a:t>3. </a:t>
            </a:r>
            <a:r>
              <a:rPr lang="en-US" sz="1200" b="1" dirty="0">
                <a:solidFill>
                  <a:schemeClr val="bg2"/>
                </a:solidFill>
                <a:ea typeface="Arial"/>
                <a:cs typeface="Arial"/>
                <a:sym typeface="Arial"/>
              </a:rPr>
              <a:t>Influence</a:t>
            </a:r>
            <a:endParaRPr lang="en-US" sz="1200" b="1" dirty="0">
              <a:solidFill>
                <a:schemeClr val="bg2"/>
              </a:solidFill>
            </a:endParaRPr>
          </a:p>
        </p:txBody>
      </p:sp>
      <p:sp>
        <p:nvSpPr>
          <p:cNvPr id="20" name="Rectangle 19">
            <a:extLst>
              <a:ext uri="{FF2B5EF4-FFF2-40B4-BE49-F238E27FC236}">
                <a16:creationId xmlns:a16="http://schemas.microsoft.com/office/drawing/2014/main" xmlns="" id="{92F17602-9D24-2247-94C4-814FF5849E5F}"/>
              </a:ext>
            </a:extLst>
          </p:cNvPr>
          <p:cNvSpPr/>
          <p:nvPr/>
        </p:nvSpPr>
        <p:spPr>
          <a:xfrm>
            <a:off x="4267766" y="1981576"/>
            <a:ext cx="1749600" cy="1422000"/>
          </a:xfrm>
          <a:prstGeom prst="rect">
            <a:avLst/>
          </a:prstGeom>
          <a:solidFill>
            <a:schemeClr val="bg1"/>
          </a:solidFill>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Asserts ideas and persuades others to gain support across a matrixed organization</a:t>
            </a:r>
            <a:endParaRPr lang="en-IN" sz="1200" dirty="0">
              <a:solidFill>
                <a:srgbClr val="000000"/>
              </a:solidFill>
            </a:endParaRPr>
          </a:p>
        </p:txBody>
      </p:sp>
      <p:sp>
        <p:nvSpPr>
          <p:cNvPr id="33" name="Rectangle 32">
            <a:extLst>
              <a:ext uri="{FF2B5EF4-FFF2-40B4-BE49-F238E27FC236}">
                <a16:creationId xmlns:a16="http://schemas.microsoft.com/office/drawing/2014/main" xmlns="" id="{752C0EE8-46A0-D943-8F8C-116C69E8EEBF}"/>
              </a:ext>
            </a:extLst>
          </p:cNvPr>
          <p:cNvSpPr/>
          <p:nvPr/>
        </p:nvSpPr>
        <p:spPr>
          <a:xfrm>
            <a:off x="6129772" y="1535972"/>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bg1"/>
                </a:solidFill>
              </a:rPr>
              <a:t>4. </a:t>
            </a:r>
            <a:r>
              <a:rPr lang="en-US" sz="1200" b="1" dirty="0">
                <a:solidFill>
                  <a:schemeClr val="bg1"/>
                </a:solidFill>
                <a:ea typeface="Arial"/>
                <a:cs typeface="Arial"/>
                <a:sym typeface="Arial"/>
              </a:rPr>
              <a:t>Learning Agility</a:t>
            </a:r>
            <a:endParaRPr lang="en-US" sz="1200" b="1" dirty="0">
              <a:solidFill>
                <a:schemeClr val="bg1"/>
              </a:solidFill>
            </a:endParaRPr>
          </a:p>
        </p:txBody>
      </p:sp>
      <p:sp>
        <p:nvSpPr>
          <p:cNvPr id="34" name="Rectangle 33">
            <a:extLst>
              <a:ext uri="{FF2B5EF4-FFF2-40B4-BE49-F238E27FC236}">
                <a16:creationId xmlns:a16="http://schemas.microsoft.com/office/drawing/2014/main" xmlns="" id="{BC9B12FC-117D-154E-8EA2-E024E5F051F4}"/>
              </a:ext>
            </a:extLst>
          </p:cNvPr>
          <p:cNvSpPr/>
          <p:nvPr/>
        </p:nvSpPr>
        <p:spPr>
          <a:xfrm>
            <a:off x="236248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8. Organizational </a:t>
            </a:r>
            <a:br>
              <a:rPr lang="en-US" sz="1200" b="1" dirty="0">
                <a:solidFill>
                  <a:srgbClr val="FFFFFF"/>
                </a:solidFill>
              </a:rPr>
            </a:br>
            <a:r>
              <a:rPr lang="en-US" sz="1200" b="1" dirty="0">
                <a:solidFill>
                  <a:srgbClr val="FFFFFF"/>
                </a:solidFill>
              </a:rPr>
              <a:t>Awareness</a:t>
            </a:r>
          </a:p>
        </p:txBody>
      </p:sp>
      <p:sp>
        <p:nvSpPr>
          <p:cNvPr id="35" name="Rectangle 34">
            <a:extLst>
              <a:ext uri="{FF2B5EF4-FFF2-40B4-BE49-F238E27FC236}">
                <a16:creationId xmlns:a16="http://schemas.microsoft.com/office/drawing/2014/main" xmlns="" id="{4FD883F6-0013-B849-81B7-B3F2538BB4D1}"/>
              </a:ext>
            </a:extLst>
          </p:cNvPr>
          <p:cNvSpPr/>
          <p:nvPr/>
        </p:nvSpPr>
        <p:spPr>
          <a:xfrm>
            <a:off x="4267766"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9. </a:t>
            </a:r>
            <a:r>
              <a:rPr lang="en-US" sz="1200" b="1" dirty="0">
                <a:solidFill>
                  <a:srgbClr val="FEFFFE"/>
                </a:solidFill>
                <a:ea typeface="Arial"/>
                <a:cs typeface="Arial"/>
                <a:sym typeface="Arial"/>
              </a:rPr>
              <a:t>Prioritization</a:t>
            </a:r>
            <a:endParaRPr lang="en-US" sz="1200" dirty="0">
              <a:solidFill>
                <a:srgbClr val="000000"/>
              </a:solidFill>
            </a:endParaRPr>
          </a:p>
        </p:txBody>
      </p:sp>
      <p:sp>
        <p:nvSpPr>
          <p:cNvPr id="36" name="Rectangle 35">
            <a:extLst>
              <a:ext uri="{FF2B5EF4-FFF2-40B4-BE49-F238E27FC236}">
                <a16:creationId xmlns:a16="http://schemas.microsoft.com/office/drawing/2014/main" xmlns="" id="{1BC50275-6769-9049-ACE5-775AA8DA5AEF}"/>
              </a:ext>
            </a:extLst>
          </p:cNvPr>
          <p:cNvSpPr/>
          <p:nvPr/>
        </p:nvSpPr>
        <p:spPr>
          <a:xfrm>
            <a:off x="6173049"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10. </a:t>
            </a:r>
            <a:r>
              <a:rPr lang="en-US" sz="1200" b="1" dirty="0">
                <a:solidFill>
                  <a:srgbClr val="FEFFFE"/>
                </a:solidFill>
                <a:ea typeface="Arial"/>
                <a:cs typeface="Arial"/>
                <a:sym typeface="Arial"/>
              </a:rPr>
              <a:t>Process Orientation</a:t>
            </a:r>
            <a:endParaRPr lang="en-US" sz="1200" dirty="0">
              <a:solidFill>
                <a:srgbClr val="FFFFFF"/>
              </a:solidFill>
            </a:endParaRPr>
          </a:p>
        </p:txBody>
      </p:sp>
      <p:sp>
        <p:nvSpPr>
          <p:cNvPr id="37" name="Rectangle 36">
            <a:extLst>
              <a:ext uri="{FF2B5EF4-FFF2-40B4-BE49-F238E27FC236}">
                <a16:creationId xmlns:a16="http://schemas.microsoft.com/office/drawing/2014/main" xmlns="" id="{3604F44C-D7E6-F748-BF78-0ED1FD7E92CC}"/>
              </a:ext>
            </a:extLst>
          </p:cNvPr>
          <p:cNvSpPr/>
          <p:nvPr/>
        </p:nvSpPr>
        <p:spPr>
          <a:xfrm>
            <a:off x="6096000" y="1990291"/>
            <a:ext cx="1746738" cy="1422000"/>
          </a:xfrm>
          <a:prstGeom prst="rect">
            <a:avLst/>
          </a:prstGeom>
          <a:solidFill>
            <a:schemeClr val="bg1"/>
          </a:solidFill>
          <a:ln w="12700">
            <a:noFill/>
          </a:ln>
        </p:spPr>
        <p:txBody>
          <a:bodyPr wrap="square" lIns="90000" rIns="36000">
            <a:spAutoFit/>
          </a:bodyPr>
          <a:lstStyle/>
          <a:p>
            <a:pPr>
              <a:lnSpc>
                <a:spcPct val="117333"/>
              </a:lnSpc>
              <a:spcBef>
                <a:spcPts val="1391"/>
              </a:spcBef>
            </a:pPr>
            <a:r>
              <a:rPr lang="en-IN" sz="1200" dirty="0">
                <a:solidFill>
                  <a:srgbClr val="000000"/>
                </a:solidFill>
                <a:ea typeface="Arial"/>
                <a:cs typeface="Arial"/>
                <a:sym typeface="Arial"/>
              </a:rPr>
              <a:t>Rapidly acquires new knowledge and learns new skills; deals effectively with ambiguity by using past experience</a:t>
            </a:r>
            <a:endParaRPr lang="en-IN" sz="1200" dirty="0">
              <a:solidFill>
                <a:srgbClr val="000000"/>
              </a:solidFill>
            </a:endParaRPr>
          </a:p>
        </p:txBody>
      </p:sp>
      <p:sp>
        <p:nvSpPr>
          <p:cNvPr id="38" name="Rectangle 37">
            <a:extLst>
              <a:ext uri="{FF2B5EF4-FFF2-40B4-BE49-F238E27FC236}">
                <a16:creationId xmlns:a16="http://schemas.microsoft.com/office/drawing/2014/main" xmlns="" id="{F38062B0-421B-3947-B0DB-2D524CCAA149}"/>
              </a:ext>
            </a:extLst>
          </p:cNvPr>
          <p:cNvSpPr/>
          <p:nvPr/>
        </p:nvSpPr>
        <p:spPr>
          <a:xfrm>
            <a:off x="2362483" y="4140628"/>
            <a:ext cx="1749600" cy="1422000"/>
          </a:xfrm>
          <a:prstGeom prst="rect">
            <a:avLst/>
          </a:prstGeom>
          <a:ln w="12700">
            <a:noFill/>
          </a:ln>
        </p:spPr>
        <p:txBody>
          <a:bodyPr wrap="square" lIns="90000" rIns="36000">
            <a:spAutoFit/>
          </a:bodyPr>
          <a:lstStyle/>
          <a:p>
            <a:pPr>
              <a:lnSpc>
                <a:spcPct val="117333"/>
              </a:lnSpc>
              <a:spcBef>
                <a:spcPts val="763"/>
              </a:spcBef>
            </a:pPr>
            <a:r>
              <a:rPr lang="en-IN" sz="1200" dirty="0">
                <a:solidFill>
                  <a:srgbClr val="000000"/>
                </a:solidFill>
                <a:ea typeface="Arial"/>
                <a:cs typeface="Arial"/>
                <a:sym typeface="Arial"/>
              </a:rPr>
              <a:t>Understands and works in line with the organization’s mission, values, operations, structure, and goals</a:t>
            </a:r>
            <a:endParaRPr lang="en-IN" sz="1200" dirty="0">
              <a:solidFill>
                <a:srgbClr val="000000"/>
              </a:solidFill>
            </a:endParaRPr>
          </a:p>
        </p:txBody>
      </p:sp>
      <p:sp>
        <p:nvSpPr>
          <p:cNvPr id="39" name="Rectangle 38">
            <a:extLst>
              <a:ext uri="{FF2B5EF4-FFF2-40B4-BE49-F238E27FC236}">
                <a16:creationId xmlns:a16="http://schemas.microsoft.com/office/drawing/2014/main" xmlns="" id="{3A7814A7-D14D-A047-A1D3-6966A3C1BEBC}"/>
              </a:ext>
            </a:extLst>
          </p:cNvPr>
          <p:cNvSpPr/>
          <p:nvPr/>
        </p:nvSpPr>
        <p:spPr>
          <a:xfrm>
            <a:off x="4267766" y="4140628"/>
            <a:ext cx="1749600" cy="1422000"/>
          </a:xfrm>
          <a:prstGeom prst="rect">
            <a:avLst/>
          </a:prstGeom>
          <a:ln w="12700">
            <a:noFill/>
          </a:ln>
        </p:spPr>
        <p:txBody>
          <a:bodyPr wrap="square" lIns="90000" rIns="36000">
            <a:spAutoFit/>
          </a:bodyPr>
          <a:lstStyle/>
          <a:p>
            <a:pPr>
              <a:lnSpc>
                <a:spcPct val="122476"/>
              </a:lnSpc>
              <a:spcBef>
                <a:spcPts val="1314"/>
              </a:spcBef>
            </a:pPr>
            <a:r>
              <a:rPr lang="en-IN" sz="1200" dirty="0">
                <a:solidFill>
                  <a:srgbClr val="000000"/>
                </a:solidFill>
                <a:ea typeface="Arial"/>
                <a:cs typeface="Arial"/>
                <a:sym typeface="Arial"/>
              </a:rPr>
              <a:t>Self-directs work through goal setting, time management, and planning</a:t>
            </a:r>
            <a:endParaRPr lang="en-IN" sz="1200" dirty="0">
              <a:solidFill>
                <a:srgbClr val="000000"/>
              </a:solidFill>
            </a:endParaRPr>
          </a:p>
        </p:txBody>
      </p:sp>
      <p:sp>
        <p:nvSpPr>
          <p:cNvPr id="40" name="Rectangle 39">
            <a:extLst>
              <a:ext uri="{FF2B5EF4-FFF2-40B4-BE49-F238E27FC236}">
                <a16:creationId xmlns:a16="http://schemas.microsoft.com/office/drawing/2014/main" xmlns="" id="{AAE97FBF-A934-844D-9ECF-231319EEC38B}"/>
              </a:ext>
            </a:extLst>
          </p:cNvPr>
          <p:cNvSpPr/>
          <p:nvPr/>
        </p:nvSpPr>
        <p:spPr>
          <a:xfrm>
            <a:off x="6173049" y="4140629"/>
            <a:ext cx="1749600" cy="1422954"/>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Follows directions; designs practices, processes, procedures, and systems to </a:t>
            </a:r>
            <a:br>
              <a:rPr lang="en-IN" sz="1200" dirty="0">
                <a:solidFill>
                  <a:srgbClr val="000000"/>
                </a:solidFill>
                <a:ea typeface="Arial"/>
                <a:cs typeface="Arial"/>
                <a:sym typeface="Arial"/>
              </a:rPr>
            </a:br>
            <a:r>
              <a:rPr lang="en-IN" sz="1200" dirty="0">
                <a:solidFill>
                  <a:srgbClr val="000000"/>
                </a:solidFill>
                <a:ea typeface="Arial"/>
                <a:cs typeface="Arial"/>
                <a:sym typeface="Arial"/>
              </a:rPr>
              <a:t>simplify work and use resources efficiently</a:t>
            </a:r>
            <a:endParaRPr lang="en-IN" sz="1200" dirty="0">
              <a:solidFill>
                <a:srgbClr val="000000"/>
              </a:solidFill>
            </a:endParaRPr>
          </a:p>
        </p:txBody>
      </p:sp>
      <p:sp>
        <p:nvSpPr>
          <p:cNvPr id="41" name="Rectangle 40">
            <a:extLst>
              <a:ext uri="{FF2B5EF4-FFF2-40B4-BE49-F238E27FC236}">
                <a16:creationId xmlns:a16="http://schemas.microsoft.com/office/drawing/2014/main" xmlns="" id="{BD3DB423-0E60-864A-9123-8116AD287DFD}"/>
              </a:ext>
            </a:extLst>
          </p:cNvPr>
          <p:cNvSpPr/>
          <p:nvPr/>
        </p:nvSpPr>
        <p:spPr>
          <a:xfrm>
            <a:off x="8078332" y="3697431"/>
            <a:ext cx="1749600" cy="44319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11. </a:t>
            </a:r>
            <a:r>
              <a:rPr lang="en-US" sz="1200" b="1" dirty="0">
                <a:solidFill>
                  <a:srgbClr val="FEFFFE"/>
                </a:solidFill>
                <a:ea typeface="Arial"/>
                <a:cs typeface="Arial"/>
                <a:sym typeface="Arial"/>
              </a:rPr>
              <a:t>Relationship </a:t>
            </a:r>
            <a:br>
              <a:rPr lang="en-US" sz="1200" b="1" dirty="0">
                <a:solidFill>
                  <a:srgbClr val="FEFFFE"/>
                </a:solidFill>
                <a:ea typeface="Arial"/>
                <a:cs typeface="Arial"/>
                <a:sym typeface="Arial"/>
              </a:rPr>
            </a:br>
            <a:r>
              <a:rPr lang="en-US" sz="1200" b="1" dirty="0">
                <a:solidFill>
                  <a:srgbClr val="FEFFFE"/>
                </a:solidFill>
                <a:ea typeface="Arial"/>
                <a:cs typeface="Arial"/>
                <a:sym typeface="Arial"/>
              </a:rPr>
              <a:t>Management</a:t>
            </a:r>
            <a:endParaRPr lang="en-US" sz="1200" dirty="0">
              <a:solidFill>
                <a:srgbClr val="FFFFFF"/>
              </a:solidFill>
            </a:endParaRPr>
          </a:p>
        </p:txBody>
      </p:sp>
      <p:sp>
        <p:nvSpPr>
          <p:cNvPr id="42" name="Rectangle 41">
            <a:extLst>
              <a:ext uri="{FF2B5EF4-FFF2-40B4-BE49-F238E27FC236}">
                <a16:creationId xmlns:a16="http://schemas.microsoft.com/office/drawing/2014/main" xmlns="" id="{C129863B-E04E-9C45-BE7F-ACD576B41C60}"/>
              </a:ext>
            </a:extLst>
          </p:cNvPr>
          <p:cNvSpPr/>
          <p:nvPr/>
        </p:nvSpPr>
        <p:spPr>
          <a:xfrm>
            <a:off x="8078332" y="4140628"/>
            <a:ext cx="1749600" cy="1422000"/>
          </a:xfrm>
          <a:prstGeom prst="rect">
            <a:avLst/>
          </a:prstGeom>
          <a:solidFill>
            <a:schemeClr val="accent2">
              <a:lumMod val="20000"/>
              <a:lumOff val="80000"/>
            </a:schemeClr>
          </a:solidFill>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Creates relationships and builds trust with internal and external stakeholders quickly</a:t>
            </a:r>
          </a:p>
        </p:txBody>
      </p:sp>
      <p:sp>
        <p:nvSpPr>
          <p:cNvPr id="43" name="Rectangle 42">
            <a:extLst>
              <a:ext uri="{FF2B5EF4-FFF2-40B4-BE49-F238E27FC236}">
                <a16:creationId xmlns:a16="http://schemas.microsoft.com/office/drawing/2014/main" xmlns="" id="{61A28D05-207F-A441-9FDD-DE935466AD79}"/>
              </a:ext>
            </a:extLst>
          </p:cNvPr>
          <p:cNvSpPr/>
          <p:nvPr/>
        </p:nvSpPr>
        <p:spPr>
          <a:xfrm>
            <a:off x="998361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12. </a:t>
            </a:r>
            <a:r>
              <a:rPr lang="en-US" sz="1200" b="1" dirty="0">
                <a:solidFill>
                  <a:srgbClr val="FEFFFE"/>
                </a:solidFill>
                <a:ea typeface="Arial"/>
                <a:cs typeface="Arial"/>
                <a:sym typeface="Arial"/>
              </a:rPr>
              <a:t>Teamwork</a:t>
            </a:r>
            <a:endParaRPr lang="en-US" sz="1200" b="1" dirty="0">
              <a:solidFill>
                <a:srgbClr val="FFFFFF"/>
              </a:solidFill>
            </a:endParaRPr>
          </a:p>
        </p:txBody>
      </p:sp>
      <p:sp>
        <p:nvSpPr>
          <p:cNvPr id="44" name="Rectangle 43">
            <a:extLst>
              <a:ext uri="{FF2B5EF4-FFF2-40B4-BE49-F238E27FC236}">
                <a16:creationId xmlns:a16="http://schemas.microsoft.com/office/drawing/2014/main" xmlns="" id="{3FC53A32-B84E-4E42-A630-592DFF997E6D}"/>
              </a:ext>
            </a:extLst>
          </p:cNvPr>
          <p:cNvSpPr/>
          <p:nvPr/>
        </p:nvSpPr>
        <p:spPr>
          <a:xfrm>
            <a:off x="9983613" y="4140629"/>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Promotes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and facilitates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coordination and cooperation among peers</a:t>
            </a:r>
            <a:endParaRPr lang="en-IN" sz="1200" dirty="0">
              <a:solidFill>
                <a:srgbClr val="000000"/>
              </a:solidFill>
            </a:endParaRPr>
          </a:p>
        </p:txBody>
      </p:sp>
      <p:sp>
        <p:nvSpPr>
          <p:cNvPr id="28" name="Rectangle 27">
            <a:extLst>
              <a:ext uri="{FF2B5EF4-FFF2-40B4-BE49-F238E27FC236}">
                <a16:creationId xmlns:a16="http://schemas.microsoft.com/office/drawing/2014/main" xmlns="" id="{5726AC73-4912-AF41-B0E1-079F2DA4AF57}"/>
              </a:ext>
            </a:extLst>
          </p:cNvPr>
          <p:cNvSpPr/>
          <p:nvPr/>
        </p:nvSpPr>
        <p:spPr>
          <a:xfrm>
            <a:off x="393398" y="5865355"/>
            <a:ext cx="9281204" cy="230832"/>
          </a:xfrm>
          <a:prstGeom prst="rect">
            <a:avLst/>
          </a:prstGeom>
        </p:spPr>
        <p:txBody>
          <a:bodyPr wrap="square">
            <a:spAutoFit/>
          </a:bodyPr>
          <a:lstStyle/>
          <a:p>
            <a:r>
              <a:rPr lang="en-US" sz="900" dirty="0">
                <a:solidFill>
                  <a:srgbClr val="6F7878"/>
                </a:solidFill>
              </a:rPr>
              <a:t>Source: Gartner (April 2019)</a:t>
            </a:r>
          </a:p>
        </p:txBody>
      </p:sp>
    </p:spTree>
    <p:extLst>
      <p:ext uri="{BB962C8B-B14F-4D97-AF65-F5344CB8AC3E}">
        <p14:creationId xmlns:p14="http://schemas.microsoft.com/office/powerpoint/2010/main" val="35099992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8D2D7E-82D1-44D8-9702-0CD804B6BDC6}"/>
              </a:ext>
            </a:extLst>
          </p:cNvPr>
          <p:cNvSpPr>
            <a:spLocks noGrp="1"/>
          </p:cNvSpPr>
          <p:nvPr>
            <p:ph type="title"/>
          </p:nvPr>
        </p:nvSpPr>
        <p:spPr/>
        <p:txBody>
          <a:bodyPr/>
          <a:lstStyle/>
          <a:p>
            <a:r>
              <a:rPr lang="en-US" dirty="0">
                <a:solidFill>
                  <a:srgbClr val="002856"/>
                </a:solidFill>
              </a:rPr>
              <a:t>Exercise 3: Assess Virtual Team Effectiveness</a:t>
            </a:r>
            <a:br>
              <a:rPr lang="en-US" dirty="0">
                <a:solidFill>
                  <a:srgbClr val="002856"/>
                </a:solidFill>
              </a:rPr>
            </a:br>
            <a:r>
              <a:rPr lang="en-US" sz="2000" dirty="0">
                <a:solidFill>
                  <a:srgbClr val="002856"/>
                </a:solidFill>
                <a:latin typeface="Arial"/>
              </a:rPr>
              <a:t>Take Action: People and Time</a:t>
            </a:r>
            <a:endParaRPr lang="en-US" dirty="0"/>
          </a:p>
        </p:txBody>
      </p:sp>
      <p:sp>
        <p:nvSpPr>
          <p:cNvPr id="5" name="Rectangle 4">
            <a:extLst>
              <a:ext uri="{FF2B5EF4-FFF2-40B4-BE49-F238E27FC236}">
                <a16:creationId xmlns:a16="http://schemas.microsoft.com/office/drawing/2014/main" xmlns="" id="{66CE2647-39E5-4BD8-B629-BA549BD2DC72}"/>
              </a:ext>
            </a:extLst>
          </p:cNvPr>
          <p:cNvSpPr/>
          <p:nvPr/>
        </p:nvSpPr>
        <p:spPr>
          <a:xfrm>
            <a:off x="458786" y="1900031"/>
            <a:ext cx="3208338" cy="1384995"/>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2"/>
                </a:solidFill>
              </a:rPr>
              <a:t>These action items are next-steps for addressing areas from the survey with low average scores. </a:t>
            </a:r>
          </a:p>
        </p:txBody>
      </p:sp>
      <p:sp>
        <p:nvSpPr>
          <p:cNvPr id="6" name="Oval 5">
            <a:extLst>
              <a:ext uri="{FF2B5EF4-FFF2-40B4-BE49-F238E27FC236}">
                <a16:creationId xmlns:a16="http://schemas.microsoft.com/office/drawing/2014/main" xmlns="" id="{4EDD2BD7-C577-4488-A813-18ABDD78718D}"/>
              </a:ext>
            </a:extLst>
          </p:cNvPr>
          <p:cNvSpPr/>
          <p:nvPr/>
        </p:nvSpPr>
        <p:spPr>
          <a:xfrm>
            <a:off x="1656644" y="1185462"/>
            <a:ext cx="937951" cy="833738"/>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7" name="Picture 6">
            <a:extLst>
              <a:ext uri="{FF2B5EF4-FFF2-40B4-BE49-F238E27FC236}">
                <a16:creationId xmlns:a16="http://schemas.microsoft.com/office/drawing/2014/main" xmlns="" id="{81385E47-1B73-4CE0-8C24-9C708DA20F84}"/>
              </a:ext>
            </a:extLst>
          </p:cNvPr>
          <p:cNvPicPr>
            <a:picLocks noChangeAspect="1"/>
          </p:cNvPicPr>
          <p:nvPr/>
        </p:nvPicPr>
        <p:blipFill>
          <a:blip r:embed="rId3"/>
          <a:stretch>
            <a:fillRect/>
          </a:stretch>
        </p:blipFill>
        <p:spPr>
          <a:xfrm>
            <a:off x="1871935" y="1312514"/>
            <a:ext cx="503586" cy="587517"/>
          </a:xfrm>
          <a:prstGeom prst="rect">
            <a:avLst/>
          </a:prstGeom>
        </p:spPr>
      </p:pic>
      <p:sp>
        <p:nvSpPr>
          <p:cNvPr id="8" name="Rectangle 7">
            <a:extLst>
              <a:ext uri="{FF2B5EF4-FFF2-40B4-BE49-F238E27FC236}">
                <a16:creationId xmlns:a16="http://schemas.microsoft.com/office/drawing/2014/main" xmlns="" id="{C25C4416-8859-4BB3-AAC3-47185497EC7C}"/>
              </a:ext>
            </a:extLst>
          </p:cNvPr>
          <p:cNvSpPr/>
          <p:nvPr/>
        </p:nvSpPr>
        <p:spPr>
          <a:xfrm>
            <a:off x="451642" y="3364224"/>
            <a:ext cx="3215482" cy="5486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For low scores in ‘People’</a:t>
            </a:r>
          </a:p>
        </p:txBody>
      </p:sp>
      <p:sp>
        <p:nvSpPr>
          <p:cNvPr id="9" name="Rectangle 8">
            <a:extLst>
              <a:ext uri="{FF2B5EF4-FFF2-40B4-BE49-F238E27FC236}">
                <a16:creationId xmlns:a16="http://schemas.microsoft.com/office/drawing/2014/main" xmlns="" id="{E028CB47-3A06-4F40-8930-1E084DDD6AEA}"/>
              </a:ext>
            </a:extLst>
          </p:cNvPr>
          <p:cNvSpPr/>
          <p:nvPr/>
        </p:nvSpPr>
        <p:spPr>
          <a:xfrm>
            <a:off x="451642" y="5007788"/>
            <a:ext cx="3215482" cy="5486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For low scores in ‘Time’</a:t>
            </a:r>
          </a:p>
        </p:txBody>
      </p:sp>
      <p:sp>
        <p:nvSpPr>
          <p:cNvPr id="10" name="Arrow: Right 9">
            <a:extLst>
              <a:ext uri="{FF2B5EF4-FFF2-40B4-BE49-F238E27FC236}">
                <a16:creationId xmlns:a16="http://schemas.microsoft.com/office/drawing/2014/main" xmlns="" id="{D46D5FD5-1F60-4E1A-863F-5D3F91EE7EB4}"/>
              </a:ext>
            </a:extLst>
          </p:cNvPr>
          <p:cNvSpPr/>
          <p:nvPr/>
        </p:nvSpPr>
        <p:spPr>
          <a:xfrm>
            <a:off x="3814761" y="3364224"/>
            <a:ext cx="1304925" cy="548651"/>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Arrow: Right 10">
            <a:extLst>
              <a:ext uri="{FF2B5EF4-FFF2-40B4-BE49-F238E27FC236}">
                <a16:creationId xmlns:a16="http://schemas.microsoft.com/office/drawing/2014/main" xmlns="" id="{E0A103CD-8643-470E-B909-94A6DFD385BC}"/>
              </a:ext>
            </a:extLst>
          </p:cNvPr>
          <p:cNvSpPr/>
          <p:nvPr/>
        </p:nvSpPr>
        <p:spPr>
          <a:xfrm>
            <a:off x="3814762" y="5007787"/>
            <a:ext cx="1304925" cy="548651"/>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Rectangle 11">
            <a:extLst>
              <a:ext uri="{FF2B5EF4-FFF2-40B4-BE49-F238E27FC236}">
                <a16:creationId xmlns:a16="http://schemas.microsoft.com/office/drawing/2014/main" xmlns="" id="{41F8BE5C-8BCA-488E-8657-4E9ADFAAEDC6}"/>
              </a:ext>
            </a:extLst>
          </p:cNvPr>
          <p:cNvSpPr/>
          <p:nvPr/>
        </p:nvSpPr>
        <p:spPr>
          <a:xfrm>
            <a:off x="5263358" y="2900032"/>
            <a:ext cx="6465890" cy="1723549"/>
          </a:xfrm>
          <a:prstGeom prst="rect">
            <a:avLst/>
          </a:prstGeom>
          <a:solidFill>
            <a:schemeClr val="accent3"/>
          </a:solidFill>
        </p:spPr>
        <p:txBody>
          <a:bodyPr wrap="square">
            <a:spAutoFit/>
          </a:bodyPr>
          <a:lstStyle/>
          <a:p>
            <a:r>
              <a:rPr lang="en-US" sz="1100" b="1" dirty="0">
                <a:solidFill>
                  <a:schemeClr val="tx2"/>
                </a:solidFill>
              </a:rPr>
              <a:t>Pre-meeting </a:t>
            </a:r>
          </a:p>
          <a:p>
            <a:pPr marL="285750" indent="-285750">
              <a:buFont typeface="Arial" panose="020B0604020202020204" pitchFamily="34" charset="0"/>
              <a:buChar char="•"/>
            </a:pPr>
            <a:r>
              <a:rPr lang="en-US" sz="1100" dirty="0">
                <a:solidFill>
                  <a:schemeClr val="tx2"/>
                </a:solidFill>
              </a:rPr>
              <a:t>Circulate a clear agenda with time allocations </a:t>
            </a:r>
          </a:p>
          <a:p>
            <a:pPr marL="285750" indent="-285750">
              <a:buFont typeface="Arial" panose="020B0604020202020204" pitchFamily="34" charset="0"/>
              <a:buChar char="•"/>
            </a:pPr>
            <a:r>
              <a:rPr lang="en-US" sz="1100" dirty="0">
                <a:solidFill>
                  <a:schemeClr val="tx2"/>
                </a:solidFill>
              </a:rPr>
              <a:t>Post draft documents in a central location and have all team embers comment on them. At the meeting, only discuss areas of disagreement </a:t>
            </a:r>
          </a:p>
          <a:p>
            <a:endParaRPr lang="en-US" sz="700" dirty="0">
              <a:solidFill>
                <a:schemeClr val="tx2"/>
              </a:solidFill>
            </a:endParaRPr>
          </a:p>
          <a:p>
            <a:r>
              <a:rPr lang="en-US" sz="1100" b="1" dirty="0">
                <a:solidFill>
                  <a:schemeClr val="tx2"/>
                </a:solidFill>
              </a:rPr>
              <a:t>During the Meeting </a:t>
            </a:r>
          </a:p>
          <a:p>
            <a:pPr marL="285750" indent="-285750">
              <a:buFont typeface="Arial" panose="020B0604020202020204" pitchFamily="34" charset="0"/>
              <a:buChar char="•"/>
            </a:pPr>
            <a:r>
              <a:rPr lang="en-US" sz="1100" dirty="0">
                <a:solidFill>
                  <a:schemeClr val="tx2"/>
                </a:solidFill>
              </a:rPr>
              <a:t>Call on and obtain everyone's input; do not rely solely on colleagues who volunteer information </a:t>
            </a:r>
          </a:p>
          <a:p>
            <a:pPr marL="285750" indent="-285750">
              <a:buFont typeface="Arial" panose="020B0604020202020204" pitchFamily="34" charset="0"/>
              <a:buChar char="•"/>
            </a:pPr>
            <a:r>
              <a:rPr lang="en-US" sz="1100" dirty="0">
                <a:solidFill>
                  <a:schemeClr val="tx2"/>
                </a:solidFill>
              </a:rPr>
              <a:t>Make the meeting engaging through the use of interactive technology. including instant-messaging and real-time polling tools </a:t>
            </a:r>
          </a:p>
          <a:p>
            <a:pPr marL="285750" indent="-285750">
              <a:buFont typeface="Arial" panose="020B0604020202020204" pitchFamily="34" charset="0"/>
              <a:buChar char="•"/>
            </a:pPr>
            <a:r>
              <a:rPr lang="en-US" sz="1100" dirty="0">
                <a:solidFill>
                  <a:schemeClr val="tx2"/>
                </a:solidFill>
              </a:rPr>
              <a:t>Have a team member take notes to send out after the meeting </a:t>
            </a:r>
            <a:endParaRPr lang="en-US" sz="500" dirty="0">
              <a:solidFill>
                <a:schemeClr val="tx2"/>
              </a:solidFill>
            </a:endParaRPr>
          </a:p>
        </p:txBody>
      </p:sp>
      <p:sp>
        <p:nvSpPr>
          <p:cNvPr id="13" name="Rectangle 12">
            <a:extLst>
              <a:ext uri="{FF2B5EF4-FFF2-40B4-BE49-F238E27FC236}">
                <a16:creationId xmlns:a16="http://schemas.microsoft.com/office/drawing/2014/main" xmlns="" id="{5B9B53F1-1B82-4B64-8B11-2E0B6B90B995}"/>
              </a:ext>
            </a:extLst>
          </p:cNvPr>
          <p:cNvSpPr/>
          <p:nvPr/>
        </p:nvSpPr>
        <p:spPr>
          <a:xfrm>
            <a:off x="5263360" y="4822277"/>
            <a:ext cx="6465888" cy="1354217"/>
          </a:xfrm>
          <a:prstGeom prst="rect">
            <a:avLst/>
          </a:prstGeom>
          <a:solidFill>
            <a:schemeClr val="accent3"/>
          </a:solidFill>
        </p:spPr>
        <p:txBody>
          <a:bodyPr wrap="square">
            <a:spAutoFit/>
          </a:bodyPr>
          <a:lstStyle/>
          <a:p>
            <a:r>
              <a:rPr lang="en-US" sz="1100" b="1" dirty="0">
                <a:solidFill>
                  <a:schemeClr val="tx2"/>
                </a:solidFill>
              </a:rPr>
              <a:t>End Of Meeting </a:t>
            </a:r>
          </a:p>
          <a:p>
            <a:pPr marL="285750" indent="-285750">
              <a:buFont typeface="Arial" panose="020B0604020202020204" pitchFamily="34" charset="0"/>
              <a:buChar char="•"/>
            </a:pPr>
            <a:r>
              <a:rPr lang="en-US" sz="1100" dirty="0">
                <a:solidFill>
                  <a:schemeClr val="tx2"/>
                </a:solidFill>
              </a:rPr>
              <a:t>List Out action items, such as task assignments and due dates; post them in a central location </a:t>
            </a:r>
          </a:p>
          <a:p>
            <a:pPr marL="285750" indent="-285750">
              <a:buFont typeface="Arial" panose="020B0604020202020204" pitchFamily="34" charset="0"/>
              <a:buChar char="•"/>
            </a:pPr>
            <a:r>
              <a:rPr lang="en-US" sz="1100" dirty="0">
                <a:solidFill>
                  <a:schemeClr val="tx2"/>
                </a:solidFill>
              </a:rPr>
              <a:t>Identify who will take notes at the next team meeting </a:t>
            </a:r>
          </a:p>
          <a:p>
            <a:pPr marL="285750" indent="-285750">
              <a:buFont typeface="Arial" panose="020B0604020202020204" pitchFamily="34" charset="0"/>
              <a:buChar char="•"/>
            </a:pPr>
            <a:endParaRPr lang="en-US" sz="500" dirty="0">
              <a:solidFill>
                <a:schemeClr val="tx2"/>
              </a:solidFill>
            </a:endParaRPr>
          </a:p>
          <a:p>
            <a:r>
              <a:rPr lang="en-US" sz="1100" b="1" dirty="0">
                <a:solidFill>
                  <a:schemeClr val="tx2"/>
                </a:solidFill>
              </a:rPr>
              <a:t>Between Meetings </a:t>
            </a:r>
          </a:p>
          <a:p>
            <a:pPr marL="285750" indent="-285750">
              <a:buFont typeface="Arial" panose="020B0604020202020204" pitchFamily="34" charset="0"/>
              <a:buChar char="•"/>
            </a:pPr>
            <a:r>
              <a:rPr lang="en-US" sz="1100" dirty="0">
                <a:solidFill>
                  <a:schemeClr val="tx2"/>
                </a:solidFill>
              </a:rPr>
              <a:t>Use electronic communications to share both formal and informal news with the team </a:t>
            </a:r>
          </a:p>
          <a:p>
            <a:pPr marL="285750" indent="-285750">
              <a:buFont typeface="Arial" panose="020B0604020202020204" pitchFamily="34" charset="0"/>
              <a:buChar char="•"/>
            </a:pPr>
            <a:r>
              <a:rPr lang="en-US" sz="1100" dirty="0">
                <a:solidFill>
                  <a:schemeClr val="tx2"/>
                </a:solidFill>
              </a:rPr>
              <a:t>Use automatic notifications of postings to a shared team website to keep members up-to-date on progress </a:t>
            </a:r>
          </a:p>
        </p:txBody>
      </p:sp>
      <p:sp>
        <p:nvSpPr>
          <p:cNvPr id="15" name="Rectangle 14">
            <a:extLst>
              <a:ext uri="{FF2B5EF4-FFF2-40B4-BE49-F238E27FC236}">
                <a16:creationId xmlns:a16="http://schemas.microsoft.com/office/drawing/2014/main" xmlns="" id="{012FA000-B589-4236-86CA-C27B2AF36CD0}"/>
              </a:ext>
            </a:extLst>
          </p:cNvPr>
          <p:cNvSpPr/>
          <p:nvPr/>
        </p:nvSpPr>
        <p:spPr>
          <a:xfrm>
            <a:off x="6920705" y="2263960"/>
            <a:ext cx="3337718" cy="525248"/>
          </a:xfrm>
          <a:prstGeom prst="rect">
            <a:avLst/>
          </a:prstGeom>
          <a:solidFill>
            <a:srgbClr val="3C7BC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t>Action Items</a:t>
            </a:r>
          </a:p>
        </p:txBody>
      </p:sp>
    </p:spTree>
    <p:extLst>
      <p:ext uri="{BB962C8B-B14F-4D97-AF65-F5344CB8AC3E}">
        <p14:creationId xmlns:p14="http://schemas.microsoft.com/office/powerpoint/2010/main" val="289654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31607D2A-051A-45DC-96DE-A570BE28BCE9}"/>
              </a:ext>
            </a:extLst>
          </p:cNvPr>
          <p:cNvGrpSpPr/>
          <p:nvPr/>
        </p:nvGrpSpPr>
        <p:grpSpPr>
          <a:xfrm>
            <a:off x="9446133" y="2593566"/>
            <a:ext cx="1782908" cy="1851028"/>
            <a:chOff x="452438" y="1999828"/>
            <a:chExt cx="1162050" cy="1352553"/>
          </a:xfrm>
          <a:solidFill>
            <a:srgbClr val="AAD2FF"/>
          </a:solidFill>
        </p:grpSpPr>
        <p:sp>
          <p:nvSpPr>
            <p:cNvPr id="21" name="Freeform 6">
              <a:extLst>
                <a:ext uri="{FF2B5EF4-FFF2-40B4-BE49-F238E27FC236}">
                  <a16:creationId xmlns:a16="http://schemas.microsoft.com/office/drawing/2014/main" xmlns="" id="{5485B541-BBD8-411C-97E4-4346B3C6C54E}"/>
                </a:ext>
              </a:extLst>
            </p:cNvPr>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grpFill/>
            <a:ln>
              <a:noFill/>
            </a:ln>
          </p:spPr>
        </p:sp>
        <p:cxnSp>
          <p:nvCxnSpPr>
            <p:cNvPr id="23" name="Connector 7">
              <a:extLst>
                <a:ext uri="{FF2B5EF4-FFF2-40B4-BE49-F238E27FC236}">
                  <a16:creationId xmlns:a16="http://schemas.microsoft.com/office/drawing/2014/main" xmlns="" id="{29272FEF-FEB0-462F-A6AD-3D046ED071F4}"/>
                </a:ext>
              </a:extLst>
            </p:cNvPr>
            <p:cNvCxnSpPr/>
            <p:nvPr/>
          </p:nvCxnSpPr>
          <p:spPr>
            <a:xfrm>
              <a:off x="452438" y="1999828"/>
              <a:ext cx="1162050" cy="0"/>
            </a:xfrm>
            <a:prstGeom prst="line">
              <a:avLst/>
            </a:prstGeom>
            <a:grpFill/>
            <a:ln w="19050" cap="sq">
              <a:noFill/>
            </a:ln>
          </p:spPr>
        </p:cxnSp>
        <p:cxnSp>
          <p:nvCxnSpPr>
            <p:cNvPr id="24" name="Connector 8">
              <a:extLst>
                <a:ext uri="{FF2B5EF4-FFF2-40B4-BE49-F238E27FC236}">
                  <a16:creationId xmlns:a16="http://schemas.microsoft.com/office/drawing/2014/main" xmlns="" id="{5D3AEB66-9802-443E-B711-674239ED94A2}"/>
                </a:ext>
              </a:extLst>
            </p:cNvPr>
            <p:cNvCxnSpPr/>
            <p:nvPr/>
          </p:nvCxnSpPr>
          <p:spPr>
            <a:xfrm flipV="1">
              <a:off x="461963" y="2009353"/>
              <a:ext cx="0" cy="1333500"/>
            </a:xfrm>
            <a:prstGeom prst="line">
              <a:avLst/>
            </a:prstGeom>
            <a:grpFill/>
            <a:ln w="19050" cap="sq">
              <a:noFill/>
            </a:ln>
          </p:spPr>
        </p:cxnSp>
        <p:cxnSp>
          <p:nvCxnSpPr>
            <p:cNvPr id="25" name="Connector 9">
              <a:extLst>
                <a:ext uri="{FF2B5EF4-FFF2-40B4-BE49-F238E27FC236}">
                  <a16:creationId xmlns:a16="http://schemas.microsoft.com/office/drawing/2014/main" xmlns="" id="{FA04A7EC-DD47-4B76-A707-D4831C4F70A1}"/>
                </a:ext>
              </a:extLst>
            </p:cNvPr>
            <p:cNvCxnSpPr/>
            <p:nvPr/>
          </p:nvCxnSpPr>
          <p:spPr>
            <a:xfrm flipV="1">
              <a:off x="1604963" y="2009353"/>
              <a:ext cx="0" cy="1333500"/>
            </a:xfrm>
            <a:prstGeom prst="line">
              <a:avLst/>
            </a:prstGeom>
            <a:grpFill/>
            <a:ln w="19050" cap="sq">
              <a:noFill/>
            </a:ln>
          </p:spPr>
        </p:cxnSp>
        <p:cxnSp>
          <p:nvCxnSpPr>
            <p:cNvPr id="26" name="Connector 10">
              <a:extLst>
                <a:ext uri="{FF2B5EF4-FFF2-40B4-BE49-F238E27FC236}">
                  <a16:creationId xmlns:a16="http://schemas.microsoft.com/office/drawing/2014/main" xmlns="" id="{33C985EE-D597-427D-90F3-0DCD7A272C44}"/>
                </a:ext>
              </a:extLst>
            </p:cNvPr>
            <p:cNvCxnSpPr/>
            <p:nvPr/>
          </p:nvCxnSpPr>
          <p:spPr>
            <a:xfrm>
              <a:off x="452438" y="3352378"/>
              <a:ext cx="1162050" cy="0"/>
            </a:xfrm>
            <a:prstGeom prst="line">
              <a:avLst/>
            </a:prstGeom>
            <a:grpFill/>
            <a:ln w="19050" cap="sq">
              <a:noFill/>
            </a:ln>
          </p:spPr>
        </p:cxnSp>
      </p:grpSp>
      <p:sp>
        <p:nvSpPr>
          <p:cNvPr id="7" name="TextBox 6"/>
          <p:cNvSpPr txBox="1"/>
          <p:nvPr/>
        </p:nvSpPr>
        <p:spPr>
          <a:xfrm>
            <a:off x="1160578" y="3287431"/>
            <a:ext cx="1102179" cy="190500"/>
          </a:xfrm>
          <a:prstGeom prst="rect">
            <a:avLst/>
          </a:prstGeom>
          <a:ln>
            <a:noFill/>
          </a:ln>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2753551" y="3117261"/>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1" name="TextBox 10"/>
          <p:cNvSpPr txBox="1"/>
          <p:nvPr/>
        </p:nvSpPr>
        <p:spPr>
          <a:xfrm>
            <a:off x="5353351" y="2596332"/>
            <a:ext cx="1575670" cy="1687272"/>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2:</a:t>
            </a:r>
          </a:p>
          <a:p>
            <a:pPr marL="26343" indent="-26343">
              <a:lnSpc>
                <a:spcPct val="150000"/>
              </a:lnSpc>
            </a:pPr>
            <a:r>
              <a:rPr lang="en-US" dirty="0">
                <a:solidFill>
                  <a:srgbClr val="002060"/>
                </a:solidFill>
              </a:rPr>
              <a:t>Developing Challenging Capabilities</a:t>
            </a:r>
            <a:endParaRPr lang="en-US" dirty="0">
              <a:solidFill>
                <a:srgbClr val="002060"/>
              </a:solidFill>
              <a:latin typeface="Arial"/>
            </a:endParaRPr>
          </a:p>
        </p:txBody>
      </p:sp>
      <p:sp>
        <p:nvSpPr>
          <p:cNvPr id="12" name="Freeform 11"/>
          <p:cNvSpPr/>
          <p:nvPr/>
        </p:nvSpPr>
        <p:spPr>
          <a:xfrm>
            <a:off x="6980976" y="3054458"/>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4" name="Freeform 13"/>
          <p:cNvSpPr/>
          <p:nvPr/>
        </p:nvSpPr>
        <p:spPr>
          <a:xfrm>
            <a:off x="9128900" y="3052953"/>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5" name="TextBox 14"/>
          <p:cNvSpPr txBox="1"/>
          <p:nvPr/>
        </p:nvSpPr>
        <p:spPr>
          <a:xfrm>
            <a:off x="9516073" y="3144904"/>
            <a:ext cx="870857" cy="190500"/>
          </a:xfrm>
          <a:prstGeom prst="rect">
            <a:avLst/>
          </a:prstGeom>
          <a:ln>
            <a:noFill/>
          </a:ln>
        </p:spPr>
        <p:txBody>
          <a:bodyPr wrap="none" lIns="0" tIns="0" rIns="0" bIns="0" anchor="t"/>
          <a:lstStyle/>
          <a:p>
            <a:r>
              <a:rPr lang="en-US" b="1" dirty="0">
                <a:solidFill>
                  <a:srgbClr val="002060"/>
                </a:solidFill>
                <a:latin typeface="Arial"/>
              </a:rPr>
              <a:t>Key Takeaways </a:t>
            </a:r>
          </a:p>
        </p:txBody>
      </p:sp>
      <p:sp>
        <p:nvSpPr>
          <p:cNvPr id="5" name="Title 4">
            <a:extLst>
              <a:ext uri="{FF2B5EF4-FFF2-40B4-BE49-F238E27FC236}">
                <a16:creationId xmlns:a16="http://schemas.microsoft.com/office/drawing/2014/main" xmlns="" id="{35B318A3-456A-433F-8E0F-843312FBB141}"/>
              </a:ext>
            </a:extLst>
          </p:cNvPr>
          <p:cNvSpPr>
            <a:spLocks noGrp="1"/>
          </p:cNvSpPr>
          <p:nvPr>
            <p:ph type="title"/>
          </p:nvPr>
        </p:nvSpPr>
        <p:spPr/>
        <p:txBody>
          <a:bodyPr/>
          <a:lstStyle/>
          <a:p>
            <a:r>
              <a:rPr lang="en-US" dirty="0">
                <a:solidFill>
                  <a:srgbClr val="002060"/>
                </a:solidFill>
                <a:latin typeface="Arial Black" panose="020B0A04020102020204" pitchFamily="34" charset="0"/>
              </a:rPr>
              <a:t>Roadmap</a:t>
            </a:r>
            <a:br>
              <a:rPr lang="en-US" dirty="0">
                <a:solidFill>
                  <a:srgbClr val="002060"/>
                </a:solidFill>
                <a:latin typeface="Arial Black" panose="020B0A04020102020204" pitchFamily="34" charset="0"/>
              </a:rPr>
            </a:br>
            <a:endParaRPr lang="en-US" dirty="0"/>
          </a:p>
        </p:txBody>
      </p:sp>
      <p:sp>
        <p:nvSpPr>
          <p:cNvPr id="22" name="TextBox 21">
            <a:extLst>
              <a:ext uri="{FF2B5EF4-FFF2-40B4-BE49-F238E27FC236}">
                <a16:creationId xmlns:a16="http://schemas.microsoft.com/office/drawing/2014/main" xmlns="" id="{46F791DA-2366-45D3-831E-C2CF2F404B46}"/>
              </a:ext>
            </a:extLst>
          </p:cNvPr>
          <p:cNvSpPr txBox="1"/>
          <p:nvPr/>
        </p:nvSpPr>
        <p:spPr>
          <a:xfrm>
            <a:off x="7347603" y="2583771"/>
            <a:ext cx="1679948" cy="2202583"/>
          </a:xfrm>
          <a:prstGeom prst="rect">
            <a:avLst/>
          </a:prstGeom>
          <a:ln>
            <a:noFill/>
          </a:ln>
        </p:spPr>
        <p:txBody>
          <a:bodyPr lIns="0" tIns="0" rIns="0" bIns="0" anchor="t"/>
          <a:lstStyle/>
          <a:p>
            <a:pPr>
              <a:lnSpc>
                <a:spcPct val="150000"/>
              </a:lnSpc>
            </a:pPr>
            <a:r>
              <a:rPr lang="en-US" b="1" dirty="0">
                <a:solidFill>
                  <a:srgbClr val="002060"/>
                </a:solidFill>
                <a:latin typeface="Arial"/>
              </a:rPr>
              <a:t>Exercise 3:</a:t>
            </a:r>
          </a:p>
          <a:p>
            <a:pPr>
              <a:lnSpc>
                <a:spcPct val="150000"/>
              </a:lnSpc>
            </a:pPr>
            <a:r>
              <a:rPr lang="en-US" dirty="0">
                <a:solidFill>
                  <a:srgbClr val="002060"/>
                </a:solidFill>
                <a:latin typeface="Arial"/>
              </a:rPr>
              <a:t>Assess Virtual Team Effectiveness</a:t>
            </a:r>
          </a:p>
        </p:txBody>
      </p:sp>
      <p:sp>
        <p:nvSpPr>
          <p:cNvPr id="27" name="TextBox 26">
            <a:extLst>
              <a:ext uri="{FF2B5EF4-FFF2-40B4-BE49-F238E27FC236}">
                <a16:creationId xmlns:a16="http://schemas.microsoft.com/office/drawing/2014/main" xmlns="" id="{E8C999F1-A539-4799-B8D9-2C4CF9365C48}"/>
              </a:ext>
            </a:extLst>
          </p:cNvPr>
          <p:cNvSpPr txBox="1"/>
          <p:nvPr/>
        </p:nvSpPr>
        <p:spPr>
          <a:xfrm>
            <a:off x="3061494" y="2593566"/>
            <a:ext cx="1782905" cy="1091497"/>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1:</a:t>
            </a:r>
          </a:p>
          <a:p>
            <a:pPr marL="26343" indent="-26343">
              <a:lnSpc>
                <a:spcPct val="150000"/>
              </a:lnSpc>
            </a:pPr>
            <a:r>
              <a:rPr lang="en-US" dirty="0">
                <a:solidFill>
                  <a:srgbClr val="002060"/>
                </a:solidFill>
                <a:latin typeface="Arial"/>
              </a:rPr>
              <a:t>Practice Building Trust with Stakeholders</a:t>
            </a:r>
          </a:p>
          <a:p>
            <a:pPr marL="26343" indent="-26343">
              <a:lnSpc>
                <a:spcPct val="150000"/>
              </a:lnSpc>
            </a:pPr>
            <a:endParaRPr lang="en-US" dirty="0">
              <a:solidFill>
                <a:srgbClr val="002060"/>
              </a:solidFill>
              <a:latin typeface="Arial"/>
            </a:endParaRPr>
          </a:p>
        </p:txBody>
      </p:sp>
      <p:sp>
        <p:nvSpPr>
          <p:cNvPr id="28" name="Freeform 11">
            <a:extLst>
              <a:ext uri="{FF2B5EF4-FFF2-40B4-BE49-F238E27FC236}">
                <a16:creationId xmlns:a16="http://schemas.microsoft.com/office/drawing/2014/main" xmlns="" id="{6DC9A6F9-646B-4AEA-9151-0ECD29B2D586}"/>
              </a:ext>
            </a:extLst>
          </p:cNvPr>
          <p:cNvSpPr/>
          <p:nvPr/>
        </p:nvSpPr>
        <p:spPr>
          <a:xfrm>
            <a:off x="4973800" y="3070349"/>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Tree>
    <p:extLst>
      <p:ext uri="{BB962C8B-B14F-4D97-AF65-F5344CB8AC3E}">
        <p14:creationId xmlns:p14="http://schemas.microsoft.com/office/powerpoint/2010/main" val="4172157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31B420-2402-4168-A62D-6D36B4A4275A}"/>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xmlns="" id="{637233EF-F592-40FD-8F0D-489E6258EEE2}"/>
              </a:ext>
            </a:extLst>
          </p:cNvPr>
          <p:cNvSpPr>
            <a:spLocks noGrp="1"/>
          </p:cNvSpPr>
          <p:nvPr>
            <p:ph sz="quarter" idx="10"/>
          </p:nvPr>
        </p:nvSpPr>
        <p:spPr>
          <a:xfrm>
            <a:off x="1492898" y="1527175"/>
            <a:ext cx="10240315" cy="4460873"/>
          </a:xfrm>
        </p:spPr>
        <p:txBody>
          <a:bodyPr/>
          <a:lstStyle/>
          <a:p>
            <a:pPr marL="0" indent="0">
              <a:buNone/>
            </a:pPr>
            <a:r>
              <a:rPr lang="en-US" dirty="0"/>
              <a:t>Proactively identify and address the drivers of, and roadblocks to, trust with stakeholders.</a:t>
            </a:r>
          </a:p>
          <a:p>
            <a:pPr marL="0" indent="0">
              <a:buNone/>
            </a:pPr>
            <a:endParaRPr lang="en-US" sz="800" dirty="0"/>
          </a:p>
          <a:p>
            <a:pPr marL="0" indent="0">
              <a:buNone/>
            </a:pPr>
            <a:r>
              <a:rPr lang="en-US" dirty="0"/>
              <a:t>Build challenger relationships; instead of focusing solely on solving problems, be willing to contribute and push your partners.</a:t>
            </a:r>
          </a:p>
          <a:p>
            <a:pPr marL="0" indent="0">
              <a:buNone/>
            </a:pPr>
            <a:endParaRPr lang="en-US" sz="800" dirty="0"/>
          </a:p>
          <a:p>
            <a:pPr marL="0" indent="0">
              <a:buNone/>
            </a:pPr>
            <a:r>
              <a:rPr lang="en-US" dirty="0"/>
              <a:t>Assess teams by their competencies and outcomes, not their tools.</a:t>
            </a:r>
          </a:p>
          <a:p>
            <a:pPr marL="0" indent="0">
              <a:buNone/>
            </a:pPr>
            <a:endParaRPr lang="en-US" sz="800" dirty="0"/>
          </a:p>
          <a:p>
            <a:pPr marL="0" indent="0">
              <a:buNone/>
            </a:pPr>
            <a:r>
              <a:rPr lang="en-US" dirty="0"/>
              <a:t>Increase the effectiveness of teams by targeting the specific causes of failure. Is the problem with people, links, time, or purpose?</a:t>
            </a:r>
          </a:p>
        </p:txBody>
      </p:sp>
      <p:sp>
        <p:nvSpPr>
          <p:cNvPr id="4" name="Freeform 15">
            <a:extLst>
              <a:ext uri="{FF2B5EF4-FFF2-40B4-BE49-F238E27FC236}">
                <a16:creationId xmlns:a16="http://schemas.microsoft.com/office/drawing/2014/main" xmlns="" id="{B1CAC4D6-820F-4AA6-B8C3-2FE304352CF1}"/>
              </a:ext>
            </a:extLst>
          </p:cNvPr>
          <p:cNvSpPr/>
          <p:nvPr/>
        </p:nvSpPr>
        <p:spPr>
          <a:xfrm>
            <a:off x="757404" y="1650220"/>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5" name="Freeform 15">
            <a:extLst>
              <a:ext uri="{FF2B5EF4-FFF2-40B4-BE49-F238E27FC236}">
                <a16:creationId xmlns:a16="http://schemas.microsoft.com/office/drawing/2014/main" xmlns="" id="{DE64D2FF-5B02-48F4-B0B5-258A71AF92E0}"/>
              </a:ext>
            </a:extLst>
          </p:cNvPr>
          <p:cNvSpPr/>
          <p:nvPr/>
        </p:nvSpPr>
        <p:spPr>
          <a:xfrm>
            <a:off x="757404" y="2785076"/>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6" name="Freeform 15">
            <a:extLst>
              <a:ext uri="{FF2B5EF4-FFF2-40B4-BE49-F238E27FC236}">
                <a16:creationId xmlns:a16="http://schemas.microsoft.com/office/drawing/2014/main" xmlns="" id="{47C32E40-F074-4493-928E-908EC9588872}"/>
              </a:ext>
            </a:extLst>
          </p:cNvPr>
          <p:cNvSpPr/>
          <p:nvPr/>
        </p:nvSpPr>
        <p:spPr>
          <a:xfrm>
            <a:off x="757404" y="3919932"/>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
        <p:nvSpPr>
          <p:cNvPr id="7" name="Freeform 15">
            <a:extLst>
              <a:ext uri="{FF2B5EF4-FFF2-40B4-BE49-F238E27FC236}">
                <a16:creationId xmlns:a16="http://schemas.microsoft.com/office/drawing/2014/main" xmlns="" id="{FB64A12B-4F6C-407E-A741-302C00B5AE8E}"/>
              </a:ext>
            </a:extLst>
          </p:cNvPr>
          <p:cNvSpPr/>
          <p:nvPr/>
        </p:nvSpPr>
        <p:spPr>
          <a:xfrm>
            <a:off x="723132" y="4760241"/>
            <a:ext cx="416898" cy="294547"/>
          </a:xfrm>
          <a:custGeom>
            <a:avLst/>
            <a:gdLst/>
            <a:ahLst/>
            <a:cxnLst/>
            <a:rect l="l" t="t" r="r" b="b"/>
            <a:pathLst>
              <a:path w="166548" h="154114">
                <a:moveTo>
                  <a:pt x="41580" y="71806"/>
                </a:moveTo>
                <a:cubicBezTo>
                  <a:pt x="40932" y="67513"/>
                  <a:pt x="39434" y="60236"/>
                  <a:pt x="39434" y="55943"/>
                </a:cubicBezTo>
                <a:cubicBezTo>
                  <a:pt x="39434" y="52514"/>
                  <a:pt x="39218" y="51448"/>
                  <a:pt x="36437" y="49085"/>
                </a:cubicBezTo>
                <a:cubicBezTo>
                  <a:pt x="34290" y="47587"/>
                  <a:pt x="32360" y="46939"/>
                  <a:pt x="29794" y="46939"/>
                </a:cubicBezTo>
                <a:cubicBezTo>
                  <a:pt x="26784" y="46939"/>
                  <a:pt x="21857" y="47802"/>
                  <a:pt x="18860" y="48869"/>
                </a:cubicBezTo>
                <a:cubicBezTo>
                  <a:pt x="14364" y="50368"/>
                  <a:pt x="10287" y="55728"/>
                  <a:pt x="7493" y="59156"/>
                </a:cubicBezTo>
                <a:cubicBezTo>
                  <a:pt x="3848" y="63449"/>
                  <a:pt x="2134" y="65163"/>
                  <a:pt x="1499" y="67094"/>
                </a:cubicBezTo>
                <a:cubicBezTo>
                  <a:pt x="851" y="69024"/>
                  <a:pt x="635" y="71374"/>
                  <a:pt x="419" y="77165"/>
                </a:cubicBezTo>
                <a:cubicBezTo>
                  <a:pt x="0" y="86385"/>
                  <a:pt x="419" y="93675"/>
                  <a:pt x="1499" y="102882"/>
                </a:cubicBezTo>
                <a:lnTo>
                  <a:pt x="4496" y="128829"/>
                </a:lnTo>
                <a:cubicBezTo>
                  <a:pt x="4496" y="131178"/>
                  <a:pt x="4712" y="134823"/>
                  <a:pt x="6426" y="136754"/>
                </a:cubicBezTo>
                <a:cubicBezTo>
                  <a:pt x="8789" y="139535"/>
                  <a:pt x="12218" y="142761"/>
                  <a:pt x="14999" y="145110"/>
                </a:cubicBezTo>
                <a:cubicBezTo>
                  <a:pt x="17793" y="147256"/>
                  <a:pt x="26365" y="153479"/>
                  <a:pt x="29578" y="153682"/>
                </a:cubicBezTo>
                <a:lnTo>
                  <a:pt x="34506" y="154114"/>
                </a:lnTo>
                <a:cubicBezTo>
                  <a:pt x="41796" y="154114"/>
                  <a:pt x="60439" y="135255"/>
                  <a:pt x="65799" y="130327"/>
                </a:cubicBezTo>
                <a:lnTo>
                  <a:pt x="93663" y="103530"/>
                </a:lnTo>
                <a:lnTo>
                  <a:pt x="145758" y="48654"/>
                </a:lnTo>
                <a:lnTo>
                  <a:pt x="160757" y="32360"/>
                </a:lnTo>
                <a:cubicBezTo>
                  <a:pt x="165469" y="27648"/>
                  <a:pt x="166548" y="27648"/>
                  <a:pt x="166548" y="21437"/>
                </a:cubicBezTo>
                <a:lnTo>
                  <a:pt x="166548" y="7506"/>
                </a:lnTo>
                <a:cubicBezTo>
                  <a:pt x="166548" y="1282"/>
                  <a:pt x="166548" y="0"/>
                  <a:pt x="159690" y="0"/>
                </a:cubicBezTo>
                <a:cubicBezTo>
                  <a:pt x="155829" y="0"/>
                  <a:pt x="154115" y="851"/>
                  <a:pt x="151333" y="2997"/>
                </a:cubicBezTo>
                <a:lnTo>
                  <a:pt x="134824" y="16713"/>
                </a:lnTo>
                <a:lnTo>
                  <a:pt x="103950" y="46507"/>
                </a:lnTo>
                <a:lnTo>
                  <a:pt x="60224" y="89382"/>
                </a:lnTo>
                <a:lnTo>
                  <a:pt x="56579" y="92811"/>
                </a:lnTo>
                <a:cubicBezTo>
                  <a:pt x="55512" y="93878"/>
                  <a:pt x="53798" y="95593"/>
                  <a:pt x="52083" y="95593"/>
                </a:cubicBezTo>
                <a:cubicBezTo>
                  <a:pt x="50368" y="95593"/>
                  <a:pt x="47371" y="94094"/>
                  <a:pt x="46292" y="92811"/>
                </a:cubicBezTo>
                <a:cubicBezTo>
                  <a:pt x="44361" y="90665"/>
                  <a:pt x="43942" y="86170"/>
                  <a:pt x="43511" y="83375"/>
                </a:cubicBezTo>
                <a:close/>
              </a:path>
            </a:pathLst>
          </a:custGeom>
          <a:solidFill>
            <a:srgbClr val="00A76D"/>
          </a:solidFill>
        </p:spPr>
      </p:sp>
    </p:spTree>
    <p:extLst>
      <p:ext uri="{BB962C8B-B14F-4D97-AF65-F5344CB8AC3E}">
        <p14:creationId xmlns:p14="http://schemas.microsoft.com/office/powerpoint/2010/main" val="53140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A31D47AE-69FA-40FD-8184-D6564CE706D0}"/>
              </a:ext>
            </a:extLst>
          </p:cNvPr>
          <p:cNvSpPr/>
          <p:nvPr/>
        </p:nvSpPr>
        <p:spPr>
          <a:xfrm>
            <a:off x="6256486" y="2875420"/>
            <a:ext cx="5470461" cy="443198"/>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xmlns="" id="{DB39B6BE-15B6-4E4D-96B7-BEB1A6F026CD}"/>
              </a:ext>
            </a:extLst>
          </p:cNvPr>
          <p:cNvSpPr txBox="1">
            <a:spLocks/>
          </p:cNvSpPr>
          <p:nvPr/>
        </p:nvSpPr>
        <p:spPr>
          <a:xfrm>
            <a:off x="321091" y="286485"/>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CA" dirty="0">
                <a:solidFill>
                  <a:srgbClr val="002060"/>
                </a:solidFill>
                <a:latin typeface="Arial Black" panose="020B0A04020102020204" pitchFamily="34" charset="0"/>
              </a:rPr>
              <a:t>Why Relationship Management?</a:t>
            </a:r>
            <a:r>
              <a:rPr lang="en-CA" dirty="0"/>
              <a:t/>
            </a:r>
            <a:br>
              <a:rPr lang="en-CA" dirty="0"/>
            </a:br>
            <a:r>
              <a:rPr lang="en-IN" sz="2000" dirty="0">
                <a:solidFill>
                  <a:srgbClr val="000000"/>
                </a:solidFill>
                <a:latin typeface="Arial"/>
                <a:ea typeface="+mn-ea"/>
                <a:cs typeface="+mn-cs"/>
              </a:rPr>
              <a:t>A Crucial Competency Gap</a:t>
            </a:r>
            <a:r>
              <a:rPr lang="en-CA" dirty="0">
                <a:latin typeface="Arial" panose="020B0604020202020204" pitchFamily="34" charset="0"/>
                <a:cs typeface="Arial" panose="020B0604020202020204" pitchFamily="34" charset="0"/>
              </a:rPr>
              <a:t/>
            </a:r>
            <a:br>
              <a:rPr lang="en-CA" dirty="0">
                <a:latin typeface="Arial" panose="020B0604020202020204" pitchFamily="34" charset="0"/>
                <a:cs typeface="Arial" panose="020B0604020202020204" pitchFamily="34" charset="0"/>
              </a:rPr>
            </a:br>
            <a:r>
              <a:rPr lang="en-CA" sz="1800" i="1" dirty="0">
                <a:solidFill>
                  <a:srgbClr val="000000"/>
                </a:solidFill>
                <a:latin typeface="Arial"/>
                <a:ea typeface="+mn-ea"/>
                <a:cs typeface="+mn-cs"/>
              </a:rPr>
              <a:t>Percentage of IT Employees Who Are at Least at the Proficient Level </a:t>
            </a:r>
            <a:endParaRPr lang="en-US" sz="1800" i="1" dirty="0">
              <a:solidFill>
                <a:srgbClr val="000000"/>
              </a:solidFill>
              <a:latin typeface="Arial"/>
              <a:ea typeface="+mn-ea"/>
              <a:cs typeface="+mn-cs"/>
            </a:endParaRPr>
          </a:p>
        </p:txBody>
      </p:sp>
      <p:graphicFrame>
        <p:nvGraphicFramePr>
          <p:cNvPr id="3" name="Table 2">
            <a:extLst>
              <a:ext uri="{FF2B5EF4-FFF2-40B4-BE49-F238E27FC236}">
                <a16:creationId xmlns:a16="http://schemas.microsoft.com/office/drawing/2014/main" xmlns="" id="{E21458FF-11E8-BD4C-AA47-ABE8BF7383A6}"/>
              </a:ext>
            </a:extLst>
          </p:cNvPr>
          <p:cNvGraphicFramePr>
            <a:graphicFrameLocks noGrp="1"/>
          </p:cNvGraphicFramePr>
          <p:nvPr>
            <p:extLst>
              <p:ext uri="{D42A27DB-BD31-4B8C-83A1-F6EECF244321}">
                <p14:modId xmlns:p14="http://schemas.microsoft.com/office/powerpoint/2010/main" val="4281838135"/>
              </p:ext>
            </p:extLst>
          </p:nvPr>
        </p:nvGraphicFramePr>
        <p:xfrm>
          <a:off x="464457"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xmlns="" val="3627421185"/>
                    </a:ext>
                  </a:extLst>
                </a:gridCol>
                <a:gridCol w="1430641">
                  <a:extLst>
                    <a:ext uri="{9D8B030D-6E8A-4147-A177-3AD203B41FA5}">
                      <a16:colId xmlns:a16="http://schemas.microsoft.com/office/drawing/2014/main" xmlns="" val="3712225092"/>
                    </a:ext>
                  </a:extLst>
                </a:gridCol>
              </a:tblGrid>
              <a:tr h="370840">
                <a:tc>
                  <a:txBody>
                    <a:bodyPr/>
                    <a:lstStyle/>
                    <a:p>
                      <a:r>
                        <a:rPr lang="en-US" sz="2000" b="0" dirty="0">
                          <a:solidFill>
                            <a:schemeClr val="tx1"/>
                          </a:solidFill>
                        </a:rPr>
                        <a:t>Organizational Awareness</a:t>
                      </a:r>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76%</a:t>
                      </a:r>
                      <a:endParaRPr lang="en-US" sz="2000" b="1" dirty="0">
                        <a:solidFill>
                          <a:schemeClr val="tx1"/>
                        </a:solidFill>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xmlns=""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Analytic Ability</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75%</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xmlns=""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Process Orientation</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71%</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xmlns=""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Teamwork</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xmlns=""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Prioritization</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xmlns=""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Business Results Orientation</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64%</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xmlns="" val="868910351"/>
                  </a:ext>
                </a:extLst>
              </a:tr>
            </a:tbl>
          </a:graphicData>
        </a:graphic>
      </p:graphicFrame>
      <p:graphicFrame>
        <p:nvGraphicFramePr>
          <p:cNvPr id="4" name="Table 3">
            <a:extLst>
              <a:ext uri="{FF2B5EF4-FFF2-40B4-BE49-F238E27FC236}">
                <a16:creationId xmlns:a16="http://schemas.microsoft.com/office/drawing/2014/main" xmlns="" id="{32A7B035-1CE3-5B44-8C65-426ED901CB1F}"/>
              </a:ext>
            </a:extLst>
          </p:cNvPr>
          <p:cNvGraphicFramePr>
            <a:graphicFrameLocks noGrp="1"/>
          </p:cNvGraphicFramePr>
          <p:nvPr>
            <p:extLst>
              <p:ext uri="{D42A27DB-BD31-4B8C-83A1-F6EECF244321}">
                <p14:modId xmlns:p14="http://schemas.microsoft.com/office/powerpoint/2010/main" val="4004130801"/>
              </p:ext>
            </p:extLst>
          </p:nvPr>
        </p:nvGraphicFramePr>
        <p:xfrm>
          <a:off x="6241409" y="2499974"/>
          <a:ext cx="5498946" cy="2384143"/>
        </p:xfrm>
        <a:graphic>
          <a:graphicData uri="http://schemas.openxmlformats.org/drawingml/2006/table">
            <a:tbl>
              <a:tblPr firstRow="1" bandRow="1">
                <a:tableStyleId>{0505E3EF-67EA-436B-97B2-0124C06EBD24}</a:tableStyleId>
              </a:tblPr>
              <a:tblGrid>
                <a:gridCol w="4068305">
                  <a:extLst>
                    <a:ext uri="{9D8B030D-6E8A-4147-A177-3AD203B41FA5}">
                      <a16:colId xmlns:a16="http://schemas.microsoft.com/office/drawing/2014/main" xmlns="" val="3627421185"/>
                    </a:ext>
                  </a:extLst>
                </a:gridCol>
                <a:gridCol w="1430641">
                  <a:extLst>
                    <a:ext uri="{9D8B030D-6E8A-4147-A177-3AD203B41FA5}">
                      <a16:colId xmlns:a16="http://schemas.microsoft.com/office/drawing/2014/main" xmlns="" val="3712225092"/>
                    </a:ext>
                  </a:extLst>
                </a:gridCol>
              </a:tblGrid>
              <a:tr h="370840">
                <a:tc>
                  <a:txBody>
                    <a:bodyPr/>
                    <a:lstStyle/>
                    <a:p>
                      <a:r>
                        <a:rPr lang="en-US" sz="2000" b="0" dirty="0"/>
                        <a:t>Creativity</a:t>
                      </a:r>
                      <a:endParaRPr lang="en-US" sz="2000" b="0" dirty="0">
                        <a:solidFill>
                          <a:schemeClr val="tx1"/>
                        </a:solidFill>
                      </a:endParaRPr>
                    </a:p>
                  </a:txBody>
                  <a:tcPr>
                    <a:lnL w="12700" cap="flat" cmpd="sng" algn="ctr">
                      <a:solidFill>
                        <a:schemeClr val="accent2"/>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ym typeface="Arial"/>
                        </a:rPr>
                        <a:t>58%</a:t>
                      </a:r>
                      <a:endParaRPr lang="en-US" sz="2000" b="1" dirty="0">
                        <a:solidFill>
                          <a:schemeClr val="tx1"/>
                        </a:solidFill>
                      </a:endParaRPr>
                    </a:p>
                  </a:txBody>
                  <a:tcPr>
                    <a:lnL w="12700" cap="flat" cmpd="sng" algn="ctr">
                      <a:solidFill>
                        <a:schemeClr val="accent5"/>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xmlns=""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Learning Agility</a:t>
                      </a:r>
                      <a:endParaRPr lang="en-US" sz="2000" b="1" dirty="0">
                        <a:solidFill>
                          <a:srgbClr val="000000"/>
                        </a:solidFill>
                        <a:latin typeface="+mn-lt"/>
                        <a:ea typeface="Arial"/>
                        <a:cs typeface="Arial"/>
                        <a:sym typeface="Arial"/>
                      </a:endParaRPr>
                    </a:p>
                  </a:txBody>
                  <a:tcPr>
                    <a:lnL w="12700" cap="flat" cmpd="sng" algn="ctr">
                      <a:solidFill>
                        <a:schemeClr val="accent2"/>
                      </a:solidFill>
                      <a:prstDash val="solid"/>
                      <a:round/>
                      <a:headEnd type="none" w="med" len="med"/>
                      <a:tailEnd type="none" w="med" len="med"/>
                    </a:lnL>
                    <a:lnR w="12700" cap="flat" cmpd="sng" algn="ctr">
                      <a:solidFill>
                        <a:schemeClr val="accent5"/>
                      </a:solidFill>
                      <a:prstDash val="solid"/>
                      <a:round/>
                      <a:headEnd type="none" w="med" len="med"/>
                      <a:tailEnd type="none" w="med" len="med"/>
                    </a:lnR>
                  </a:tcPr>
                </a:tc>
                <a:tc>
                  <a:txBody>
                    <a:bodyPr/>
                    <a:lstStyle/>
                    <a:p>
                      <a:pPr algn="ctr"/>
                      <a:r>
                        <a:rPr lang="en-US" sz="2000" b="1" dirty="0"/>
                        <a:t>57%</a:t>
                      </a:r>
                      <a:endParaRPr lang="en-US" sz="2000" b="1" dirty="0">
                        <a:solidFill>
                          <a:schemeClr val="tx1"/>
                        </a:solidFill>
                      </a:endParaRPr>
                    </a:p>
                  </a:txBody>
                  <a:tcPr>
                    <a:lnL w="12700" cap="flat" cmpd="sng" algn="ctr">
                      <a:solidFill>
                        <a:schemeClr val="accent5"/>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lumMod val="40000"/>
                          <a:lumOff val="60000"/>
                        </a:schemeClr>
                      </a:solidFill>
                      <a:prstDash val="solid"/>
                      <a:round/>
                      <a:headEnd type="none" w="med" len="med"/>
                      <a:tailEnd type="none" w="med" len="med"/>
                    </a:lnT>
                    <a:lnB w="12700" cap="flat" cmpd="sng" algn="ctr">
                      <a:solidFill>
                        <a:srgbClr val="D7D9D9"/>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xmlns=""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Communication</a:t>
                      </a:r>
                      <a:endParaRPr lang="en-US" sz="2000" b="0" dirty="0"/>
                    </a:p>
                  </a:txBody>
                  <a:tcPr>
                    <a:lnL w="12700" cap="flat" cmpd="sng" algn="ctr">
                      <a:solidFill>
                        <a:schemeClr val="accent2"/>
                      </a:solidFill>
                      <a:prstDash val="solid"/>
                      <a:round/>
                      <a:headEnd type="none" w="med" len="med"/>
                      <a:tailEnd type="none" w="med" len="med"/>
                    </a:lnL>
                    <a:lnR w="12700" cap="flat" cmpd="sng" algn="ctr">
                      <a:solidFill>
                        <a:schemeClr val="accent5"/>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t>57%</a:t>
                      </a:r>
                      <a:endParaRPr lang="en-US" sz="2000" b="1" dirty="0">
                        <a:solidFill>
                          <a:schemeClr val="tx1"/>
                        </a:solidFill>
                      </a:endParaRPr>
                    </a:p>
                  </a:txBody>
                  <a:tcPr>
                    <a:lnL w="12700" cap="flat" cmpd="sng" algn="ctr">
                      <a:solidFill>
                        <a:schemeClr val="accent5"/>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rgbClr val="D7D9D9"/>
                      </a:solidFill>
                      <a:prstDash val="solid"/>
                      <a:round/>
                      <a:headEnd type="none" w="med" len="med"/>
                      <a:tailEnd type="none" w="med" len="med"/>
                    </a:lnT>
                    <a:lnB w="12700" cap="flat" cmpd="sng" algn="ctr">
                      <a:solidFill>
                        <a:srgbClr val="D7D9D9"/>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xmlns="" val="3986834344"/>
                  </a:ext>
                </a:extLst>
              </a:tr>
              <a:tr h="379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ym typeface="Arial"/>
                        </a:rPr>
                        <a:t>Decision Making</a:t>
                      </a:r>
                      <a:endParaRPr lang="en-US" sz="2000" b="0" kern="1200" dirty="0">
                        <a:solidFill>
                          <a:srgbClr val="000000"/>
                        </a:solidFill>
                        <a:latin typeface="+mn-lt"/>
                        <a:cs typeface="Arial"/>
                      </a:endParaRPr>
                    </a:p>
                  </a:txBody>
                  <a:tcPr>
                    <a:lnL w="12700" cap="flat" cmpd="sng" algn="ctr">
                      <a:solidFill>
                        <a:schemeClr val="accent2"/>
                      </a:solidFill>
                      <a:prstDash val="solid"/>
                      <a:round/>
                      <a:headEnd type="none" w="med" len="med"/>
                      <a:tailEnd type="none" w="med" len="med"/>
                    </a:lnL>
                    <a:lnR w="12700" cap="flat" cmpd="sng" algn="ctr">
                      <a:solidFill>
                        <a:schemeClr val="accent5"/>
                      </a:solidFill>
                      <a:prstDash val="solid"/>
                      <a:round/>
                      <a:headEnd type="none" w="med" len="med"/>
                      <a:tailEnd type="none" w="med" len="med"/>
                    </a:lnR>
                    <a:lnB w="3810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t>55%</a:t>
                      </a:r>
                      <a:endParaRPr lang="en-US" sz="2000" b="1" dirty="0">
                        <a:solidFill>
                          <a:schemeClr val="tx1"/>
                        </a:solidFill>
                      </a:endParaRPr>
                    </a:p>
                  </a:txBody>
                  <a:tcPr>
                    <a:lnL w="12700" cap="flat" cmpd="sng" algn="ctr">
                      <a:solidFill>
                        <a:schemeClr val="accent5"/>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rgbClr val="D7D9D9"/>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xmlns="" val="3610204856"/>
                  </a:ext>
                </a:extLst>
              </a:tr>
              <a:tr h="4029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ym typeface="Arial"/>
                        </a:rPr>
                        <a:t>Relationship Management</a:t>
                      </a:r>
                      <a:endParaRPr lang="en-US" sz="2000" b="1" dirty="0"/>
                    </a:p>
                  </a:txBody>
                  <a:tcPr>
                    <a:lnL w="38100" cap="flat" cmpd="sng" algn="ctr">
                      <a:solidFill>
                        <a:schemeClr val="tx2"/>
                      </a:solidFill>
                      <a:prstDash val="solid"/>
                      <a:round/>
                      <a:headEnd type="none" w="med" len="med"/>
                      <a:tailEnd type="none" w="med" len="med"/>
                    </a:lnL>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50%</a:t>
                      </a:r>
                    </a:p>
                  </a:txBody>
                  <a:tcPr>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solidFill>
                      <a:srgbClr val="DE0A01"/>
                    </a:solidFill>
                  </a:tcPr>
                </a:tc>
                <a:extLst>
                  <a:ext uri="{0D108BD9-81ED-4DB2-BD59-A6C34878D82A}">
                    <a16:rowId xmlns:a16="http://schemas.microsoft.com/office/drawing/2014/main" xmlns=""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ym typeface="Arial"/>
                        </a:rPr>
                        <a:t>Influence</a:t>
                      </a:r>
                      <a:endParaRPr lang="en-US" sz="2000" b="0" dirty="0"/>
                    </a:p>
                  </a:txBody>
                  <a:tcPr>
                    <a:lnL w="12700" cap="flat" cmpd="sng" algn="ctr">
                      <a:solidFill>
                        <a:schemeClr val="accent2"/>
                      </a:solidFill>
                      <a:prstDash val="solid"/>
                      <a:round/>
                      <a:headEnd type="none" w="med" len="med"/>
                      <a:tailEnd type="none" w="med" len="med"/>
                    </a:lnL>
                    <a:lnT w="38100" cap="flat" cmpd="sng" algn="ctr">
                      <a:solidFill>
                        <a:schemeClr val="tx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46%</a:t>
                      </a:r>
                    </a:p>
                  </a:txBody>
                  <a:tcPr>
                    <a:lnR w="12700" cap="flat" cmpd="sng" algn="ctr">
                      <a:solidFill>
                        <a:schemeClr val="accent2"/>
                      </a:solidFill>
                      <a:prstDash val="solid"/>
                      <a:round/>
                      <a:headEnd type="none" w="med" len="med"/>
                      <a:tailEnd type="none" w="med" len="med"/>
                    </a:lnR>
                    <a:lnT w="38100" cap="flat" cmpd="sng" algn="ctr">
                      <a:solidFill>
                        <a:schemeClr val="tx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E0A01"/>
                    </a:solidFill>
                  </a:tcPr>
                </a:tc>
                <a:extLst>
                  <a:ext uri="{0D108BD9-81ED-4DB2-BD59-A6C34878D82A}">
                    <a16:rowId xmlns:a16="http://schemas.microsoft.com/office/drawing/2014/main" xmlns="" val="868910351"/>
                  </a:ext>
                </a:extLst>
              </a:tr>
            </a:tbl>
          </a:graphicData>
        </a:graphic>
      </p:graphicFrame>
      <p:grpSp>
        <p:nvGrpSpPr>
          <p:cNvPr id="5" name="Group 4">
            <a:extLst>
              <a:ext uri="{FF2B5EF4-FFF2-40B4-BE49-F238E27FC236}">
                <a16:creationId xmlns:a16="http://schemas.microsoft.com/office/drawing/2014/main" xmlns="" id="{5E2D7650-5304-E945-BA3B-1043287275B5}"/>
              </a:ext>
            </a:extLst>
          </p:cNvPr>
          <p:cNvGrpSpPr/>
          <p:nvPr/>
        </p:nvGrpSpPr>
        <p:grpSpPr>
          <a:xfrm>
            <a:off x="4273277" y="1904219"/>
            <a:ext cx="7453670" cy="346520"/>
            <a:chOff x="4273277" y="1715679"/>
            <a:chExt cx="7453670" cy="346520"/>
          </a:xfrm>
        </p:grpSpPr>
        <p:sp>
          <p:nvSpPr>
            <p:cNvPr id="6" name="Rectangle 5">
              <a:extLst>
                <a:ext uri="{FF2B5EF4-FFF2-40B4-BE49-F238E27FC236}">
                  <a16:creationId xmlns:a16="http://schemas.microsoft.com/office/drawing/2014/main" xmlns="" id="{8FF1278D-1939-7543-997D-8FFDF2C000BB}"/>
                </a:ext>
              </a:extLst>
            </p:cNvPr>
            <p:cNvSpPr/>
            <p:nvPr/>
          </p:nvSpPr>
          <p:spPr>
            <a:xfrm>
              <a:off x="4273277" y="1823168"/>
              <a:ext cx="128913" cy="128913"/>
            </a:xfrm>
            <a:prstGeom prst="rect">
              <a:avLst/>
            </a:prstGeom>
            <a:solidFill>
              <a:srgbClr val="00A76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7" name="TextBox 6">
              <a:extLst>
                <a:ext uri="{FF2B5EF4-FFF2-40B4-BE49-F238E27FC236}">
                  <a16:creationId xmlns:a16="http://schemas.microsoft.com/office/drawing/2014/main" xmlns="" id="{9229270F-C1BF-EF45-97C0-34247AC6D58F}"/>
                </a:ext>
              </a:extLst>
            </p:cNvPr>
            <p:cNvSpPr txBox="1"/>
            <p:nvPr/>
          </p:nvSpPr>
          <p:spPr>
            <a:xfrm>
              <a:off x="4392888" y="1715679"/>
              <a:ext cx="1630842" cy="338554"/>
            </a:xfrm>
            <a:prstGeom prst="rect">
              <a:avLst/>
            </a:prstGeom>
            <a:noFill/>
          </p:spPr>
          <p:txBody>
            <a:bodyPr wrap="square" lIns="91440" rtlCol="0">
              <a:spAutoFit/>
            </a:bodyPr>
            <a:lstStyle/>
            <a:p>
              <a:r>
                <a:rPr lang="en-US" sz="1600" dirty="0">
                  <a:solidFill>
                    <a:srgbClr val="000000"/>
                  </a:solidFill>
                  <a:ea typeface="Arial"/>
                  <a:cs typeface="Arial"/>
                  <a:sym typeface="Arial"/>
                </a:rPr>
                <a:t>More Than 70%</a:t>
              </a:r>
              <a:endParaRPr lang="en-US" sz="1600" dirty="0"/>
            </a:p>
          </p:txBody>
        </p:sp>
        <p:sp>
          <p:nvSpPr>
            <p:cNvPr id="8" name="Rectangle 7">
              <a:extLst>
                <a:ext uri="{FF2B5EF4-FFF2-40B4-BE49-F238E27FC236}">
                  <a16:creationId xmlns:a16="http://schemas.microsoft.com/office/drawing/2014/main" xmlns="" id="{483374BB-D4B0-8B4C-829D-A6964675E4A7}"/>
                </a:ext>
              </a:extLst>
            </p:cNvPr>
            <p:cNvSpPr/>
            <p:nvPr/>
          </p:nvSpPr>
          <p:spPr>
            <a:xfrm>
              <a:off x="6136876" y="1827151"/>
              <a:ext cx="128913" cy="128913"/>
            </a:xfrm>
            <a:prstGeom prst="rect">
              <a:avLst/>
            </a:prstGeom>
            <a:solidFill>
              <a:srgbClr val="F5AB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extBox 8">
              <a:extLst>
                <a:ext uri="{FF2B5EF4-FFF2-40B4-BE49-F238E27FC236}">
                  <a16:creationId xmlns:a16="http://schemas.microsoft.com/office/drawing/2014/main" xmlns="" id="{5321CDE9-C999-844F-A9D2-B94A35657A87}"/>
                </a:ext>
              </a:extLst>
            </p:cNvPr>
            <p:cNvSpPr txBox="1"/>
            <p:nvPr/>
          </p:nvSpPr>
          <p:spPr>
            <a:xfrm>
              <a:off x="6256486" y="1719662"/>
              <a:ext cx="1284959" cy="338554"/>
            </a:xfrm>
            <a:prstGeom prst="rect">
              <a:avLst/>
            </a:prstGeom>
            <a:noFill/>
          </p:spPr>
          <p:txBody>
            <a:bodyPr wrap="square" lIns="91440" rtlCol="0">
              <a:spAutoFit/>
            </a:bodyPr>
            <a:lstStyle/>
            <a:p>
              <a:r>
                <a:rPr lang="en-US" sz="1600" dirty="0">
                  <a:solidFill>
                    <a:srgbClr val="000000"/>
                  </a:solidFill>
                  <a:ea typeface="Arial"/>
                  <a:cs typeface="Arial"/>
                  <a:sym typeface="Arial"/>
                </a:rPr>
                <a:t>61% to 70%</a:t>
              </a:r>
            </a:p>
          </p:txBody>
        </p:sp>
        <p:sp>
          <p:nvSpPr>
            <p:cNvPr id="10" name="Rectangle 9">
              <a:extLst>
                <a:ext uri="{FF2B5EF4-FFF2-40B4-BE49-F238E27FC236}">
                  <a16:creationId xmlns:a16="http://schemas.microsoft.com/office/drawing/2014/main" xmlns="" id="{20BCEDF9-DD8E-E542-8829-0C5AA3BCBE01}"/>
                </a:ext>
              </a:extLst>
            </p:cNvPr>
            <p:cNvSpPr/>
            <p:nvPr/>
          </p:nvSpPr>
          <p:spPr>
            <a:xfrm>
              <a:off x="7662758" y="1827151"/>
              <a:ext cx="128913" cy="128913"/>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extBox 10">
              <a:extLst>
                <a:ext uri="{FF2B5EF4-FFF2-40B4-BE49-F238E27FC236}">
                  <a16:creationId xmlns:a16="http://schemas.microsoft.com/office/drawing/2014/main" xmlns="" id="{5002BB44-98B5-0A4F-8DCB-C67B437FE5D8}"/>
                </a:ext>
              </a:extLst>
            </p:cNvPr>
            <p:cNvSpPr txBox="1"/>
            <p:nvPr/>
          </p:nvSpPr>
          <p:spPr>
            <a:xfrm>
              <a:off x="7782369" y="1719662"/>
              <a:ext cx="1286218" cy="338554"/>
            </a:xfrm>
            <a:prstGeom prst="rect">
              <a:avLst/>
            </a:prstGeom>
            <a:noFill/>
          </p:spPr>
          <p:txBody>
            <a:bodyPr wrap="square" lIns="91440" rtlCol="0">
              <a:spAutoFit/>
            </a:bodyPr>
            <a:lstStyle/>
            <a:p>
              <a:pPr lvl="0"/>
              <a:r>
                <a:rPr lang="en-US" sz="1600" dirty="0">
                  <a:solidFill>
                    <a:srgbClr val="000000"/>
                  </a:solidFill>
                  <a:ea typeface="Arial"/>
                  <a:cs typeface="Arial"/>
                  <a:sym typeface="Arial"/>
                </a:rPr>
                <a:t>51% to 60%</a:t>
              </a:r>
              <a:endParaRPr lang="en-US" sz="1600" dirty="0"/>
            </a:p>
          </p:txBody>
        </p:sp>
        <p:sp>
          <p:nvSpPr>
            <p:cNvPr id="12" name="Rectangle 11">
              <a:extLst>
                <a:ext uri="{FF2B5EF4-FFF2-40B4-BE49-F238E27FC236}">
                  <a16:creationId xmlns:a16="http://schemas.microsoft.com/office/drawing/2014/main" xmlns="" id="{44C97D53-0992-7347-A367-5FF76441BF97}"/>
                </a:ext>
              </a:extLst>
            </p:cNvPr>
            <p:cNvSpPr/>
            <p:nvPr/>
          </p:nvSpPr>
          <p:spPr>
            <a:xfrm>
              <a:off x="9186990" y="1831134"/>
              <a:ext cx="128913" cy="128913"/>
            </a:xfrm>
            <a:prstGeom prst="rect">
              <a:avLst/>
            </a:prstGeom>
            <a:solidFill>
              <a:srgbClr val="DE0A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Box 12">
              <a:extLst>
                <a:ext uri="{FF2B5EF4-FFF2-40B4-BE49-F238E27FC236}">
                  <a16:creationId xmlns:a16="http://schemas.microsoft.com/office/drawing/2014/main" xmlns="" id="{DEF76101-BF84-F44C-BC6F-64DAD1EA583E}"/>
                </a:ext>
              </a:extLst>
            </p:cNvPr>
            <p:cNvSpPr txBox="1"/>
            <p:nvPr/>
          </p:nvSpPr>
          <p:spPr>
            <a:xfrm>
              <a:off x="9306601" y="1723645"/>
              <a:ext cx="2420346" cy="338554"/>
            </a:xfrm>
            <a:prstGeom prst="rect">
              <a:avLst/>
            </a:prstGeom>
            <a:noFill/>
          </p:spPr>
          <p:txBody>
            <a:bodyPr wrap="square" lIns="91440" rtlCol="0">
              <a:spAutoFit/>
            </a:bodyPr>
            <a:lstStyle/>
            <a:p>
              <a:r>
                <a:rPr lang="en-CA" sz="1600" dirty="0">
                  <a:solidFill>
                    <a:srgbClr val="000000"/>
                  </a:solidFill>
                  <a:ea typeface="Arial"/>
                  <a:cs typeface="Arial"/>
                  <a:sym typeface="Arial"/>
                </a:rPr>
                <a:t>Equal or Less Than 50%</a:t>
              </a:r>
            </a:p>
          </p:txBody>
        </p:sp>
      </p:grpSp>
      <p:sp>
        <p:nvSpPr>
          <p:cNvPr id="14" name="Rectangle 13">
            <a:extLst>
              <a:ext uri="{FF2B5EF4-FFF2-40B4-BE49-F238E27FC236}">
                <a16:creationId xmlns:a16="http://schemas.microsoft.com/office/drawing/2014/main" xmlns="" id="{F3B7F2EC-48E7-3646-A062-BE902610A0FA}"/>
              </a:ext>
            </a:extLst>
          </p:cNvPr>
          <p:cNvSpPr/>
          <p:nvPr/>
        </p:nvSpPr>
        <p:spPr>
          <a:xfrm>
            <a:off x="405734" y="5321960"/>
            <a:ext cx="9281204" cy="507831"/>
          </a:xfrm>
          <a:prstGeom prst="rect">
            <a:avLst/>
          </a:prstGeom>
        </p:spPr>
        <p:txBody>
          <a:bodyPr wrap="square">
            <a:spAutoFit/>
          </a:bodyPr>
          <a:lstStyle/>
          <a:p>
            <a:r>
              <a:rPr lang="en-US" sz="900" dirty="0">
                <a:solidFill>
                  <a:srgbClr val="6F7878"/>
                </a:solidFill>
              </a:rPr>
              <a:t>n = 2,957</a:t>
            </a:r>
          </a:p>
          <a:p>
            <a:r>
              <a:rPr lang="en-US" sz="900" dirty="0">
                <a:solidFill>
                  <a:srgbClr val="6F7878"/>
                </a:solidFill>
              </a:rPr>
              <a:t>Source: 2013-2015 Gartner IT Talent Assessment.</a:t>
            </a:r>
          </a:p>
          <a:p>
            <a:r>
              <a:rPr lang="en-US" sz="900" baseline="30000" dirty="0">
                <a:solidFill>
                  <a:srgbClr val="6F7878"/>
                </a:solidFill>
              </a:rPr>
              <a:t>a</a:t>
            </a:r>
            <a:r>
              <a:rPr lang="en-US" sz="900" dirty="0">
                <a:solidFill>
                  <a:srgbClr val="6F7878"/>
                </a:solidFill>
              </a:rPr>
              <a:t> </a:t>
            </a:r>
            <a:r>
              <a:rPr lang="en-CA" sz="900" dirty="0">
                <a:solidFill>
                  <a:srgbClr val="6F7878"/>
                </a:solidFill>
              </a:rPr>
              <a:t>“Proficient” is defined as scoring a 3 on the competency on a 5-point scale. Employees are defined as “at least” proficient if they score a 3, 4, or 5. </a:t>
            </a:r>
          </a:p>
        </p:txBody>
      </p:sp>
    </p:spTree>
    <p:extLst>
      <p:ext uri="{BB962C8B-B14F-4D97-AF65-F5344CB8AC3E}">
        <p14:creationId xmlns:p14="http://schemas.microsoft.com/office/powerpoint/2010/main" val="216929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xmlns="" id="{31607D2A-051A-45DC-96DE-A570BE28BCE9}"/>
              </a:ext>
            </a:extLst>
          </p:cNvPr>
          <p:cNvGrpSpPr/>
          <p:nvPr/>
        </p:nvGrpSpPr>
        <p:grpSpPr>
          <a:xfrm>
            <a:off x="3001117" y="2593566"/>
            <a:ext cx="1782908" cy="1851028"/>
            <a:chOff x="452438" y="1999828"/>
            <a:chExt cx="1162050" cy="1352553"/>
          </a:xfrm>
          <a:solidFill>
            <a:srgbClr val="AAD2FF"/>
          </a:solidFill>
        </p:grpSpPr>
        <p:sp>
          <p:nvSpPr>
            <p:cNvPr id="21" name="Freeform 6">
              <a:extLst>
                <a:ext uri="{FF2B5EF4-FFF2-40B4-BE49-F238E27FC236}">
                  <a16:creationId xmlns:a16="http://schemas.microsoft.com/office/drawing/2014/main" xmlns="" id="{5485B541-BBD8-411C-97E4-4346B3C6C54E}"/>
                </a:ext>
              </a:extLst>
            </p:cNvPr>
            <p:cNvSpPr/>
            <p:nvPr/>
          </p:nvSpPr>
          <p:spPr>
            <a:xfrm>
              <a:off x="461963" y="1999831"/>
              <a:ext cx="1143000" cy="1352550"/>
            </a:xfrm>
            <a:custGeom>
              <a:avLst/>
              <a:gdLst/>
              <a:ahLst/>
              <a:cxnLst/>
              <a:rect l="l" t="t" r="r" b="b"/>
              <a:pathLst>
                <a:path w="1143000" h="1352550">
                  <a:moveTo>
                    <a:pt x="0" y="0"/>
                  </a:moveTo>
                  <a:lnTo>
                    <a:pt x="1143000" y="0"/>
                  </a:lnTo>
                  <a:lnTo>
                    <a:pt x="1143000" y="1352550"/>
                  </a:lnTo>
                  <a:lnTo>
                    <a:pt x="0" y="1352550"/>
                  </a:lnTo>
                  <a:close/>
                </a:path>
              </a:pathLst>
            </a:custGeom>
            <a:grpFill/>
            <a:ln>
              <a:noFill/>
            </a:ln>
          </p:spPr>
        </p:sp>
        <p:cxnSp>
          <p:nvCxnSpPr>
            <p:cNvPr id="23" name="Connector 7">
              <a:extLst>
                <a:ext uri="{FF2B5EF4-FFF2-40B4-BE49-F238E27FC236}">
                  <a16:creationId xmlns:a16="http://schemas.microsoft.com/office/drawing/2014/main" xmlns="" id="{29272FEF-FEB0-462F-A6AD-3D046ED071F4}"/>
                </a:ext>
              </a:extLst>
            </p:cNvPr>
            <p:cNvCxnSpPr/>
            <p:nvPr/>
          </p:nvCxnSpPr>
          <p:spPr>
            <a:xfrm>
              <a:off x="452438" y="1999828"/>
              <a:ext cx="1162050" cy="0"/>
            </a:xfrm>
            <a:prstGeom prst="line">
              <a:avLst/>
            </a:prstGeom>
            <a:grpFill/>
            <a:ln w="19050" cap="sq">
              <a:noFill/>
            </a:ln>
          </p:spPr>
        </p:cxnSp>
        <p:cxnSp>
          <p:nvCxnSpPr>
            <p:cNvPr id="24" name="Connector 8">
              <a:extLst>
                <a:ext uri="{FF2B5EF4-FFF2-40B4-BE49-F238E27FC236}">
                  <a16:creationId xmlns:a16="http://schemas.microsoft.com/office/drawing/2014/main" xmlns="" id="{5D3AEB66-9802-443E-B711-674239ED94A2}"/>
                </a:ext>
              </a:extLst>
            </p:cNvPr>
            <p:cNvCxnSpPr/>
            <p:nvPr/>
          </p:nvCxnSpPr>
          <p:spPr>
            <a:xfrm flipV="1">
              <a:off x="461963" y="2009353"/>
              <a:ext cx="0" cy="1333500"/>
            </a:xfrm>
            <a:prstGeom prst="line">
              <a:avLst/>
            </a:prstGeom>
            <a:grpFill/>
            <a:ln w="19050" cap="sq">
              <a:noFill/>
            </a:ln>
          </p:spPr>
        </p:cxnSp>
        <p:cxnSp>
          <p:nvCxnSpPr>
            <p:cNvPr id="25" name="Connector 9">
              <a:extLst>
                <a:ext uri="{FF2B5EF4-FFF2-40B4-BE49-F238E27FC236}">
                  <a16:creationId xmlns:a16="http://schemas.microsoft.com/office/drawing/2014/main" xmlns="" id="{FA04A7EC-DD47-4B76-A707-D4831C4F70A1}"/>
                </a:ext>
              </a:extLst>
            </p:cNvPr>
            <p:cNvCxnSpPr/>
            <p:nvPr/>
          </p:nvCxnSpPr>
          <p:spPr>
            <a:xfrm flipV="1">
              <a:off x="1604963" y="2009353"/>
              <a:ext cx="0" cy="1333500"/>
            </a:xfrm>
            <a:prstGeom prst="line">
              <a:avLst/>
            </a:prstGeom>
            <a:grpFill/>
            <a:ln w="19050" cap="sq">
              <a:noFill/>
            </a:ln>
          </p:spPr>
        </p:cxnSp>
        <p:cxnSp>
          <p:nvCxnSpPr>
            <p:cNvPr id="26" name="Connector 10">
              <a:extLst>
                <a:ext uri="{FF2B5EF4-FFF2-40B4-BE49-F238E27FC236}">
                  <a16:creationId xmlns:a16="http://schemas.microsoft.com/office/drawing/2014/main" xmlns="" id="{33C985EE-D597-427D-90F3-0DCD7A272C44}"/>
                </a:ext>
              </a:extLst>
            </p:cNvPr>
            <p:cNvCxnSpPr/>
            <p:nvPr/>
          </p:nvCxnSpPr>
          <p:spPr>
            <a:xfrm>
              <a:off x="452438" y="3352378"/>
              <a:ext cx="1162050" cy="0"/>
            </a:xfrm>
            <a:prstGeom prst="line">
              <a:avLst/>
            </a:prstGeom>
            <a:grpFill/>
            <a:ln w="19050" cap="sq">
              <a:noFill/>
            </a:ln>
          </p:spPr>
        </p:cxnSp>
      </p:grpSp>
      <p:sp>
        <p:nvSpPr>
          <p:cNvPr id="7" name="TextBox 6"/>
          <p:cNvSpPr txBox="1"/>
          <p:nvPr/>
        </p:nvSpPr>
        <p:spPr>
          <a:xfrm>
            <a:off x="1160578" y="3287431"/>
            <a:ext cx="1102179" cy="190500"/>
          </a:xfrm>
          <a:prstGeom prst="rect">
            <a:avLst/>
          </a:prstGeom>
          <a:ln>
            <a:noFill/>
          </a:ln>
        </p:spPr>
        <p:txBody>
          <a:bodyPr wrap="none" lIns="0" tIns="0" rIns="0" bIns="0" anchor="t"/>
          <a:lstStyle/>
          <a:p>
            <a:r>
              <a:rPr lang="en-US" b="1" dirty="0">
                <a:solidFill>
                  <a:srgbClr val="002060"/>
                </a:solidFill>
                <a:latin typeface="Arial"/>
              </a:rPr>
              <a:t>Introduction</a:t>
            </a:r>
            <a:r>
              <a:rPr lang="en-US" sz="1400" b="1" dirty="0">
                <a:solidFill>
                  <a:srgbClr val="002060"/>
                </a:solidFill>
                <a:latin typeface="Arial"/>
              </a:rPr>
              <a:t> </a:t>
            </a:r>
          </a:p>
        </p:txBody>
      </p:sp>
      <p:sp>
        <p:nvSpPr>
          <p:cNvPr id="8" name="Freeform 7"/>
          <p:cNvSpPr/>
          <p:nvPr/>
        </p:nvSpPr>
        <p:spPr>
          <a:xfrm>
            <a:off x="2753551" y="3117261"/>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1" name="TextBox 10"/>
          <p:cNvSpPr txBox="1"/>
          <p:nvPr/>
        </p:nvSpPr>
        <p:spPr>
          <a:xfrm>
            <a:off x="5353351" y="2596332"/>
            <a:ext cx="1575670" cy="1687272"/>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2:</a:t>
            </a:r>
          </a:p>
          <a:p>
            <a:pPr marL="26343" indent="-26343">
              <a:lnSpc>
                <a:spcPct val="150000"/>
              </a:lnSpc>
            </a:pPr>
            <a:r>
              <a:rPr lang="en-US" dirty="0">
                <a:solidFill>
                  <a:srgbClr val="002060"/>
                </a:solidFill>
              </a:rPr>
              <a:t>Develop Challenging Capabilities</a:t>
            </a:r>
          </a:p>
        </p:txBody>
      </p:sp>
      <p:sp>
        <p:nvSpPr>
          <p:cNvPr id="12" name="Freeform 11"/>
          <p:cNvSpPr/>
          <p:nvPr/>
        </p:nvSpPr>
        <p:spPr>
          <a:xfrm>
            <a:off x="6980976" y="3054458"/>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4" name="Freeform 13"/>
          <p:cNvSpPr/>
          <p:nvPr/>
        </p:nvSpPr>
        <p:spPr>
          <a:xfrm>
            <a:off x="9128900" y="3052953"/>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
        <p:nvSpPr>
          <p:cNvPr id="15" name="TextBox 14"/>
          <p:cNvSpPr txBox="1"/>
          <p:nvPr/>
        </p:nvSpPr>
        <p:spPr>
          <a:xfrm>
            <a:off x="9516073" y="3144904"/>
            <a:ext cx="870857" cy="190500"/>
          </a:xfrm>
          <a:prstGeom prst="rect">
            <a:avLst/>
          </a:prstGeom>
          <a:ln>
            <a:noFill/>
          </a:ln>
        </p:spPr>
        <p:txBody>
          <a:bodyPr wrap="none" lIns="0" tIns="0" rIns="0" bIns="0" anchor="t"/>
          <a:lstStyle/>
          <a:p>
            <a:r>
              <a:rPr lang="en-US" b="1" dirty="0">
                <a:solidFill>
                  <a:srgbClr val="002060"/>
                </a:solidFill>
                <a:latin typeface="Arial"/>
              </a:rPr>
              <a:t>Key Takeaways </a:t>
            </a:r>
          </a:p>
        </p:txBody>
      </p:sp>
      <p:sp>
        <p:nvSpPr>
          <p:cNvPr id="5" name="Title 4">
            <a:extLst>
              <a:ext uri="{FF2B5EF4-FFF2-40B4-BE49-F238E27FC236}">
                <a16:creationId xmlns:a16="http://schemas.microsoft.com/office/drawing/2014/main" xmlns="" id="{35B318A3-456A-433F-8E0F-843312FBB141}"/>
              </a:ext>
            </a:extLst>
          </p:cNvPr>
          <p:cNvSpPr>
            <a:spLocks noGrp="1"/>
          </p:cNvSpPr>
          <p:nvPr>
            <p:ph type="title"/>
          </p:nvPr>
        </p:nvSpPr>
        <p:spPr/>
        <p:txBody>
          <a:bodyPr/>
          <a:lstStyle/>
          <a:p>
            <a:r>
              <a:rPr lang="en-US" dirty="0">
                <a:solidFill>
                  <a:srgbClr val="002060"/>
                </a:solidFill>
                <a:latin typeface="Arial Black" panose="020B0A04020102020204" pitchFamily="34" charset="0"/>
              </a:rPr>
              <a:t>Roadmap</a:t>
            </a:r>
            <a:br>
              <a:rPr lang="en-US" dirty="0">
                <a:solidFill>
                  <a:srgbClr val="002060"/>
                </a:solidFill>
                <a:latin typeface="Arial Black" panose="020B0A04020102020204" pitchFamily="34" charset="0"/>
              </a:rPr>
            </a:br>
            <a:endParaRPr lang="en-US" dirty="0"/>
          </a:p>
        </p:txBody>
      </p:sp>
      <p:sp>
        <p:nvSpPr>
          <p:cNvPr id="22" name="TextBox 21">
            <a:extLst>
              <a:ext uri="{FF2B5EF4-FFF2-40B4-BE49-F238E27FC236}">
                <a16:creationId xmlns:a16="http://schemas.microsoft.com/office/drawing/2014/main" xmlns="" id="{46F791DA-2366-45D3-831E-C2CF2F404B46}"/>
              </a:ext>
            </a:extLst>
          </p:cNvPr>
          <p:cNvSpPr txBox="1"/>
          <p:nvPr/>
        </p:nvSpPr>
        <p:spPr>
          <a:xfrm>
            <a:off x="7347603" y="2583771"/>
            <a:ext cx="1679948" cy="2202583"/>
          </a:xfrm>
          <a:prstGeom prst="rect">
            <a:avLst/>
          </a:prstGeom>
          <a:ln>
            <a:noFill/>
          </a:ln>
        </p:spPr>
        <p:txBody>
          <a:bodyPr lIns="0" tIns="0" rIns="0" bIns="0" anchor="t"/>
          <a:lstStyle/>
          <a:p>
            <a:pPr>
              <a:lnSpc>
                <a:spcPct val="150000"/>
              </a:lnSpc>
            </a:pPr>
            <a:r>
              <a:rPr lang="en-US" b="1" dirty="0">
                <a:solidFill>
                  <a:srgbClr val="002060"/>
                </a:solidFill>
                <a:latin typeface="Arial"/>
              </a:rPr>
              <a:t>Exercise 3:</a:t>
            </a:r>
          </a:p>
          <a:p>
            <a:pPr>
              <a:lnSpc>
                <a:spcPct val="150000"/>
              </a:lnSpc>
            </a:pPr>
            <a:r>
              <a:rPr lang="en-US" dirty="0">
                <a:solidFill>
                  <a:srgbClr val="002060"/>
                </a:solidFill>
                <a:latin typeface="Arial"/>
              </a:rPr>
              <a:t>Assess Virtual Team Effectiveness</a:t>
            </a:r>
          </a:p>
        </p:txBody>
      </p:sp>
      <p:sp>
        <p:nvSpPr>
          <p:cNvPr id="27" name="TextBox 26">
            <a:extLst>
              <a:ext uri="{FF2B5EF4-FFF2-40B4-BE49-F238E27FC236}">
                <a16:creationId xmlns:a16="http://schemas.microsoft.com/office/drawing/2014/main" xmlns="" id="{E8C999F1-A539-4799-B8D9-2C4CF9365C48}"/>
              </a:ext>
            </a:extLst>
          </p:cNvPr>
          <p:cNvSpPr txBox="1"/>
          <p:nvPr/>
        </p:nvSpPr>
        <p:spPr>
          <a:xfrm>
            <a:off x="3061494" y="2593566"/>
            <a:ext cx="1782905" cy="1091497"/>
          </a:xfrm>
          <a:prstGeom prst="rect">
            <a:avLst/>
          </a:prstGeom>
          <a:ln>
            <a:noFill/>
          </a:ln>
        </p:spPr>
        <p:txBody>
          <a:bodyPr lIns="0" tIns="0" rIns="0" bIns="0" anchor="t"/>
          <a:lstStyle/>
          <a:p>
            <a:pPr marL="26343" indent="-26343">
              <a:lnSpc>
                <a:spcPct val="150000"/>
              </a:lnSpc>
            </a:pPr>
            <a:r>
              <a:rPr lang="en-US" b="1" dirty="0">
                <a:solidFill>
                  <a:srgbClr val="002060"/>
                </a:solidFill>
                <a:latin typeface="Arial"/>
              </a:rPr>
              <a:t>Exercise 1:</a:t>
            </a:r>
          </a:p>
          <a:p>
            <a:pPr marL="26343" indent="-26343">
              <a:lnSpc>
                <a:spcPct val="150000"/>
              </a:lnSpc>
            </a:pPr>
            <a:r>
              <a:rPr lang="en-US" dirty="0">
                <a:solidFill>
                  <a:srgbClr val="002060"/>
                </a:solidFill>
                <a:latin typeface="Arial"/>
              </a:rPr>
              <a:t>Practice Building Trust with Stakeholders</a:t>
            </a:r>
          </a:p>
          <a:p>
            <a:pPr marL="26343" indent="-26343">
              <a:lnSpc>
                <a:spcPct val="150000"/>
              </a:lnSpc>
            </a:pPr>
            <a:endParaRPr lang="en-US" dirty="0">
              <a:solidFill>
                <a:srgbClr val="002060"/>
              </a:solidFill>
              <a:latin typeface="Arial"/>
            </a:endParaRPr>
          </a:p>
        </p:txBody>
      </p:sp>
      <p:sp>
        <p:nvSpPr>
          <p:cNvPr id="28" name="Freeform 11">
            <a:extLst>
              <a:ext uri="{FF2B5EF4-FFF2-40B4-BE49-F238E27FC236}">
                <a16:creationId xmlns:a16="http://schemas.microsoft.com/office/drawing/2014/main" xmlns="" id="{6DC9A6F9-646B-4AEA-9151-0ECD29B2D586}"/>
              </a:ext>
            </a:extLst>
          </p:cNvPr>
          <p:cNvSpPr/>
          <p:nvPr/>
        </p:nvSpPr>
        <p:spPr>
          <a:xfrm>
            <a:off x="4973800" y="3070349"/>
            <a:ext cx="176852" cy="436286"/>
          </a:xfrm>
          <a:custGeom>
            <a:avLst/>
            <a:gdLst/>
            <a:ahLst/>
            <a:cxnLst/>
            <a:rect l="l" t="t" r="r" b="b"/>
            <a:pathLst>
              <a:path w="165062" h="407200">
                <a:moveTo>
                  <a:pt x="13" y="0"/>
                </a:moveTo>
                <a:lnTo>
                  <a:pt x="165062" y="204013"/>
                </a:lnTo>
                <a:lnTo>
                  <a:pt x="0" y="407200"/>
                </a:lnTo>
                <a:close/>
              </a:path>
            </a:pathLst>
          </a:custGeom>
          <a:solidFill>
            <a:srgbClr val="002060"/>
          </a:solidFill>
          <a:ln>
            <a:noFill/>
          </a:ln>
        </p:spPr>
      </p:sp>
    </p:spTree>
    <p:extLst>
      <p:ext uri="{BB962C8B-B14F-4D97-AF65-F5344CB8AC3E}">
        <p14:creationId xmlns:p14="http://schemas.microsoft.com/office/powerpoint/2010/main" val="590733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259645-0ACC-4C83-B9CA-49E3D65D836B}"/>
              </a:ext>
            </a:extLst>
          </p:cNvPr>
          <p:cNvSpPr>
            <a:spLocks noGrp="1"/>
          </p:cNvSpPr>
          <p:nvPr>
            <p:ph type="title"/>
          </p:nvPr>
        </p:nvSpPr>
        <p:spPr/>
        <p:txBody>
          <a:bodyPr/>
          <a:lstStyle/>
          <a:p>
            <a:pPr lvl="0">
              <a:lnSpc>
                <a:spcPct val="100000"/>
              </a:lnSpc>
              <a:spcBef>
                <a:spcPts val="0"/>
              </a:spcBef>
              <a:spcAft>
                <a:spcPts val="0"/>
              </a:spcAft>
            </a:pPr>
            <a:r>
              <a:rPr lang="en-US" dirty="0"/>
              <a:t>Why Build Trusting Relationships?</a:t>
            </a:r>
            <a:br>
              <a:rPr lang="en-US" dirty="0"/>
            </a:br>
            <a:r>
              <a:rPr lang="en-US" sz="2000" dirty="0">
                <a:solidFill>
                  <a:srgbClr val="000000"/>
                </a:solidFill>
                <a:latin typeface="Arial"/>
                <a:ea typeface="+mn-ea"/>
                <a:cs typeface="+mn-cs"/>
              </a:rPr>
              <a:t>Percentage Impact on Remote Team Effectiveness</a:t>
            </a:r>
            <a:br>
              <a:rPr lang="en-US" sz="2000" dirty="0">
                <a:solidFill>
                  <a:srgbClr val="000000"/>
                </a:solidFill>
                <a:latin typeface="Arial"/>
                <a:ea typeface="+mn-ea"/>
                <a:cs typeface="+mn-cs"/>
              </a:rPr>
            </a:br>
            <a:r>
              <a:rPr lang="en-US" sz="1800" i="1" dirty="0">
                <a:solidFill>
                  <a:srgbClr val="000000"/>
                </a:solidFill>
                <a:latin typeface="Arial"/>
                <a:ea typeface="+mn-ea"/>
                <a:cs typeface="+mn-cs"/>
              </a:rPr>
              <a:t>By Directionality of Trust</a:t>
            </a:r>
            <a:r>
              <a:rPr lang="en-CA" sz="1800" i="1" dirty="0">
                <a:solidFill>
                  <a:srgbClr val="000000"/>
                </a:solidFill>
                <a:latin typeface="Arial"/>
                <a:ea typeface="+mn-ea"/>
                <a:cs typeface="+mn-cs"/>
              </a:rPr>
              <a:t/>
            </a:r>
            <a:br>
              <a:rPr lang="en-CA" sz="1800" i="1" dirty="0">
                <a:solidFill>
                  <a:srgbClr val="000000"/>
                </a:solidFill>
                <a:latin typeface="Arial"/>
                <a:ea typeface="+mn-ea"/>
                <a:cs typeface="+mn-cs"/>
              </a:rPr>
            </a:br>
            <a:endParaRPr lang="en-US" dirty="0"/>
          </a:p>
        </p:txBody>
      </p:sp>
      <p:pic>
        <p:nvPicPr>
          <p:cNvPr id="4" name="Picture 3">
            <a:extLst>
              <a:ext uri="{FF2B5EF4-FFF2-40B4-BE49-F238E27FC236}">
                <a16:creationId xmlns:a16="http://schemas.microsoft.com/office/drawing/2014/main" xmlns="" id="{26D0334B-B814-4D3A-8BA6-CF8BB7FB26FF}"/>
              </a:ext>
            </a:extLst>
          </p:cNvPr>
          <p:cNvPicPr>
            <a:picLocks noChangeAspect="1"/>
          </p:cNvPicPr>
          <p:nvPr/>
        </p:nvPicPr>
        <p:blipFill>
          <a:blip r:embed="rId3"/>
          <a:stretch>
            <a:fillRect/>
          </a:stretch>
        </p:blipFill>
        <p:spPr>
          <a:xfrm>
            <a:off x="585859" y="1774699"/>
            <a:ext cx="6033254" cy="4340341"/>
          </a:xfrm>
          <a:prstGeom prst="rect">
            <a:avLst/>
          </a:prstGeom>
          <a:solidFill>
            <a:srgbClr val="7FA8D6"/>
          </a:solidFill>
        </p:spPr>
      </p:pic>
      <p:cxnSp>
        <p:nvCxnSpPr>
          <p:cNvPr id="8" name="Straight Arrow Connector 7">
            <a:extLst>
              <a:ext uri="{FF2B5EF4-FFF2-40B4-BE49-F238E27FC236}">
                <a16:creationId xmlns:a16="http://schemas.microsoft.com/office/drawing/2014/main" xmlns="" id="{0BC9F838-8C1F-42B7-BB6E-EB1F055C93F1}"/>
              </a:ext>
            </a:extLst>
          </p:cNvPr>
          <p:cNvCxnSpPr>
            <a:cxnSpLocks/>
            <a:stCxn id="12" idx="1"/>
          </p:cNvCxnSpPr>
          <p:nvPr/>
        </p:nvCxnSpPr>
        <p:spPr>
          <a:xfrm flipH="1">
            <a:off x="3489651" y="4113162"/>
            <a:ext cx="3959772" cy="1"/>
          </a:xfrm>
          <a:prstGeom prst="straightConnector1">
            <a:avLst/>
          </a:prstGeom>
          <a:ln w="254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xmlns="" id="{B2BB8B89-58A2-48F5-B4F9-01F7471552A2}"/>
              </a:ext>
            </a:extLst>
          </p:cNvPr>
          <p:cNvCxnSpPr/>
          <p:nvPr/>
        </p:nvCxnSpPr>
        <p:spPr>
          <a:xfrm flipH="1">
            <a:off x="6434356" y="2508308"/>
            <a:ext cx="1015068" cy="0"/>
          </a:xfrm>
          <a:prstGeom prst="straightConnector1">
            <a:avLst/>
          </a:prstGeom>
          <a:ln w="254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65F1B62C-AD96-41E4-92D2-F16B1924936D}"/>
              </a:ext>
            </a:extLst>
          </p:cNvPr>
          <p:cNvSpPr txBox="1"/>
          <p:nvPr/>
        </p:nvSpPr>
        <p:spPr>
          <a:xfrm>
            <a:off x="7449423" y="3651497"/>
            <a:ext cx="3961916" cy="923330"/>
          </a:xfrm>
          <a:prstGeom prst="rect">
            <a:avLst/>
          </a:prstGeom>
          <a:noFill/>
          <a:ln w="25400">
            <a:solidFill>
              <a:schemeClr val="accent2"/>
            </a:solidFill>
          </a:ln>
        </p:spPr>
        <p:txBody>
          <a:bodyPr wrap="square" lIns="91440" rtlCol="0" anchor="ctr" anchorCtr="0">
            <a:spAutoFit/>
          </a:bodyPr>
          <a:lstStyle/>
          <a:p>
            <a:r>
              <a:rPr lang="en-US" b="1" dirty="0">
                <a:solidFill>
                  <a:schemeClr val="tx2"/>
                </a:solidFill>
              </a:rPr>
              <a:t>Leaders who trust their teams will migrate more challenging projects which match team potential</a:t>
            </a:r>
          </a:p>
        </p:txBody>
      </p:sp>
      <p:sp>
        <p:nvSpPr>
          <p:cNvPr id="14" name="TextBox 13">
            <a:extLst>
              <a:ext uri="{FF2B5EF4-FFF2-40B4-BE49-F238E27FC236}">
                <a16:creationId xmlns:a16="http://schemas.microsoft.com/office/drawing/2014/main" xmlns="" id="{D17805AD-59D6-4525-A100-82D3A6C1CE83}"/>
              </a:ext>
            </a:extLst>
          </p:cNvPr>
          <p:cNvSpPr txBox="1"/>
          <p:nvPr/>
        </p:nvSpPr>
        <p:spPr>
          <a:xfrm>
            <a:off x="7449423" y="2046644"/>
            <a:ext cx="3961915" cy="923330"/>
          </a:xfrm>
          <a:prstGeom prst="rect">
            <a:avLst/>
          </a:prstGeom>
          <a:noFill/>
          <a:ln w="25400">
            <a:solidFill>
              <a:schemeClr val="accent2"/>
            </a:solidFill>
          </a:ln>
        </p:spPr>
        <p:txBody>
          <a:bodyPr wrap="square" lIns="91440" rtlCol="0" anchor="ctr" anchorCtr="0">
            <a:spAutoFit/>
          </a:bodyPr>
          <a:lstStyle/>
          <a:p>
            <a:r>
              <a:rPr lang="en-US" b="1" dirty="0">
                <a:solidFill>
                  <a:schemeClr val="tx2"/>
                </a:solidFill>
              </a:rPr>
              <a:t>Teams which trust their leaders engage in more two-way learning and take on harder projects</a:t>
            </a:r>
          </a:p>
        </p:txBody>
      </p:sp>
    </p:spTree>
    <p:extLst>
      <p:ext uri="{BB962C8B-B14F-4D97-AF65-F5344CB8AC3E}">
        <p14:creationId xmlns:p14="http://schemas.microsoft.com/office/powerpoint/2010/main" val="2982145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xmlns=""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endParaRPr lang="en-US" dirty="0">
              <a:solidFill>
                <a:srgbClr val="002060"/>
              </a:solidFill>
              <a:latin typeface="Arial Black" panose="020B0A04020102020204" pitchFamily="34" charset="0"/>
            </a:endParaRPr>
          </a:p>
        </p:txBody>
      </p:sp>
      <p:sp>
        <p:nvSpPr>
          <p:cNvPr id="4" name="Title 3">
            <a:extLst>
              <a:ext uri="{FF2B5EF4-FFF2-40B4-BE49-F238E27FC236}">
                <a16:creationId xmlns:a16="http://schemas.microsoft.com/office/drawing/2014/main" xmlns="" id="{3101A43C-70DD-4230-A55B-70D32F9186F1}"/>
              </a:ext>
            </a:extLst>
          </p:cNvPr>
          <p:cNvSpPr>
            <a:spLocks noGrp="1"/>
          </p:cNvSpPr>
          <p:nvPr>
            <p:ph type="title"/>
          </p:nvPr>
        </p:nvSpPr>
        <p:spPr/>
        <p:txBody>
          <a:bodyPr/>
          <a:lstStyle/>
          <a:p>
            <a:r>
              <a:rPr lang="en-US" b="1" dirty="0">
                <a:solidFill>
                  <a:srgbClr val="002060"/>
                </a:solidFill>
                <a:latin typeface="Arial Black" panose="020B0A04020102020204" pitchFamily="34" charset="0"/>
                <a:ea typeface="Arial Black"/>
                <a:cs typeface="Arial Black"/>
                <a:sym typeface="Arial Black"/>
              </a:rPr>
              <a:t>Exercises to Build Relationship Management Skills</a:t>
            </a:r>
            <a:r>
              <a:rPr lang="en-US" dirty="0">
                <a:solidFill>
                  <a:srgbClr val="002060"/>
                </a:solidFill>
                <a:latin typeface="Arial Black" panose="020B0A04020102020204" pitchFamily="34" charset="0"/>
              </a:rPr>
              <a:t/>
            </a:r>
            <a:br>
              <a:rPr lang="en-US" dirty="0">
                <a:solidFill>
                  <a:srgbClr val="002060"/>
                </a:solidFill>
                <a:latin typeface="Arial Black" panose="020B0A04020102020204" pitchFamily="34" charset="0"/>
              </a:rPr>
            </a:br>
            <a:endParaRPr lang="en-US" dirty="0"/>
          </a:p>
        </p:txBody>
      </p:sp>
      <p:grpSp>
        <p:nvGrpSpPr>
          <p:cNvPr id="5" name="Group 4">
            <a:extLst>
              <a:ext uri="{FF2B5EF4-FFF2-40B4-BE49-F238E27FC236}">
                <a16:creationId xmlns:a16="http://schemas.microsoft.com/office/drawing/2014/main" xmlns="" id="{7494694D-F0A4-44A9-AE5C-ECD9A97C0ADE}"/>
              </a:ext>
            </a:extLst>
          </p:cNvPr>
          <p:cNvGrpSpPr/>
          <p:nvPr/>
        </p:nvGrpSpPr>
        <p:grpSpPr>
          <a:xfrm>
            <a:off x="457200" y="1655094"/>
            <a:ext cx="11435000" cy="4836193"/>
            <a:chOff x="547499" y="1655094"/>
            <a:chExt cx="11435000" cy="4836193"/>
          </a:xfrm>
        </p:grpSpPr>
        <p:sp>
          <p:nvSpPr>
            <p:cNvPr id="7" name="Text Placeholder 11">
              <a:extLst>
                <a:ext uri="{FF2B5EF4-FFF2-40B4-BE49-F238E27FC236}">
                  <a16:creationId xmlns:a16="http://schemas.microsoft.com/office/drawing/2014/main" xmlns="" id="{416A2ED9-94A8-5C45-8BF2-F2C3573977B2}"/>
                </a:ext>
              </a:extLst>
            </p:cNvPr>
            <p:cNvSpPr txBox="1">
              <a:spLocks/>
            </p:cNvSpPr>
            <p:nvPr/>
          </p:nvSpPr>
          <p:spPr>
            <a:xfrm>
              <a:off x="8349515" y="2460090"/>
              <a:ext cx="3632984" cy="4031197"/>
            </a:xfrm>
            <a:prstGeom prst="rect">
              <a:avLst/>
            </a:prstGeom>
            <a:ln w="12700">
              <a:no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Assess Virtual Team Effectiveness</a:t>
              </a:r>
              <a:endParaRPr lang="en-US" sz="2000" b="1" dirty="0">
                <a:solidFill>
                  <a:srgbClr val="000000"/>
                </a:solidFill>
                <a:latin typeface="Arial"/>
              </a:endParaRPr>
            </a:p>
          </p:txBody>
        </p:sp>
        <p:sp>
          <p:nvSpPr>
            <p:cNvPr id="8" name="Text Placeholder 9">
              <a:extLst>
                <a:ext uri="{FF2B5EF4-FFF2-40B4-BE49-F238E27FC236}">
                  <a16:creationId xmlns:a16="http://schemas.microsoft.com/office/drawing/2014/main" xmlns="" id="{1892E7E7-50B4-7041-A74A-AE06D4EAE32D}"/>
                </a:ext>
              </a:extLst>
            </p:cNvPr>
            <p:cNvSpPr txBox="1">
              <a:spLocks/>
            </p:cNvSpPr>
            <p:nvPr/>
          </p:nvSpPr>
          <p:spPr>
            <a:xfrm>
              <a:off x="4369013" y="2453205"/>
              <a:ext cx="3632983" cy="833663"/>
            </a:xfrm>
            <a:prstGeom prst="rect">
              <a:avLst/>
            </a:prstGeom>
            <a:solidFill>
              <a:schemeClr val="bg1"/>
            </a:solidFill>
            <a:ln w="12700">
              <a:noFill/>
            </a:ln>
          </p:spPr>
          <p:txBody>
            <a:bodyPr wrap="square"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00"/>
                  </a:solidFill>
                </a:rPr>
                <a:t>Develop Challenging Capabilities</a:t>
              </a:r>
            </a:p>
          </p:txBody>
        </p:sp>
        <p:sp>
          <p:nvSpPr>
            <p:cNvPr id="11" name="Freeform: Shape 159">
              <a:extLst>
                <a:ext uri="{FF2B5EF4-FFF2-40B4-BE49-F238E27FC236}">
                  <a16:creationId xmlns:a16="http://schemas.microsoft.com/office/drawing/2014/main" xmlns="" id="{0472D6A8-ED5E-564A-B74C-89B87FD67CC6}"/>
                </a:ext>
              </a:extLst>
            </p:cNvPr>
            <p:cNvSpPr/>
            <p:nvPr/>
          </p:nvSpPr>
          <p:spPr>
            <a:xfrm>
              <a:off x="5942963" y="1655094"/>
              <a:ext cx="485084"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xmlns="" id="{16BF2F7D-5652-D547-B32B-6476E28C6F0D}"/>
                </a:ext>
              </a:extLst>
            </p:cNvPr>
            <p:cNvSpPr/>
            <p:nvPr/>
          </p:nvSpPr>
          <p:spPr>
            <a:xfrm rot="5400000">
              <a:off x="9634593"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0" name="Freeform: Shape 30">
              <a:extLst>
                <a:ext uri="{FF2B5EF4-FFF2-40B4-BE49-F238E27FC236}">
                  <a16:creationId xmlns:a16="http://schemas.microsoft.com/office/drawing/2014/main" xmlns="" id="{4829759B-A91C-4890-A886-C4009C0EA611}"/>
                </a:ext>
              </a:extLst>
            </p:cNvPr>
            <p:cNvSpPr/>
            <p:nvPr/>
          </p:nvSpPr>
          <p:spPr>
            <a:xfrm rot="5400000">
              <a:off x="1742278" y="1785705"/>
              <a:ext cx="671333" cy="410112"/>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3" name="Rectangle 2">
              <a:extLst>
                <a:ext uri="{FF2B5EF4-FFF2-40B4-BE49-F238E27FC236}">
                  <a16:creationId xmlns:a16="http://schemas.microsoft.com/office/drawing/2014/main" xmlns="" id="{E006F3A4-8F50-41BF-9FAE-E69CB0C18453}"/>
                </a:ext>
              </a:extLst>
            </p:cNvPr>
            <p:cNvSpPr/>
            <p:nvPr/>
          </p:nvSpPr>
          <p:spPr>
            <a:xfrm>
              <a:off x="547499" y="2462730"/>
              <a:ext cx="3060889" cy="3084844"/>
            </a:xfrm>
            <a:prstGeom prst="rect">
              <a:avLst/>
            </a:prstGeom>
            <a:solidFill>
              <a:srgbClr val="D0DEE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b="1" dirty="0">
                  <a:solidFill>
                    <a:srgbClr val="000000"/>
                  </a:solidFill>
                </a:rPr>
                <a:t>Practice Building Trust with Stakeholders</a:t>
              </a:r>
            </a:p>
            <a:p>
              <a:endParaRPr lang="en-US" sz="600" b="1" dirty="0">
                <a:solidFill>
                  <a:srgbClr val="000000"/>
                </a:solidFill>
              </a:endParaRPr>
            </a:p>
            <a:p>
              <a:pPr marL="285750" indent="-285750">
                <a:buFont typeface="Arial" panose="020B0604020202020204" pitchFamily="34" charset="0"/>
                <a:buChar char="•"/>
              </a:pPr>
              <a:r>
                <a:rPr lang="en-US" dirty="0">
                  <a:solidFill>
                    <a:srgbClr val="000000"/>
                  </a:solidFill>
                </a:rPr>
                <a:t>Identify the drivers behind trusting relationships</a:t>
              </a:r>
            </a:p>
            <a:p>
              <a:pPr marL="285750" indent="-285750">
                <a:buFont typeface="Arial" panose="020B0604020202020204" pitchFamily="34" charset="0"/>
                <a:buChar char="•"/>
              </a:pPr>
              <a:endParaRPr lang="en-US" dirty="0">
                <a:solidFill>
                  <a:srgbClr val="000000"/>
                </a:solidFill>
              </a:endParaRPr>
            </a:p>
            <a:p>
              <a:pPr marL="285750" indent="-285750">
                <a:buFont typeface="Arial" panose="020B0604020202020204" pitchFamily="34" charset="0"/>
                <a:buChar char="•"/>
              </a:pPr>
              <a:r>
                <a:rPr lang="en-US" dirty="0">
                  <a:solidFill>
                    <a:srgbClr val="000000"/>
                  </a:solidFill>
                </a:rPr>
                <a:t>Plan action items to build better trust with stakeholders</a:t>
              </a:r>
              <a:endParaRPr lang="en-US" b="1" dirty="0">
                <a:solidFill>
                  <a:srgbClr val="000000"/>
                </a:solidFill>
              </a:endParaRPr>
            </a:p>
            <a:p>
              <a:endParaRPr lang="en-US" b="1" dirty="0">
                <a:solidFill>
                  <a:srgbClr val="000000"/>
                </a:solidFill>
              </a:endParaRPr>
            </a:p>
          </p:txBody>
        </p:sp>
      </p:grpSp>
    </p:spTree>
    <p:extLst>
      <p:ext uri="{BB962C8B-B14F-4D97-AF65-F5344CB8AC3E}">
        <p14:creationId xmlns:p14="http://schemas.microsoft.com/office/powerpoint/2010/main" val="223876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D48F363-5F7B-2748-BA52-E23644C4A25B}"/>
              </a:ext>
            </a:extLst>
          </p:cNvPr>
          <p:cNvSpPr/>
          <p:nvPr/>
        </p:nvSpPr>
        <p:spPr>
          <a:xfrm>
            <a:off x="1678071" y="1513919"/>
            <a:ext cx="8676000" cy="723275"/>
          </a:xfrm>
          <a:prstGeom prst="rect">
            <a:avLst/>
          </a:prstGeom>
          <a:noFill/>
          <a:ln w="12700">
            <a:noFill/>
          </a:ln>
        </p:spPr>
        <p:txBody>
          <a:bodyPr wrap="square">
            <a:spAutoFit/>
          </a:bodyPr>
          <a:lstStyle/>
          <a:p>
            <a:pPr>
              <a:spcAft>
                <a:spcPts val="600"/>
              </a:spcAft>
            </a:pPr>
            <a:r>
              <a:rPr lang="en-IN" b="1" dirty="0"/>
              <a:t>Audience for this Exercise</a:t>
            </a:r>
          </a:p>
          <a:p>
            <a:pPr>
              <a:spcAft>
                <a:spcPts val="600"/>
              </a:spcAft>
            </a:pPr>
            <a:r>
              <a:rPr lang="en-IN" dirty="0"/>
              <a:t>Individual Exercise</a:t>
            </a:r>
          </a:p>
        </p:txBody>
      </p:sp>
      <p:sp>
        <p:nvSpPr>
          <p:cNvPr id="3" name="Rectangle 2">
            <a:extLst>
              <a:ext uri="{FF2B5EF4-FFF2-40B4-BE49-F238E27FC236}">
                <a16:creationId xmlns:a16="http://schemas.microsoft.com/office/drawing/2014/main" xmlns="" id="{27F47B89-A68F-5D4B-92E0-3FCB0DDA03F0}"/>
              </a:ext>
            </a:extLst>
          </p:cNvPr>
          <p:cNvSpPr/>
          <p:nvPr/>
        </p:nvSpPr>
        <p:spPr>
          <a:xfrm>
            <a:off x="1678071" y="2390178"/>
            <a:ext cx="10001065" cy="1431161"/>
          </a:xfrm>
          <a:prstGeom prst="rect">
            <a:avLst/>
          </a:prstGeom>
          <a:noFill/>
          <a:ln w="12700">
            <a:noFill/>
          </a:ln>
        </p:spPr>
        <p:txBody>
          <a:bodyPr wrap="square">
            <a:spAutoFit/>
          </a:bodyPr>
          <a:lstStyle/>
          <a:p>
            <a:pPr>
              <a:spcAft>
                <a:spcPts val="600"/>
              </a:spcAft>
            </a:pPr>
            <a:r>
              <a:rPr lang="en-IN" b="1" dirty="0"/>
              <a:t>When to Use</a:t>
            </a:r>
          </a:p>
          <a:p>
            <a:pPr marL="285750" indent="-285750">
              <a:spcAft>
                <a:spcPts val="600"/>
              </a:spcAft>
              <a:buFont typeface="Arial" panose="020B0604020202020204" pitchFamily="34" charset="0"/>
              <a:buChar char="•"/>
            </a:pPr>
            <a:r>
              <a:rPr lang="en-IN" dirty="0"/>
              <a:t>Building strong relationships with stakeholders</a:t>
            </a:r>
          </a:p>
          <a:p>
            <a:pPr marL="285750" indent="-285750">
              <a:spcAft>
                <a:spcPts val="600"/>
              </a:spcAft>
              <a:buFont typeface="Arial" panose="020B0604020202020204" pitchFamily="34" charset="0"/>
              <a:buChar char="•"/>
            </a:pPr>
            <a:r>
              <a:rPr lang="en-IN" dirty="0"/>
              <a:t>Identifying potential roadblocks towards increasing trust</a:t>
            </a:r>
          </a:p>
          <a:p>
            <a:pPr>
              <a:spcAft>
                <a:spcPts val="600"/>
              </a:spcAft>
            </a:pPr>
            <a:endParaRPr lang="en-IN" b="1" dirty="0"/>
          </a:p>
        </p:txBody>
      </p:sp>
      <p:sp>
        <p:nvSpPr>
          <p:cNvPr id="4" name="Rectangle 3">
            <a:extLst>
              <a:ext uri="{FF2B5EF4-FFF2-40B4-BE49-F238E27FC236}">
                <a16:creationId xmlns:a16="http://schemas.microsoft.com/office/drawing/2014/main" xmlns="" id="{59668CE5-BA85-4649-A2E4-9FDA68648265}"/>
              </a:ext>
            </a:extLst>
          </p:cNvPr>
          <p:cNvSpPr/>
          <p:nvPr/>
        </p:nvSpPr>
        <p:spPr>
          <a:xfrm>
            <a:off x="1678071" y="3582007"/>
            <a:ext cx="9546656" cy="1000274"/>
          </a:xfrm>
          <a:prstGeom prst="rect">
            <a:avLst/>
          </a:prstGeom>
          <a:noFill/>
          <a:ln w="12700">
            <a:noFill/>
          </a:ln>
        </p:spPr>
        <p:txBody>
          <a:bodyPr wrap="square">
            <a:spAutoFit/>
          </a:bodyPr>
          <a:lstStyle/>
          <a:p>
            <a:pPr>
              <a:spcAft>
                <a:spcPts val="600"/>
              </a:spcAft>
            </a:pPr>
            <a:r>
              <a:rPr lang="en-IN" b="1" dirty="0"/>
              <a:t>What this Exercise Teaches</a:t>
            </a:r>
          </a:p>
          <a:p>
            <a:pPr>
              <a:spcAft>
                <a:spcPts val="600"/>
              </a:spcAft>
            </a:pPr>
            <a:r>
              <a:rPr lang="en-IN" dirty="0"/>
              <a:t>This exercise helps employees understand their relationships with important stakeholders and plan for how to improve them. </a:t>
            </a:r>
          </a:p>
        </p:txBody>
      </p:sp>
      <p:sp>
        <p:nvSpPr>
          <p:cNvPr id="5" name="Rectangle 4">
            <a:extLst>
              <a:ext uri="{FF2B5EF4-FFF2-40B4-BE49-F238E27FC236}">
                <a16:creationId xmlns:a16="http://schemas.microsoft.com/office/drawing/2014/main" xmlns="" id="{BDA1C74A-FFBC-9D43-8907-1C0A33D4F90C}"/>
              </a:ext>
            </a:extLst>
          </p:cNvPr>
          <p:cNvSpPr/>
          <p:nvPr/>
        </p:nvSpPr>
        <p:spPr>
          <a:xfrm>
            <a:off x="1678071" y="4738833"/>
            <a:ext cx="8676000" cy="723275"/>
          </a:xfrm>
          <a:prstGeom prst="rect">
            <a:avLst/>
          </a:prstGeom>
          <a:noFill/>
          <a:ln w="12700">
            <a:noFill/>
          </a:ln>
        </p:spPr>
        <p:txBody>
          <a:bodyPr wrap="square">
            <a:spAutoFit/>
          </a:bodyPr>
          <a:lstStyle/>
          <a:p>
            <a:pPr>
              <a:spcAft>
                <a:spcPts val="600"/>
              </a:spcAft>
            </a:pPr>
            <a:r>
              <a:rPr lang="en-IN" b="1" dirty="0"/>
              <a:t>Pre-work or Planning Required</a:t>
            </a:r>
          </a:p>
          <a:p>
            <a:pPr>
              <a:spcAft>
                <a:spcPts val="600"/>
              </a:spcAft>
            </a:pPr>
            <a:r>
              <a:rPr lang="en-IN" dirty="0"/>
              <a:t>Does not require pre-work or planning</a:t>
            </a:r>
          </a:p>
        </p:txBody>
      </p:sp>
      <p:sp>
        <p:nvSpPr>
          <p:cNvPr id="6" name="Rectangle 5">
            <a:extLst>
              <a:ext uri="{FF2B5EF4-FFF2-40B4-BE49-F238E27FC236}">
                <a16:creationId xmlns:a16="http://schemas.microsoft.com/office/drawing/2014/main" xmlns="" id="{1A597A94-EC77-1F48-BA31-F4A89C89C11A}"/>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9" name="Freeform: Shape 9">
            <a:extLst>
              <a:ext uri="{FF2B5EF4-FFF2-40B4-BE49-F238E27FC236}">
                <a16:creationId xmlns:a16="http://schemas.microsoft.com/office/drawing/2014/main" xmlns="" id="{85AAD4AD-345D-F346-9651-B4CDFC302A49}"/>
              </a:ext>
            </a:extLst>
          </p:cNvPr>
          <p:cNvSpPr/>
          <p:nvPr/>
        </p:nvSpPr>
        <p:spPr>
          <a:xfrm>
            <a:off x="702796" y="1661243"/>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xmlns="" id="{31C6344A-3FF3-A14D-ADBB-E068C112FD60}"/>
              </a:ext>
            </a:extLst>
          </p:cNvPr>
          <p:cNvSpPr/>
          <p:nvPr/>
        </p:nvSpPr>
        <p:spPr>
          <a:xfrm>
            <a:off x="774234" y="3865951"/>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xmlns="" id="{7EA16CEA-234D-5F44-AC09-EA4ED0C09406}"/>
              </a:ext>
            </a:extLst>
          </p:cNvPr>
          <p:cNvSpPr/>
          <p:nvPr/>
        </p:nvSpPr>
        <p:spPr>
          <a:xfrm>
            <a:off x="779652" y="2694151"/>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xmlns="" id="{650068F9-2DC2-4E41-A47E-E37E57D09F8C}"/>
              </a:ext>
            </a:extLst>
          </p:cNvPr>
          <p:cNvSpPr/>
          <p:nvPr/>
        </p:nvSpPr>
        <p:spPr>
          <a:xfrm>
            <a:off x="838200" y="4866318"/>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
        <p:nvSpPr>
          <p:cNvPr id="13" name="Title 12">
            <a:extLst>
              <a:ext uri="{FF2B5EF4-FFF2-40B4-BE49-F238E27FC236}">
                <a16:creationId xmlns:a16="http://schemas.microsoft.com/office/drawing/2014/main" xmlns="" id="{AD90F297-85B1-49AF-9446-7C6E3E45FDD6}"/>
              </a:ext>
            </a:extLst>
          </p:cNvPr>
          <p:cNvSpPr>
            <a:spLocks noGrp="1"/>
          </p:cNvSpPr>
          <p:nvPr>
            <p:ph type="title"/>
          </p:nvPr>
        </p:nvSpPr>
        <p:spPr>
          <a:xfrm>
            <a:off x="457993" y="376987"/>
            <a:ext cx="11276013" cy="443198"/>
          </a:xfrm>
        </p:spPr>
        <p:txBody>
          <a:bodyPr/>
          <a:lstStyle/>
          <a:p>
            <a:r>
              <a:rPr lang="en-US" dirty="0"/>
              <a:t>Exercise 1: Practice Building Trust with Stakeholders</a:t>
            </a:r>
          </a:p>
        </p:txBody>
      </p:sp>
    </p:spTree>
    <p:extLst>
      <p:ext uri="{BB962C8B-B14F-4D97-AF65-F5344CB8AC3E}">
        <p14:creationId xmlns:p14="http://schemas.microsoft.com/office/powerpoint/2010/main" val="2057189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03694-BDC9-46CA-895F-702609C9634E}"/>
              </a:ext>
            </a:extLst>
          </p:cNvPr>
          <p:cNvSpPr>
            <a:spLocks noGrp="1"/>
          </p:cNvSpPr>
          <p:nvPr>
            <p:ph type="title"/>
          </p:nvPr>
        </p:nvSpPr>
        <p:spPr>
          <a:xfrm>
            <a:off x="457993" y="363115"/>
            <a:ext cx="11276013" cy="443198"/>
          </a:xfrm>
        </p:spPr>
        <p:txBody>
          <a:bodyPr/>
          <a:lstStyle/>
          <a:p>
            <a:r>
              <a:rPr lang="en-US" b="1" dirty="0">
                <a:solidFill>
                  <a:srgbClr val="000000"/>
                </a:solidFill>
              </a:rPr>
              <a:t>Exercise 1: Practice Building Trust with Stakeholders</a:t>
            </a:r>
            <a:br>
              <a:rPr lang="en-US" b="1" dirty="0">
                <a:solidFill>
                  <a:srgbClr val="000000"/>
                </a:solidFill>
              </a:rPr>
            </a:br>
            <a:r>
              <a:rPr lang="en-US" sz="2000" dirty="0">
                <a:solidFill>
                  <a:srgbClr val="000000"/>
                </a:solidFill>
                <a:latin typeface="+mn-lt"/>
              </a:rPr>
              <a:t>Who Are Your Stakeholders?</a:t>
            </a:r>
            <a:endParaRPr lang="en-US" sz="2000" dirty="0">
              <a:latin typeface="+mn-lt"/>
            </a:endParaRPr>
          </a:p>
        </p:txBody>
      </p:sp>
      <p:sp>
        <p:nvSpPr>
          <p:cNvPr id="4" name="Rectangle 3">
            <a:extLst>
              <a:ext uri="{FF2B5EF4-FFF2-40B4-BE49-F238E27FC236}">
                <a16:creationId xmlns:a16="http://schemas.microsoft.com/office/drawing/2014/main" xmlns="" id="{3FE4A20C-880F-41F8-A482-E3CEB7D29321}"/>
              </a:ext>
            </a:extLst>
          </p:cNvPr>
          <p:cNvSpPr/>
          <p:nvPr/>
        </p:nvSpPr>
        <p:spPr>
          <a:xfrm>
            <a:off x="3847322" y="2476179"/>
            <a:ext cx="4497354" cy="1390261"/>
          </a:xfrm>
          <a:prstGeom prst="rect">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Think of a core stakeholder who you would like to improve trust with</a:t>
            </a:r>
            <a:endParaRPr lang="en-US" dirty="0">
              <a:solidFill>
                <a:schemeClr val="tx2"/>
              </a:solidFill>
            </a:endParaRPr>
          </a:p>
        </p:txBody>
      </p:sp>
      <p:sp>
        <p:nvSpPr>
          <p:cNvPr id="5" name="Oval 4">
            <a:extLst>
              <a:ext uri="{FF2B5EF4-FFF2-40B4-BE49-F238E27FC236}">
                <a16:creationId xmlns:a16="http://schemas.microsoft.com/office/drawing/2014/main" xmlns="" id="{C34B5BC8-B499-48AD-ACA9-42966607DEDD}"/>
              </a:ext>
            </a:extLst>
          </p:cNvPr>
          <p:cNvSpPr/>
          <p:nvPr/>
        </p:nvSpPr>
        <p:spPr>
          <a:xfrm>
            <a:off x="5579707" y="1673797"/>
            <a:ext cx="1032586" cy="962899"/>
          </a:xfrm>
          <a:prstGeom prst="ellipse">
            <a:avLst/>
          </a:prstGeom>
          <a:solidFill>
            <a:schemeClr val="bg1"/>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6" name="Picture 5">
            <a:extLst>
              <a:ext uri="{FF2B5EF4-FFF2-40B4-BE49-F238E27FC236}">
                <a16:creationId xmlns:a16="http://schemas.microsoft.com/office/drawing/2014/main" xmlns="" id="{2175F70B-4EF7-43DB-84D4-52B3AD299380}"/>
              </a:ext>
            </a:extLst>
          </p:cNvPr>
          <p:cNvPicPr>
            <a:picLocks noChangeAspect="1"/>
          </p:cNvPicPr>
          <p:nvPr/>
        </p:nvPicPr>
        <p:blipFill>
          <a:blip r:embed="rId3"/>
          <a:stretch>
            <a:fillRect/>
          </a:stretch>
        </p:blipFill>
        <p:spPr>
          <a:xfrm>
            <a:off x="5785472" y="1802294"/>
            <a:ext cx="621055" cy="724565"/>
          </a:xfrm>
          <a:prstGeom prst="rect">
            <a:avLst/>
          </a:prstGeom>
        </p:spPr>
      </p:pic>
      <p:cxnSp>
        <p:nvCxnSpPr>
          <p:cNvPr id="9" name="Straight Connector 8">
            <a:extLst>
              <a:ext uri="{FF2B5EF4-FFF2-40B4-BE49-F238E27FC236}">
                <a16:creationId xmlns:a16="http://schemas.microsoft.com/office/drawing/2014/main" xmlns="" id="{2FB148E0-8070-4240-9BB3-6F58A54CD3B1}"/>
              </a:ext>
            </a:extLst>
          </p:cNvPr>
          <p:cNvCxnSpPr/>
          <p:nvPr/>
        </p:nvCxnSpPr>
        <p:spPr>
          <a:xfrm>
            <a:off x="2828925" y="4733925"/>
            <a:ext cx="6496050" cy="0"/>
          </a:xfrm>
          <a:prstGeom prst="line">
            <a:avLst/>
          </a:prstGeom>
          <a:ln w="317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009076"/>
      </p:ext>
    </p:extLst>
  </p:cSld>
  <p:clrMapOvr>
    <a:masterClrMapping/>
  </p:clrMapOvr>
</p:sld>
</file>

<file path=ppt/theme/theme1.xml><?xml version="1.0" encoding="utf-8"?>
<a:theme xmlns:a="http://schemas.openxmlformats.org/drawingml/2006/main" name="White bkgrnd master">
  <a:themeElements>
    <a:clrScheme name="Gartner White Bkgrnd">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549634FF-3CC0-A342-ACFD-A28CF0EE03EF}"/>
    </a:ext>
  </a:extLst>
</a:theme>
</file>

<file path=ppt/theme/theme2.xml><?xml version="1.0" encoding="utf-8"?>
<a:theme xmlns:a="http://schemas.openxmlformats.org/drawingml/2006/main" name="Blue bkgrnd master">
  <a:themeElements>
    <a:clrScheme name="Gartner Blue Bkgrnd">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0036A18F-6FD6-9F41-8D6A-54D7CF1A4FA9}"/>
    </a:ext>
  </a:extLst>
</a:theme>
</file>

<file path=ppt/theme/theme3.xml><?xml version="1.0" encoding="utf-8"?>
<a:theme xmlns:a="http://schemas.openxmlformats.org/drawingml/2006/main" name="White bk accent color options">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63862FBF-526A-CC44-980B-5928BFC94775}"/>
    </a:ext>
  </a:extLst>
</a:theme>
</file>

<file path=ppt/theme/theme4.xml><?xml version="1.0" encoding="utf-8"?>
<a:theme xmlns:a="http://schemas.openxmlformats.org/drawingml/2006/main" name="Blue bk accent color options">
  <a:themeElements>
    <a:clrScheme name="Custom 1">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A80A3"/>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A1B3CA"/>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D0DEEA"/>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2" id="{BAA0D9DE-B1CF-4F48-9584-F16AFB151B39}" vid="{333B4FAC-0674-7D42-9144-88B06F3A638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t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2506</Words>
  <Application>Microsoft Office PowerPoint</Application>
  <PresentationFormat>Widescreen</PresentationFormat>
  <Paragraphs>452</Paragraphs>
  <Slides>32</Slides>
  <Notes>32</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32</vt:i4>
      </vt:variant>
    </vt:vector>
  </HeadingPairs>
  <TitlesOfParts>
    <vt:vector size="42" baseType="lpstr">
      <vt:lpstr>Arial Unicode MS</vt:lpstr>
      <vt:lpstr>Arial</vt:lpstr>
      <vt:lpstr>Arial Black</vt:lpstr>
      <vt:lpstr>Calibri</vt:lpstr>
      <vt:lpstr>Century Gothic</vt:lpstr>
      <vt:lpstr>Wingdings</vt:lpstr>
      <vt:lpstr>White bkgrnd master</vt:lpstr>
      <vt:lpstr>Blue bkgrnd master</vt:lpstr>
      <vt:lpstr>White bk accent color options</vt:lpstr>
      <vt:lpstr>Blue bk accent color options</vt:lpstr>
      <vt:lpstr>Exercises for Personal and Team Development</vt:lpstr>
      <vt:lpstr>Roadmap </vt:lpstr>
      <vt:lpstr>Twelve Competencies for High Performance in IT</vt:lpstr>
      <vt:lpstr>PowerPoint Presentation</vt:lpstr>
      <vt:lpstr>Roadmap </vt:lpstr>
      <vt:lpstr>Why Build Trusting Relationships? Percentage Impact on Remote Team Effectiveness By Directionality of Trust </vt:lpstr>
      <vt:lpstr>Exercises to Build Relationship Management Skills </vt:lpstr>
      <vt:lpstr>Exercise 1: Practice Building Trust with Stakeholders</vt:lpstr>
      <vt:lpstr>Exercise 1: Practice Building Trust with Stakeholders Who Are Your Stakeholders?</vt:lpstr>
      <vt:lpstr>Exercise 1: Practice Building Trust with Stakeholders Identifying Trust Drivers</vt:lpstr>
      <vt:lpstr>Exercise 1: Practice Building Trust with Stakeholders Understanding Important Relationships</vt:lpstr>
      <vt:lpstr>Exercise 1: Practice Building Trust with Stakeholders Defining Next Steps</vt:lpstr>
      <vt:lpstr>Roadmap </vt:lpstr>
      <vt:lpstr>The Challenger Relationship Three Most Common Profiles of Employees</vt:lpstr>
      <vt:lpstr>Exercises to Build Relationship Management Skills </vt:lpstr>
      <vt:lpstr>Exercise 2: Develop Challenging Capabilities </vt:lpstr>
      <vt:lpstr>Exercise 2: Develop Challenging Capabilities Preparing to Teach</vt:lpstr>
      <vt:lpstr>Exercise 2: Develop Challenging Capabilities Asserting Control</vt:lpstr>
      <vt:lpstr>Exercise 2: Develop Challenging Capabilities Tailoring for Relevance </vt:lpstr>
      <vt:lpstr>Roadmap </vt:lpstr>
      <vt:lpstr>Exercises to Build Relationship Management Skills </vt:lpstr>
      <vt:lpstr>Exercise 3: Assess Virtual Team Effectiveness </vt:lpstr>
      <vt:lpstr>Exercise 3: Assess Virtual Team Effectiveness Team Effectiveness Survey Setup</vt:lpstr>
      <vt:lpstr>Exercise 3: Assess Virtual Team Effectiveness Team Effectiveness Survey – Part 1: Purpose</vt:lpstr>
      <vt:lpstr>Exercise 3: Assess Virtual Team Effectiveness Team Effectiveness Survey – Part 2: Links</vt:lpstr>
      <vt:lpstr>Exercise 3: Assess Virtual Team Effectiveness Team Effectiveness Survey – Part 3: People</vt:lpstr>
      <vt:lpstr>Exercise 3: Assess Virtual Team Effectiveness Team Effectiveness Survey – Part 4: Time</vt:lpstr>
      <vt:lpstr>Exercise 3: Assess Virtual Team Effectiveness Making Meetings More Effective</vt:lpstr>
      <vt:lpstr>Exercise 3: Assess Virtual Team Effectiveness Take Action: Purpose and Links</vt:lpstr>
      <vt:lpstr>Exercise 3: Assess Virtual Team Effectiveness Take Action: People and Time</vt:lpstr>
      <vt:lpstr>Roadmap </vt:lpstr>
      <vt:lpstr>Key Takeaways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2019-09-24T16:08:04Z</dcterms:created>
  <dcterms:modified xsi:type="dcterms:W3CDTF">2019-09-24T16:08:07Z</dcterms:modified>
</cp:coreProperties>
</file>