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55" r:id="rId2"/>
    <p:sldId id="258" r:id="rId3"/>
    <p:sldId id="387" r:id="rId4"/>
    <p:sldId id="358" r:id="rId5"/>
    <p:sldId id="397" r:id="rId6"/>
    <p:sldId id="395" r:id="rId7"/>
    <p:sldId id="363" r:id="rId8"/>
    <p:sldId id="273" r:id="rId9"/>
    <p:sldId id="274" r:id="rId10"/>
    <p:sldId id="275" r:id="rId11"/>
    <p:sldId id="398" r:id="rId12"/>
    <p:sldId id="396" r:id="rId13"/>
    <p:sldId id="399" r:id="rId14"/>
    <p:sldId id="280" r:id="rId15"/>
    <p:sldId id="284" r:id="rId16"/>
    <p:sldId id="400" r:id="rId17"/>
    <p:sldId id="28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llery,John" initials="H" lastIdx="40" clrIdx="0">
    <p:extLst>
      <p:ext uri="{19B8F6BF-5375-455C-9EA6-DF929625EA0E}">
        <p15:presenceInfo xmlns:p15="http://schemas.microsoft.com/office/powerpoint/2012/main" userId="S-1-5-21-802951002-2094223479-794563710-238646" providerId="AD"/>
      </p:ext>
    </p:extLst>
  </p:cmAuthor>
  <p:cmAuthor id="2" name="MUKHOPADHYAY,ANKITA" initials="M" lastIdx="32" clrIdx="1">
    <p:extLst>
      <p:ext uri="{19B8F6BF-5375-455C-9EA6-DF929625EA0E}">
        <p15:presenceInfo xmlns:p15="http://schemas.microsoft.com/office/powerpoint/2012/main" userId="S::anmukhop@gartner.com::66ee4560-bbd9-4ab3-92a0-2ff9521961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ABAC28-624B-463C-870F-0B2724493DAA}" type="datetimeFigureOut">
              <a:rPr lang="en-US" smtClean="0"/>
              <a:t>5/2/2019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85EDB-C1C4-4503-A8D6-F2CA03C039A2}" type="slidenum">
              <a:rPr lang="en-US" smtClean="0"/>
              <a:t>‹#›</a:t>
            </a:fld>
            <a:endParaRPr lang="en-US"/>
          </a:p>
        </p:txBody>
      </p:sp>
    </p:spTree>
    <p:extLst>
      <p:ext uri="{BB962C8B-B14F-4D97-AF65-F5344CB8AC3E}">
        <p14:creationId xmlns:p14="http://schemas.microsoft.com/office/powerpoint/2010/main" val="1430490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p:cNvSpPr>
            <a:spLocks noGrp="1"/>
          </p:cNvSpPr>
          <p:nvPr>
            <p:ph type="body" idx="1"/>
          </p:nvPr>
        </p:nvSpPr>
        <p:spPr/>
        <p:txBody>
          <a:bodyPr/>
          <a:lstStyle/>
          <a:p>
            <a:endParaRPr lang="en-US" dirty="0"/>
          </a:p>
        </p:txBody>
      </p:sp>
      <p:sp>
        <p:nvSpPr>
          <p:cNvPr id="6" name="Rectangle 103"/>
          <p:cNvSpPr>
            <a:spLocks noChangeArrowheads="1"/>
          </p:cNvSpPr>
          <p:nvPr/>
        </p:nvSpPr>
        <p:spPr bwMode="gray">
          <a:xfrm>
            <a:off x="3948220" y="662011"/>
            <a:ext cx="2676609" cy="424817"/>
          </a:xfrm>
          <a:prstGeom prst="rect">
            <a:avLst/>
          </a:prstGeom>
          <a:noFill/>
          <a:ln w="9525">
            <a:noFill/>
            <a:miter lim="800000"/>
            <a:headEnd/>
            <a:tailEnd/>
          </a:ln>
        </p:spPr>
        <p:txBody>
          <a:bodyPr wrap="square" lIns="66016" tIns="25763" rIns="66016" bIns="25763">
            <a:spAutoFit/>
          </a:bodyPr>
          <a:lstStyle/>
          <a:p>
            <a:pPr defTabSz="962144">
              <a:spcBef>
                <a:spcPct val="0"/>
              </a:spcBef>
              <a:spcAft>
                <a:spcPct val="0"/>
              </a:spcAft>
            </a:pPr>
            <a:r>
              <a:rPr lang="en-US" sz="1200" dirty="0">
                <a:solidFill>
                  <a:srgbClr val="000000"/>
                </a:solidFill>
              </a:rPr>
              <a:t>Presenter's Name</a:t>
            </a:r>
          </a:p>
          <a:p>
            <a:pPr defTabSz="962144">
              <a:spcBef>
                <a:spcPct val="0"/>
              </a:spcBef>
              <a:spcAft>
                <a:spcPct val="0"/>
              </a:spcAft>
            </a:pPr>
            <a:r>
              <a:rPr lang="en-US" sz="1200" dirty="0">
                <a:solidFill>
                  <a:srgbClr val="000000"/>
                </a:solidFill>
              </a:rPr>
              <a:t>Presenter's Name</a:t>
            </a:r>
          </a:p>
        </p:txBody>
      </p:sp>
    </p:spTree>
    <p:extLst>
      <p:ext uri="{BB962C8B-B14F-4D97-AF65-F5344CB8AC3E}">
        <p14:creationId xmlns:p14="http://schemas.microsoft.com/office/powerpoint/2010/main" val="2376541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7"/>
        <p:cNvGrpSpPr/>
        <p:nvPr/>
      </p:nvGrpSpPr>
      <p:grpSpPr>
        <a:xfrm>
          <a:off x="0" y="0"/>
          <a:ext cx="0" cy="0"/>
          <a:chOff x="0" y="0"/>
          <a:chExt cx="0" cy="0"/>
        </a:xfrm>
      </p:grpSpPr>
      <p:sp>
        <p:nvSpPr>
          <p:cNvPr id="1338" name="Google Shape;1338;g4f01b50ab1_0_5:notes"/>
          <p:cNvSpPr txBox="1">
            <a:spLocks noGrp="1"/>
          </p:cNvSpPr>
          <p:nvPr>
            <p:ph type="body" idx="1"/>
          </p:nvPr>
        </p:nvSpPr>
        <p:spPr>
          <a:xfrm>
            <a:off x="242371" y="3592535"/>
            <a:ext cx="6373200" cy="5234700"/>
          </a:xfrm>
          <a:prstGeom prst="rect">
            <a:avLst/>
          </a:prstGeom>
        </p:spPr>
        <p:txBody>
          <a:bodyPr spcFirstLastPara="1" wrap="square" lIns="0" tIns="0" rIns="0" bIns="0" anchor="t" anchorCtr="0">
            <a:noAutofit/>
          </a:bodyPr>
          <a:lstStyle/>
          <a:p>
            <a:pPr marL="0" lvl="0" indent="0" algn="l" rtl="0">
              <a:spcBef>
                <a:spcPts val="0"/>
              </a:spcBef>
              <a:spcAft>
                <a:spcPts val="600"/>
              </a:spcAft>
              <a:buNone/>
            </a:pPr>
            <a:endParaRPr/>
          </a:p>
        </p:txBody>
      </p:sp>
      <p:sp>
        <p:nvSpPr>
          <p:cNvPr id="1339" name="Google Shape;1339;g4f01b50ab1_0_5:notes"/>
          <p:cNvSpPr>
            <a:spLocks noGrp="1" noRot="1" noChangeAspect="1"/>
          </p:cNvSpPr>
          <p:nvPr>
            <p:ph type="sldImg" idx="2"/>
          </p:nvPr>
        </p:nvSpPr>
        <p:spPr>
          <a:xfrm>
            <a:off x="1031875" y="712788"/>
            <a:ext cx="4794250" cy="269716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1115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B2EAE-46C1-487F-9D88-156B0FE66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66E371-8F60-405C-A5EC-58D3AAAB06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9367EE-B0F3-4C78-A7F4-6063FA82BD97}"/>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C0D3CBFA-5D78-4F8F-BBC9-4DEA207221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DB4B7B-53C2-4F60-8141-5E12D0B270D0}"/>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3605061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5A5C-CEDD-4715-8BD5-7914CFC0ED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6E8FB6-3793-4D7B-9A75-47F3787775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34B911-1FB5-4C55-ABB7-96986A1EA79A}"/>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0AAFF376-5495-4471-9FE6-22F6A9DCF2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8E99E0-90DB-4325-BCDD-7F482271E4C2}"/>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2627307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944ED8-F4E4-46BB-9EA4-A0E6005918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4DAC67-F70F-44F6-B754-E22044F03BD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0DAAC9-7F95-4DE0-92A4-27A4FBE899B3}"/>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7C76ADD5-A90E-44EF-9637-7690588EF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BB26B6-B41A-41AE-90DC-61B2E2B78C61}"/>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1321737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B1_Tan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pic>
        <p:nvPicPr>
          <p:cNvPr id="8" name="Picture 7">
            <a:extLst>
              <a:ext uri="{FF2B5EF4-FFF2-40B4-BE49-F238E27FC236}">
                <a16:creationId xmlns:a16="http://schemas.microsoft.com/office/drawing/2014/main" id="{3A4D9028-C1EB-4044-99E5-3506AF3D732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Tree>
    <p:extLst>
      <p:ext uri="{BB962C8B-B14F-4D97-AF65-F5344CB8AC3E}">
        <p14:creationId xmlns:p14="http://schemas.microsoft.com/office/powerpoint/2010/main" val="2617826997"/>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94787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CDB2E-73C8-4FA9-9F3A-3E5365F498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D793B1-C7AE-49AF-8062-D02CDE62D7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C9D20-DDCB-49DB-9C1E-F167486D687A}"/>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3CD268F1-1014-4678-9D15-A6736EB775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ADB01C-A56D-4023-9F8D-4BB2234739CC}"/>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186608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BD754-C6F9-4FBA-AFF9-305FD1657E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B22C81-6ED9-44C1-9986-3FD2813C2D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5C3601-C5B8-4F6D-BCE9-3D795D1C4CEC}"/>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D02CC827-75A6-4385-9D70-2F529D83F7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E25C92-8AB8-4A8E-A197-3177C5F60C85}"/>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2377798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ACD36-5A74-46D1-83F6-E5B4C32725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8DAB9B-B7D7-4378-B525-972E9E4DB5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3228B3-5547-429A-9C83-E8085253AEE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8247FA-43EB-425C-A03C-280BF2FD7687}"/>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6" name="Footer Placeholder 5">
            <a:extLst>
              <a:ext uri="{FF2B5EF4-FFF2-40B4-BE49-F238E27FC236}">
                <a16:creationId xmlns:a16="http://schemas.microsoft.com/office/drawing/2014/main" id="{6E49E6FB-A438-4D85-A491-846ADB6B53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C5B64-EE26-45AE-A315-1374D6CC6E34}"/>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2682584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B0F97-A4FB-4A5C-BFF4-966DD67E94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362E65-82E7-439E-9676-2E0E3FB622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9E87491-D970-41BA-8E75-BE88B507103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03FE1B-C507-471B-A18E-6BE62A21A5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BC4AFEE-02C2-44F9-98F1-B7A14314D2F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B0AF5D-63F5-47C4-90C8-A3EF4167AE02}"/>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8" name="Footer Placeholder 7">
            <a:extLst>
              <a:ext uri="{FF2B5EF4-FFF2-40B4-BE49-F238E27FC236}">
                <a16:creationId xmlns:a16="http://schemas.microsoft.com/office/drawing/2014/main" id="{25328FA9-9294-4D38-B412-6226A3E0F5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F7A770-638E-4669-8D37-E4B14BF2D42A}"/>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155311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1BC45-2B22-4FA8-883F-141084201E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5F37C5-6C21-4A10-B9BF-B83B500DE4F7}"/>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4" name="Footer Placeholder 3">
            <a:extLst>
              <a:ext uri="{FF2B5EF4-FFF2-40B4-BE49-F238E27FC236}">
                <a16:creationId xmlns:a16="http://schemas.microsoft.com/office/drawing/2014/main" id="{C18D0BFC-594B-4840-8E99-4893632D78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68D3E5-EF82-4A0B-A4F2-FFE20AE6DFFA}"/>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78330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D05EEF-4367-4F81-8167-65D96255F880}"/>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3" name="Footer Placeholder 2">
            <a:extLst>
              <a:ext uri="{FF2B5EF4-FFF2-40B4-BE49-F238E27FC236}">
                <a16:creationId xmlns:a16="http://schemas.microsoft.com/office/drawing/2014/main" id="{AC43C755-D922-4474-86F2-D2337F0669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BF5DF7-1140-4E2F-B25E-40CCF5DF8FFD}"/>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2121849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31961-08BD-40A6-8338-503FC3A38C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E64083-10FC-4060-A218-9CC77F9ED9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11C1DA-CC9D-46B7-84AB-A97686A4EE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BB9F22-4C7F-4628-8D2B-796F5B23C415}"/>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6" name="Footer Placeholder 5">
            <a:extLst>
              <a:ext uri="{FF2B5EF4-FFF2-40B4-BE49-F238E27FC236}">
                <a16:creationId xmlns:a16="http://schemas.microsoft.com/office/drawing/2014/main" id="{B593A407-18B9-4217-86D2-05C812B019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FCBCB1-BAA2-4917-A990-17AC502980C1}"/>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88386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489C-E0FC-4251-AA12-FEE20C0B3B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2C37C2-C82C-4B55-8377-80114BBA73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158107-9428-4DF2-9348-983F7E6FD0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0786F7-2AEC-4CE6-BEFD-9B882E91A274}"/>
              </a:ext>
            </a:extLst>
          </p:cNvPr>
          <p:cNvSpPr>
            <a:spLocks noGrp="1"/>
          </p:cNvSpPr>
          <p:nvPr>
            <p:ph type="dt" sz="half" idx="10"/>
          </p:nvPr>
        </p:nvSpPr>
        <p:spPr/>
        <p:txBody>
          <a:bodyPr/>
          <a:lstStyle/>
          <a:p>
            <a:fld id="{E7F5A78C-F11B-4CC3-9B8C-D0F74E53AAC4}" type="datetimeFigureOut">
              <a:rPr lang="en-US" smtClean="0"/>
              <a:t>5/2/2019</a:t>
            </a:fld>
            <a:endParaRPr lang="en-US"/>
          </a:p>
        </p:txBody>
      </p:sp>
      <p:sp>
        <p:nvSpPr>
          <p:cNvPr id="6" name="Footer Placeholder 5">
            <a:extLst>
              <a:ext uri="{FF2B5EF4-FFF2-40B4-BE49-F238E27FC236}">
                <a16:creationId xmlns:a16="http://schemas.microsoft.com/office/drawing/2014/main" id="{7D86E706-7499-495E-8AA1-4C053A6D3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0C816-732D-4FD8-9FF1-97C6DAB23BE4}"/>
              </a:ext>
            </a:extLst>
          </p:cNvPr>
          <p:cNvSpPr>
            <a:spLocks noGrp="1"/>
          </p:cNvSpPr>
          <p:nvPr>
            <p:ph type="sldNum" sz="quarter" idx="12"/>
          </p:nvPr>
        </p:nvSpPr>
        <p:spPr/>
        <p:txBody>
          <a:bodyPr/>
          <a:lstStyle/>
          <a:p>
            <a:fld id="{66791DDF-1B3E-4893-9052-3EE1EFF47604}" type="slidenum">
              <a:rPr lang="en-US" smtClean="0"/>
              <a:t>‹#›</a:t>
            </a:fld>
            <a:endParaRPr lang="en-US"/>
          </a:p>
        </p:txBody>
      </p:sp>
    </p:spTree>
    <p:extLst>
      <p:ext uri="{BB962C8B-B14F-4D97-AF65-F5344CB8AC3E}">
        <p14:creationId xmlns:p14="http://schemas.microsoft.com/office/powerpoint/2010/main" val="2922611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B8BCDF-8CED-4AAE-B9BB-0F039AD2E9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2932F4-029D-4C13-BC1C-8711C5903B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5594A-1F70-4BAA-AC31-9880151596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5A78C-F11B-4CC3-9B8C-D0F74E53AAC4}" type="datetimeFigureOut">
              <a:rPr lang="en-US" smtClean="0"/>
              <a:t>5/2/2019</a:t>
            </a:fld>
            <a:endParaRPr lang="en-US"/>
          </a:p>
        </p:txBody>
      </p:sp>
      <p:sp>
        <p:nvSpPr>
          <p:cNvPr id="5" name="Footer Placeholder 4">
            <a:extLst>
              <a:ext uri="{FF2B5EF4-FFF2-40B4-BE49-F238E27FC236}">
                <a16:creationId xmlns:a16="http://schemas.microsoft.com/office/drawing/2014/main" id="{4A55C186-38E3-42B5-B76D-0691E77EB4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B2650A-942F-49DC-B258-EF96A521A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91DDF-1B3E-4893-9052-3EE1EFF47604}" type="slidenum">
              <a:rPr lang="en-US" smtClean="0"/>
              <a:t>‹#›</a:t>
            </a:fld>
            <a:endParaRPr lang="en-US"/>
          </a:p>
        </p:txBody>
      </p:sp>
    </p:spTree>
    <p:extLst>
      <p:ext uri="{BB962C8B-B14F-4D97-AF65-F5344CB8AC3E}">
        <p14:creationId xmlns:p14="http://schemas.microsoft.com/office/powerpoint/2010/main" val="461812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166861" y="3804785"/>
            <a:ext cx="4545024" cy="369332"/>
          </a:xfrm>
        </p:spPr>
        <p:txBody>
          <a:bodyPr/>
          <a:lstStyle/>
          <a:p>
            <a:r>
              <a:rPr lang="en-US" dirty="0">
                <a:solidFill>
                  <a:schemeClr val="bg2"/>
                </a:solidFill>
                <a:latin typeface="Arial" panose="020B0604020202020204" pitchFamily="34" charset="0"/>
                <a:cs typeface="Arial" panose="020B0604020202020204" pitchFamily="34" charset="0"/>
              </a:rPr>
              <a:t>Part 5: Creativity</a:t>
            </a:r>
          </a:p>
        </p:txBody>
      </p:sp>
      <p:sp>
        <p:nvSpPr>
          <p:cNvPr id="2" name="Title 1"/>
          <p:cNvSpPr>
            <a:spLocks noGrp="1"/>
          </p:cNvSpPr>
          <p:nvPr>
            <p:ph type="ctrTitle"/>
          </p:nvPr>
        </p:nvSpPr>
        <p:spPr/>
        <p:txBody>
          <a:bodyPr/>
          <a:lstStyle/>
          <a:p>
            <a:r>
              <a:rPr lang="en-US" dirty="0">
                <a:solidFill>
                  <a:schemeClr val="bg2"/>
                </a:solidFill>
                <a:latin typeface="Arial Black" panose="020B0A04020102020204" pitchFamily="34" charset="0"/>
              </a:rPr>
              <a:t>Exercises for Personal and Team Development</a:t>
            </a:r>
          </a:p>
        </p:txBody>
      </p:sp>
    </p:spTree>
    <p:extLst>
      <p:ext uri="{BB962C8B-B14F-4D97-AF65-F5344CB8AC3E}">
        <p14:creationId xmlns:p14="http://schemas.microsoft.com/office/powerpoint/2010/main" val="2179622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40497" y="6524964"/>
            <a:ext cx="272143" cy="136071"/>
          </a:xfrm>
          <a:prstGeom prst="rect">
            <a:avLst/>
          </a:prstGeom>
        </p:spPr>
        <p:txBody>
          <a:bodyPr lIns="0" tIns="0" rIns="0" bIns="0" anchor="t"/>
          <a:lstStyle/>
          <a:p>
            <a:r>
              <a:rPr lang="en-US" sz="857" dirty="0">
                <a:solidFill>
                  <a:srgbClr val="000000"/>
                </a:solidFill>
                <a:latin typeface="Arial"/>
              </a:rPr>
              <a:t> 10</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pic>
        <p:nvPicPr>
          <p:cNvPr id="6" name="Picture 5"/>
          <p:cNvPicPr>
            <a:picLocks noChangeAspect="1"/>
          </p:cNvPicPr>
          <p:nvPr/>
        </p:nvPicPr>
        <p:blipFill>
          <a:blip r:embed="rId2"/>
          <a:stretch>
            <a:fillRect/>
          </a:stretch>
        </p:blipFill>
        <p:spPr>
          <a:xfrm>
            <a:off x="2579398" y="3325150"/>
            <a:ext cx="1151654" cy="1163846"/>
          </a:xfrm>
          <a:prstGeom prst="rect">
            <a:avLst/>
          </a:prstGeom>
        </p:spPr>
      </p:pic>
      <p:sp>
        <p:nvSpPr>
          <p:cNvPr id="7" name="Freeform 6"/>
          <p:cNvSpPr/>
          <p:nvPr/>
        </p:nvSpPr>
        <p:spPr>
          <a:xfrm>
            <a:off x="2562960" y="3332294"/>
            <a:ext cx="1159397" cy="1163846"/>
          </a:xfrm>
          <a:custGeom>
            <a:avLst/>
            <a:gdLst/>
            <a:ahLst/>
            <a:cxnLst/>
            <a:rect l="l" t="t" r="r" b="b"/>
            <a:pathLst>
              <a:path w="1082104" h="1086256">
                <a:moveTo>
                  <a:pt x="0" y="1086256"/>
                </a:moveTo>
                <a:lnTo>
                  <a:pt x="1082103" y="1086256"/>
                </a:lnTo>
                <a:lnTo>
                  <a:pt x="1082103" y="0"/>
                </a:lnTo>
                <a:lnTo>
                  <a:pt x="0" y="0"/>
                </a:lnTo>
                <a:close/>
              </a:path>
            </a:pathLst>
          </a:custGeom>
          <a:noFill/>
          <a:ln w="10935" cap="sq">
            <a:solidFill>
              <a:srgbClr val="89898B"/>
            </a:solidFill>
          </a:ln>
        </p:spPr>
      </p:sp>
      <p:pic>
        <p:nvPicPr>
          <p:cNvPr id="8" name="Picture 7"/>
          <p:cNvPicPr>
            <a:picLocks noChangeAspect="1"/>
          </p:cNvPicPr>
          <p:nvPr/>
        </p:nvPicPr>
        <p:blipFill>
          <a:blip r:embed="rId3"/>
          <a:stretch>
            <a:fillRect/>
          </a:stretch>
        </p:blipFill>
        <p:spPr>
          <a:xfrm>
            <a:off x="4519042" y="3329396"/>
            <a:ext cx="1194490" cy="1167983"/>
          </a:xfrm>
          <a:prstGeom prst="rect">
            <a:avLst/>
          </a:prstGeom>
        </p:spPr>
      </p:pic>
      <p:sp>
        <p:nvSpPr>
          <p:cNvPr id="9" name="Freeform 8"/>
          <p:cNvSpPr/>
          <p:nvPr/>
        </p:nvSpPr>
        <p:spPr>
          <a:xfrm>
            <a:off x="4519042" y="3329396"/>
            <a:ext cx="1194490" cy="1167983"/>
          </a:xfrm>
          <a:custGeom>
            <a:avLst/>
            <a:gdLst/>
            <a:ahLst/>
            <a:cxnLst/>
            <a:rect l="l" t="t" r="r" b="b"/>
            <a:pathLst>
              <a:path w="1114857" h="1090117">
                <a:moveTo>
                  <a:pt x="0" y="1090117"/>
                </a:moveTo>
                <a:lnTo>
                  <a:pt x="1114856" y="1090117"/>
                </a:lnTo>
                <a:lnTo>
                  <a:pt x="1114856" y="0"/>
                </a:lnTo>
                <a:lnTo>
                  <a:pt x="0" y="0"/>
                </a:lnTo>
                <a:close/>
              </a:path>
            </a:pathLst>
          </a:custGeom>
          <a:noFill/>
          <a:ln w="13614" cap="sq">
            <a:solidFill>
              <a:srgbClr val="89898B"/>
            </a:solidFill>
          </a:ln>
        </p:spPr>
      </p:sp>
      <p:pic>
        <p:nvPicPr>
          <p:cNvPr id="10" name="Picture 9"/>
          <p:cNvPicPr>
            <a:picLocks noChangeAspect="1"/>
          </p:cNvPicPr>
          <p:nvPr/>
        </p:nvPicPr>
        <p:blipFill>
          <a:blip r:embed="rId4"/>
          <a:stretch>
            <a:fillRect/>
          </a:stretch>
        </p:blipFill>
        <p:spPr>
          <a:xfrm>
            <a:off x="8460948" y="3333559"/>
            <a:ext cx="1148402" cy="1155437"/>
          </a:xfrm>
          <a:prstGeom prst="rect">
            <a:avLst/>
          </a:prstGeom>
        </p:spPr>
      </p:pic>
      <p:sp>
        <p:nvSpPr>
          <p:cNvPr id="11" name="Freeform 10"/>
          <p:cNvSpPr/>
          <p:nvPr/>
        </p:nvSpPr>
        <p:spPr>
          <a:xfrm>
            <a:off x="8460949" y="3333573"/>
            <a:ext cx="1148388" cy="1155437"/>
          </a:xfrm>
          <a:custGeom>
            <a:avLst/>
            <a:gdLst/>
            <a:ahLst/>
            <a:cxnLst/>
            <a:rect l="l" t="t" r="r" b="b"/>
            <a:pathLst>
              <a:path w="1071829" h="1078408">
                <a:moveTo>
                  <a:pt x="0" y="1078408"/>
                </a:moveTo>
                <a:lnTo>
                  <a:pt x="1071830" y="1078408"/>
                </a:lnTo>
                <a:lnTo>
                  <a:pt x="1071830" y="0"/>
                </a:lnTo>
                <a:lnTo>
                  <a:pt x="0" y="0"/>
                </a:lnTo>
                <a:close/>
              </a:path>
            </a:pathLst>
          </a:custGeom>
          <a:noFill/>
          <a:ln w="13310" cap="sq">
            <a:solidFill>
              <a:srgbClr val="89898B"/>
            </a:solidFill>
          </a:ln>
        </p:spPr>
      </p:sp>
      <p:sp>
        <p:nvSpPr>
          <p:cNvPr id="12" name="Freeform 11"/>
          <p:cNvSpPr/>
          <p:nvPr/>
        </p:nvSpPr>
        <p:spPr>
          <a:xfrm>
            <a:off x="3629706" y="1625041"/>
            <a:ext cx="5105921" cy="1382486"/>
          </a:xfrm>
          <a:custGeom>
            <a:avLst/>
            <a:gdLst/>
            <a:ahLst/>
            <a:cxnLst/>
            <a:rect l="l" t="t" r="r" b="b"/>
            <a:pathLst>
              <a:path w="4603750" h="1290320">
                <a:moveTo>
                  <a:pt x="0" y="1290320"/>
                </a:moveTo>
                <a:lnTo>
                  <a:pt x="4603750" y="1290320"/>
                </a:lnTo>
                <a:lnTo>
                  <a:pt x="4603750" y="0"/>
                </a:lnTo>
                <a:lnTo>
                  <a:pt x="0" y="0"/>
                </a:lnTo>
                <a:close/>
              </a:path>
            </a:pathLst>
          </a:custGeom>
          <a:solidFill>
            <a:schemeClr val="accent5">
              <a:lumMod val="20000"/>
              <a:lumOff val="80000"/>
            </a:schemeClr>
          </a:solidFill>
        </p:spPr>
      </p:sp>
      <p:sp>
        <p:nvSpPr>
          <p:cNvPr id="13" name="TextBox 12"/>
          <p:cNvSpPr txBox="1"/>
          <p:nvPr/>
        </p:nvSpPr>
        <p:spPr>
          <a:xfrm>
            <a:off x="3888241" y="2098016"/>
            <a:ext cx="5007429" cy="612321"/>
          </a:xfrm>
          <a:prstGeom prst="rect">
            <a:avLst/>
          </a:prstGeom>
        </p:spPr>
        <p:txBody>
          <a:bodyPr lIns="0" tIns="0" rIns="0" bIns="0" anchor="t"/>
          <a:lstStyle/>
          <a:p>
            <a:pPr>
              <a:lnSpc>
                <a:spcPts val="1607"/>
              </a:lnSpc>
            </a:pPr>
            <a:r>
              <a:rPr lang="en-US" sz="1286" b="1" dirty="0">
                <a:solidFill>
                  <a:srgbClr val="002060"/>
                </a:solidFill>
                <a:latin typeface="Arial"/>
              </a:rPr>
              <a:t>Pick two of the user profiles from the pictures below. Brainstorm possible ice cream flavors that would particularly appeal to those users. </a:t>
            </a:r>
          </a:p>
        </p:txBody>
      </p:sp>
      <p:grpSp>
        <p:nvGrpSpPr>
          <p:cNvPr id="14" name="Group 13"/>
          <p:cNvGrpSpPr/>
          <p:nvPr/>
        </p:nvGrpSpPr>
        <p:grpSpPr>
          <a:xfrm>
            <a:off x="3629706" y="1343480"/>
            <a:ext cx="5087666" cy="1671191"/>
            <a:chOff x="1698626" y="1253915"/>
            <a:chExt cx="4748489" cy="1559778"/>
          </a:xfrm>
        </p:grpSpPr>
        <p:sp>
          <p:nvSpPr>
            <p:cNvPr id="4" name="Freeform 14"/>
            <p:cNvSpPr/>
            <p:nvPr/>
          </p:nvSpPr>
          <p:spPr>
            <a:xfrm>
              <a:off x="1698626" y="1523373"/>
              <a:ext cx="4748489" cy="1290320"/>
            </a:xfrm>
            <a:custGeom>
              <a:avLst/>
              <a:gdLst/>
              <a:ahLst/>
              <a:cxnLst/>
              <a:rect l="l" t="t" r="r" b="b"/>
              <a:pathLst>
                <a:path w="4603750" h="1290320">
                  <a:moveTo>
                    <a:pt x="0" y="1290320"/>
                  </a:moveTo>
                  <a:lnTo>
                    <a:pt x="4603750" y="1290320"/>
                  </a:lnTo>
                  <a:lnTo>
                    <a:pt x="4603750" y="0"/>
                  </a:lnTo>
                  <a:lnTo>
                    <a:pt x="0" y="0"/>
                  </a:lnTo>
                  <a:close/>
                </a:path>
              </a:pathLst>
            </a:custGeom>
            <a:noFill/>
            <a:ln w="25400" cap="sq">
              <a:solidFill>
                <a:srgbClr val="002060"/>
              </a:solidFill>
            </a:ln>
          </p:spPr>
        </p:sp>
        <p:sp>
          <p:nvSpPr>
            <p:cNvPr id="40" name="Freeform 15"/>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path>
              </a:pathLst>
            </a:custGeom>
            <a:solidFill>
              <a:srgbClr val="FFFFFF"/>
            </a:solidFill>
          </p:spPr>
        </p:sp>
        <p:sp>
          <p:nvSpPr>
            <p:cNvPr id="41" name="Freeform 16"/>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close/>
                </a:path>
              </a:pathLst>
            </a:custGeom>
            <a:noFill/>
            <a:ln w="27178" cap="sq">
              <a:solidFill>
                <a:srgbClr val="002060"/>
              </a:solidFill>
            </a:ln>
          </p:spPr>
        </p:sp>
        <p:sp>
          <p:nvSpPr>
            <p:cNvPr id="42" name="Freeform 17"/>
            <p:cNvSpPr/>
            <p:nvPr/>
          </p:nvSpPr>
          <p:spPr>
            <a:xfrm>
              <a:off x="3935809" y="1508789"/>
              <a:ext cx="131331" cy="218703"/>
            </a:xfrm>
            <a:custGeom>
              <a:avLst/>
              <a:gdLst/>
              <a:ahLst/>
              <a:cxnLst/>
              <a:rect l="l" t="t" r="r" b="b"/>
              <a:pathLst>
                <a:path w="131331" h="218703">
                  <a:moveTo>
                    <a:pt x="71986" y="218703"/>
                  </a:moveTo>
                  <a:cubicBezTo>
                    <a:pt x="71210" y="218628"/>
                    <a:pt x="70448" y="218554"/>
                    <a:pt x="69672" y="218491"/>
                  </a:cubicBezTo>
                  <a:cubicBezTo>
                    <a:pt x="46355" y="145364"/>
                    <a:pt x="23038" y="72250"/>
                    <a:pt x="0" y="0"/>
                  </a:cubicBezTo>
                  <a:cubicBezTo>
                    <a:pt x="13487" y="1296"/>
                    <a:pt x="26429" y="2375"/>
                    <a:pt x="39294" y="3937"/>
                  </a:cubicBezTo>
                  <a:cubicBezTo>
                    <a:pt x="41567" y="4216"/>
                    <a:pt x="44310" y="6058"/>
                    <a:pt x="45644" y="8001"/>
                  </a:cubicBezTo>
                  <a:cubicBezTo>
                    <a:pt x="60854" y="30152"/>
                    <a:pt x="75603" y="40704"/>
                    <a:pt x="95234" y="40704"/>
                  </a:cubicBezTo>
                  <a:cubicBezTo>
                    <a:pt x="105632" y="40704"/>
                    <a:pt x="117399" y="37744"/>
                    <a:pt x="131331" y="31979"/>
                  </a:cubicBezTo>
                  <a:cubicBezTo>
                    <a:pt x="111214" y="95312"/>
                    <a:pt x="91618" y="157008"/>
                    <a:pt x="72023" y="218703"/>
                  </a:cubicBezTo>
                  <a:close/>
                </a:path>
              </a:pathLst>
            </a:custGeom>
            <a:solidFill>
              <a:srgbClr val="7EA8D5"/>
            </a:solidFill>
          </p:spPr>
        </p:sp>
        <p:sp>
          <p:nvSpPr>
            <p:cNvPr id="43" name="Freeform 18"/>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solidFill>
              <a:srgbClr val="7EA8D5"/>
            </a:solidFill>
          </p:spPr>
        </p:sp>
        <p:sp>
          <p:nvSpPr>
            <p:cNvPr id="44" name="Freeform 19"/>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noFill/>
            <a:ln w="9982" cap="sq">
              <a:solidFill>
                <a:srgbClr val="FFFFFF"/>
              </a:solidFill>
            </a:ln>
          </p:spPr>
        </p:sp>
      </p:grpSp>
      <p:sp>
        <p:nvSpPr>
          <p:cNvPr id="15" name="TextBox 14"/>
          <p:cNvSpPr txBox="1"/>
          <p:nvPr/>
        </p:nvSpPr>
        <p:spPr>
          <a:xfrm>
            <a:off x="2299607" y="5887488"/>
            <a:ext cx="4585607" cy="122464"/>
          </a:xfrm>
          <a:prstGeom prst="rect">
            <a:avLst/>
          </a:prstGeom>
        </p:spPr>
        <p:txBody>
          <a:bodyPr lIns="0" tIns="0" rIns="0" bIns="0" anchor="t"/>
          <a:lstStyle/>
          <a:p>
            <a:r>
              <a:rPr lang="en-US" sz="750">
                <a:solidFill>
                  <a:srgbClr val="000000"/>
                </a:solidFill>
                <a:latin typeface="Arial"/>
              </a:rPr>
              <a:t>Source: Foreign and Commonwealth Office, “Diane Primo (9134482688),” 25 June 2013, https:/</a:t>
            </a:r>
          </a:p>
        </p:txBody>
      </p:sp>
      <p:sp>
        <p:nvSpPr>
          <p:cNvPr id="16" name="TextBox 15"/>
          <p:cNvSpPr txBox="1"/>
          <p:nvPr/>
        </p:nvSpPr>
        <p:spPr>
          <a:xfrm>
            <a:off x="6698604" y="5887488"/>
            <a:ext cx="3007179" cy="122464"/>
          </a:xfrm>
          <a:prstGeom prst="rect">
            <a:avLst/>
          </a:prstGeom>
        </p:spPr>
        <p:txBody>
          <a:bodyPr wrap="none" lIns="0" tIns="0" rIns="0" bIns="0" anchor="t"/>
          <a:lstStyle/>
          <a:p>
            <a:r>
              <a:rPr lang="en-US" sz="750">
                <a:solidFill>
                  <a:srgbClr val="000000"/>
                </a:solidFill>
                <a:latin typeface="Arial"/>
              </a:rPr>
              <a:t>/commons.wikimedia.org/wiki/File:Diane_Primo_(9134482688).</a:t>
            </a:r>
          </a:p>
        </p:txBody>
      </p:sp>
      <p:sp>
        <p:nvSpPr>
          <p:cNvPr id="17" name="TextBox 16"/>
          <p:cNvSpPr txBox="1"/>
          <p:nvPr/>
        </p:nvSpPr>
        <p:spPr>
          <a:xfrm>
            <a:off x="2666986" y="6009979"/>
            <a:ext cx="3673929" cy="122464"/>
          </a:xfrm>
          <a:prstGeom prst="rect">
            <a:avLst/>
          </a:prstGeom>
        </p:spPr>
        <p:txBody>
          <a:bodyPr wrap="none" lIns="0" tIns="0" rIns="0" bIns="0" anchor="t"/>
          <a:lstStyle/>
          <a:p>
            <a:r>
              <a:rPr lang="en-US" sz="750">
                <a:solidFill>
                  <a:srgbClr val="000000"/>
                </a:solidFill>
                <a:latin typeface="Arial"/>
              </a:rPr>
              <a:t>jpg; Nichelle Anderson, U.S. Air Force, “Girl Komuz,” 31 January 2010, https:/</a:t>
            </a:r>
          </a:p>
        </p:txBody>
      </p:sp>
      <p:sp>
        <p:nvSpPr>
          <p:cNvPr id="18" name="TextBox 17"/>
          <p:cNvSpPr txBox="1"/>
          <p:nvPr/>
        </p:nvSpPr>
        <p:spPr>
          <a:xfrm>
            <a:off x="6190808" y="6009979"/>
            <a:ext cx="3469821" cy="122464"/>
          </a:xfrm>
          <a:prstGeom prst="rect">
            <a:avLst/>
          </a:prstGeom>
        </p:spPr>
        <p:txBody>
          <a:bodyPr wrap="none" lIns="0" tIns="0" rIns="0" bIns="0" anchor="t"/>
          <a:lstStyle/>
          <a:p>
            <a:r>
              <a:rPr lang="en-US" sz="750">
                <a:solidFill>
                  <a:srgbClr val="000000"/>
                </a:solidFill>
                <a:latin typeface="Arial"/>
              </a:rPr>
              <a:t>/commons.wikimedia.org/wiki/File:Girl_komuz.JPG; Irish Defense Forces, </a:t>
            </a:r>
          </a:p>
        </p:txBody>
      </p:sp>
      <p:sp>
        <p:nvSpPr>
          <p:cNvPr id="19" name="TextBox 18"/>
          <p:cNvSpPr txBox="1"/>
          <p:nvPr/>
        </p:nvSpPr>
        <p:spPr>
          <a:xfrm>
            <a:off x="2666986" y="6132472"/>
            <a:ext cx="4667250" cy="122464"/>
          </a:xfrm>
          <a:prstGeom prst="rect">
            <a:avLst/>
          </a:prstGeom>
        </p:spPr>
        <p:txBody>
          <a:bodyPr wrap="none" lIns="0" tIns="0" rIns="0" bIns="0" anchor="t"/>
          <a:lstStyle/>
          <a:p>
            <a:r>
              <a:rPr lang="en-US" sz="750">
                <a:solidFill>
                  <a:srgbClr val="000000"/>
                </a:solidFill>
                <a:latin typeface="Arial"/>
              </a:rPr>
              <a:t>“Cpl Devine Air Corps getting ready for the 400Medley Relay (4663976973)”, 2 June 2010, https:/</a:t>
            </a:r>
          </a:p>
        </p:txBody>
      </p:sp>
      <p:sp>
        <p:nvSpPr>
          <p:cNvPr id="20" name="TextBox 19"/>
          <p:cNvSpPr txBox="1"/>
          <p:nvPr/>
        </p:nvSpPr>
        <p:spPr>
          <a:xfrm>
            <a:off x="2594568" y="6132471"/>
            <a:ext cx="7048500" cy="258536"/>
          </a:xfrm>
          <a:prstGeom prst="rect">
            <a:avLst/>
          </a:prstGeom>
        </p:spPr>
        <p:txBody>
          <a:bodyPr lIns="0" tIns="0" rIns="0" bIns="0" anchor="t"/>
          <a:lstStyle/>
          <a:p>
            <a:pPr algn="r">
              <a:lnSpc>
                <a:spcPts val="964"/>
              </a:lnSpc>
            </a:pPr>
            <a:r>
              <a:rPr lang="en-US" sz="750">
                <a:solidFill>
                  <a:srgbClr val="000000"/>
                </a:solidFill>
                <a:latin typeface="Arial"/>
              </a:rPr>
              <a:t>/commons.wikimedia.org/wiki/File:Cpl_Devine_Air_</a:t>
            </a:r>
            <a:br>
              <a:rPr lang="en-US" sz="750">
                <a:solidFill>
                  <a:srgbClr val="000000"/>
                </a:solidFill>
                <a:latin typeface="Arial"/>
              </a:rPr>
            </a:br>
            <a:r>
              <a:rPr lang="en-US" sz="750">
                <a:solidFill>
                  <a:srgbClr val="000000"/>
                </a:solidFill>
                <a:latin typeface="Arial"/>
              </a:rPr>
              <a:t>Corps_getting_ready_for_the_400Medley_Relay_(4663976973).jpg; Metropolitan Transportation Authority of the State of New York, “FultonSt 4039 </a:t>
            </a:r>
          </a:p>
        </p:txBody>
      </p:sp>
      <p:sp>
        <p:nvSpPr>
          <p:cNvPr id="21" name="TextBox 20"/>
          <p:cNvSpPr txBox="1"/>
          <p:nvPr/>
        </p:nvSpPr>
        <p:spPr>
          <a:xfrm>
            <a:off x="2666986" y="6377455"/>
            <a:ext cx="1945821" cy="122464"/>
          </a:xfrm>
          <a:prstGeom prst="rect">
            <a:avLst/>
          </a:prstGeom>
        </p:spPr>
        <p:txBody>
          <a:bodyPr wrap="none" lIns="0" tIns="0" rIns="0" bIns="0" anchor="t"/>
          <a:lstStyle/>
          <a:p>
            <a:r>
              <a:rPr lang="en-US" sz="750">
                <a:solidFill>
                  <a:srgbClr val="000000"/>
                </a:solidFill>
                <a:latin typeface="Arial"/>
              </a:rPr>
              <a:t>(8409498968),” 22 January 2013, https:/</a:t>
            </a:r>
          </a:p>
        </p:txBody>
      </p:sp>
      <p:sp>
        <p:nvSpPr>
          <p:cNvPr id="22" name="TextBox 21"/>
          <p:cNvSpPr txBox="1"/>
          <p:nvPr/>
        </p:nvSpPr>
        <p:spPr>
          <a:xfrm>
            <a:off x="4555956" y="6377455"/>
            <a:ext cx="3306536" cy="122464"/>
          </a:xfrm>
          <a:prstGeom prst="rect">
            <a:avLst/>
          </a:prstGeom>
        </p:spPr>
        <p:txBody>
          <a:bodyPr wrap="none" lIns="0" tIns="0" rIns="0" bIns="0" anchor="t"/>
          <a:lstStyle/>
          <a:p>
            <a:r>
              <a:rPr lang="en-US" sz="750">
                <a:solidFill>
                  <a:srgbClr val="000000"/>
                </a:solidFill>
                <a:latin typeface="Arial"/>
              </a:rPr>
              <a:t>/commons.wikimedia.org/wiki/File:FultonSt_4039_(8409498968).jpg. </a:t>
            </a:r>
          </a:p>
        </p:txBody>
      </p:sp>
      <p:grpSp>
        <p:nvGrpSpPr>
          <p:cNvPr id="23" name="Group 22"/>
          <p:cNvGrpSpPr/>
          <p:nvPr/>
        </p:nvGrpSpPr>
        <p:grpSpPr>
          <a:xfrm>
            <a:off x="2292883" y="4881519"/>
            <a:ext cx="7592038" cy="934533"/>
            <a:chOff x="450924" y="4556084"/>
            <a:chExt cx="7085902" cy="872231"/>
          </a:xfrm>
        </p:grpSpPr>
        <p:cxnSp>
          <p:nvCxnSpPr>
            <p:cNvPr id="45" name="Connector 23"/>
            <p:cNvCxnSpPr/>
            <p:nvPr/>
          </p:nvCxnSpPr>
          <p:spPr>
            <a:xfrm>
              <a:off x="469067" y="4846828"/>
              <a:ext cx="1568107" cy="0"/>
            </a:xfrm>
            <a:prstGeom prst="line">
              <a:avLst/>
            </a:prstGeom>
            <a:noFill/>
            <a:ln w="6350" cap="sq">
              <a:solidFill>
                <a:srgbClr val="89898B"/>
              </a:solidFill>
            </a:ln>
          </p:spPr>
        </p:cxnSp>
        <p:cxnSp>
          <p:nvCxnSpPr>
            <p:cNvPr id="46" name="Connector 24"/>
            <p:cNvCxnSpPr/>
            <p:nvPr/>
          </p:nvCxnSpPr>
          <p:spPr>
            <a:xfrm>
              <a:off x="469067" y="5137572"/>
              <a:ext cx="1568107" cy="0"/>
            </a:xfrm>
            <a:prstGeom prst="line">
              <a:avLst/>
            </a:prstGeom>
            <a:noFill/>
            <a:ln w="6350" cap="sq">
              <a:solidFill>
                <a:srgbClr val="89898B"/>
              </a:solidFill>
            </a:ln>
          </p:spPr>
        </p:cxnSp>
        <p:cxnSp>
          <p:nvCxnSpPr>
            <p:cNvPr id="26" name="Connector 25"/>
            <p:cNvCxnSpPr/>
            <p:nvPr/>
          </p:nvCxnSpPr>
          <p:spPr>
            <a:xfrm>
              <a:off x="469067" y="5428315"/>
              <a:ext cx="1568107" cy="0"/>
            </a:xfrm>
            <a:prstGeom prst="line">
              <a:avLst/>
            </a:prstGeom>
            <a:noFill/>
            <a:ln w="6350" cap="sq">
              <a:solidFill>
                <a:srgbClr val="89898B"/>
              </a:solidFill>
            </a:ln>
          </p:spPr>
        </p:cxnSp>
        <p:cxnSp>
          <p:nvCxnSpPr>
            <p:cNvPr id="27" name="Connector 26"/>
            <p:cNvCxnSpPr/>
            <p:nvPr/>
          </p:nvCxnSpPr>
          <p:spPr>
            <a:xfrm>
              <a:off x="450924" y="4556084"/>
              <a:ext cx="1568107" cy="0"/>
            </a:xfrm>
            <a:prstGeom prst="line">
              <a:avLst/>
            </a:prstGeom>
            <a:noFill/>
            <a:ln w="6350" cap="sq">
              <a:solidFill>
                <a:srgbClr val="89898B"/>
              </a:solidFill>
            </a:ln>
          </p:spPr>
        </p:cxnSp>
        <p:cxnSp>
          <p:nvCxnSpPr>
            <p:cNvPr id="28" name="Connector 27"/>
            <p:cNvCxnSpPr/>
            <p:nvPr/>
          </p:nvCxnSpPr>
          <p:spPr>
            <a:xfrm>
              <a:off x="2311119" y="4846828"/>
              <a:ext cx="1568107" cy="0"/>
            </a:xfrm>
            <a:prstGeom prst="line">
              <a:avLst/>
            </a:prstGeom>
            <a:noFill/>
            <a:ln w="6350" cap="sq">
              <a:solidFill>
                <a:srgbClr val="89898B"/>
              </a:solidFill>
            </a:ln>
          </p:spPr>
        </p:cxnSp>
        <p:cxnSp>
          <p:nvCxnSpPr>
            <p:cNvPr id="29" name="Connector 28"/>
            <p:cNvCxnSpPr/>
            <p:nvPr/>
          </p:nvCxnSpPr>
          <p:spPr>
            <a:xfrm>
              <a:off x="2311119" y="5137572"/>
              <a:ext cx="1568107" cy="0"/>
            </a:xfrm>
            <a:prstGeom prst="line">
              <a:avLst/>
            </a:prstGeom>
            <a:noFill/>
            <a:ln w="6350" cap="sq">
              <a:solidFill>
                <a:srgbClr val="89898B"/>
              </a:solidFill>
            </a:ln>
          </p:spPr>
        </p:cxnSp>
        <p:cxnSp>
          <p:nvCxnSpPr>
            <p:cNvPr id="30" name="Connector 29"/>
            <p:cNvCxnSpPr/>
            <p:nvPr/>
          </p:nvCxnSpPr>
          <p:spPr>
            <a:xfrm>
              <a:off x="2311119" y="5428315"/>
              <a:ext cx="1568107" cy="0"/>
            </a:xfrm>
            <a:prstGeom prst="line">
              <a:avLst/>
            </a:prstGeom>
            <a:noFill/>
            <a:ln w="6350" cap="sq">
              <a:solidFill>
                <a:srgbClr val="89898B"/>
              </a:solidFill>
            </a:ln>
          </p:spPr>
        </p:cxnSp>
        <p:cxnSp>
          <p:nvCxnSpPr>
            <p:cNvPr id="31" name="Connector 30"/>
            <p:cNvCxnSpPr/>
            <p:nvPr/>
          </p:nvCxnSpPr>
          <p:spPr>
            <a:xfrm>
              <a:off x="2292976" y="4556084"/>
              <a:ext cx="1568107" cy="0"/>
            </a:xfrm>
            <a:prstGeom prst="line">
              <a:avLst/>
            </a:prstGeom>
            <a:noFill/>
            <a:ln w="6350" cap="sq">
              <a:solidFill>
                <a:srgbClr val="89898B"/>
              </a:solidFill>
            </a:ln>
          </p:spPr>
        </p:cxnSp>
        <p:cxnSp>
          <p:nvCxnSpPr>
            <p:cNvPr id="32" name="Connector 31"/>
            <p:cNvCxnSpPr/>
            <p:nvPr/>
          </p:nvCxnSpPr>
          <p:spPr>
            <a:xfrm>
              <a:off x="4145239" y="4846828"/>
              <a:ext cx="1568107" cy="0"/>
            </a:xfrm>
            <a:prstGeom prst="line">
              <a:avLst/>
            </a:prstGeom>
            <a:noFill/>
            <a:ln w="6350" cap="sq">
              <a:solidFill>
                <a:srgbClr val="89898B"/>
              </a:solidFill>
            </a:ln>
          </p:spPr>
        </p:cxnSp>
        <p:cxnSp>
          <p:nvCxnSpPr>
            <p:cNvPr id="33" name="Connector 32"/>
            <p:cNvCxnSpPr/>
            <p:nvPr/>
          </p:nvCxnSpPr>
          <p:spPr>
            <a:xfrm>
              <a:off x="4145239" y="5137572"/>
              <a:ext cx="1568107" cy="0"/>
            </a:xfrm>
            <a:prstGeom prst="line">
              <a:avLst/>
            </a:prstGeom>
            <a:noFill/>
            <a:ln w="6350" cap="sq">
              <a:solidFill>
                <a:srgbClr val="89898B"/>
              </a:solidFill>
            </a:ln>
          </p:spPr>
        </p:cxnSp>
        <p:cxnSp>
          <p:nvCxnSpPr>
            <p:cNvPr id="34" name="Connector 33"/>
            <p:cNvCxnSpPr/>
            <p:nvPr/>
          </p:nvCxnSpPr>
          <p:spPr>
            <a:xfrm>
              <a:off x="4145239" y="5428315"/>
              <a:ext cx="1568107" cy="0"/>
            </a:xfrm>
            <a:prstGeom prst="line">
              <a:avLst/>
            </a:prstGeom>
            <a:noFill/>
            <a:ln w="6350" cap="sq">
              <a:solidFill>
                <a:srgbClr val="89898B"/>
              </a:solidFill>
            </a:ln>
          </p:spPr>
        </p:cxnSp>
        <p:cxnSp>
          <p:nvCxnSpPr>
            <p:cNvPr id="35" name="Connector 34"/>
            <p:cNvCxnSpPr/>
            <p:nvPr/>
          </p:nvCxnSpPr>
          <p:spPr>
            <a:xfrm>
              <a:off x="4127096" y="4556084"/>
              <a:ext cx="1568107" cy="0"/>
            </a:xfrm>
            <a:prstGeom prst="line">
              <a:avLst/>
            </a:prstGeom>
            <a:noFill/>
            <a:ln w="6350" cap="sq">
              <a:solidFill>
                <a:srgbClr val="89898B"/>
              </a:solidFill>
            </a:ln>
          </p:spPr>
        </p:cxnSp>
        <p:cxnSp>
          <p:nvCxnSpPr>
            <p:cNvPr id="36" name="Connector 35"/>
            <p:cNvCxnSpPr/>
            <p:nvPr/>
          </p:nvCxnSpPr>
          <p:spPr>
            <a:xfrm>
              <a:off x="5968719" y="4846828"/>
              <a:ext cx="1568107" cy="0"/>
            </a:xfrm>
            <a:prstGeom prst="line">
              <a:avLst/>
            </a:prstGeom>
            <a:noFill/>
            <a:ln w="6350" cap="sq">
              <a:solidFill>
                <a:srgbClr val="89898B"/>
              </a:solidFill>
            </a:ln>
          </p:spPr>
        </p:cxnSp>
        <p:cxnSp>
          <p:nvCxnSpPr>
            <p:cNvPr id="37" name="Connector 36"/>
            <p:cNvCxnSpPr/>
            <p:nvPr/>
          </p:nvCxnSpPr>
          <p:spPr>
            <a:xfrm>
              <a:off x="5968719" y="5137572"/>
              <a:ext cx="1568107" cy="0"/>
            </a:xfrm>
            <a:prstGeom prst="line">
              <a:avLst/>
            </a:prstGeom>
            <a:noFill/>
            <a:ln w="6350" cap="sq">
              <a:solidFill>
                <a:srgbClr val="89898B"/>
              </a:solidFill>
            </a:ln>
          </p:spPr>
        </p:cxnSp>
        <p:cxnSp>
          <p:nvCxnSpPr>
            <p:cNvPr id="38" name="Connector 37"/>
            <p:cNvCxnSpPr/>
            <p:nvPr/>
          </p:nvCxnSpPr>
          <p:spPr>
            <a:xfrm>
              <a:off x="5968719" y="5428315"/>
              <a:ext cx="1568107" cy="0"/>
            </a:xfrm>
            <a:prstGeom prst="line">
              <a:avLst/>
            </a:prstGeom>
            <a:noFill/>
            <a:ln w="6350" cap="sq">
              <a:solidFill>
                <a:srgbClr val="89898B"/>
              </a:solidFill>
            </a:ln>
          </p:spPr>
        </p:cxnSp>
        <p:cxnSp>
          <p:nvCxnSpPr>
            <p:cNvPr id="39" name="Connector 38"/>
            <p:cNvCxnSpPr/>
            <p:nvPr/>
          </p:nvCxnSpPr>
          <p:spPr>
            <a:xfrm>
              <a:off x="5950576" y="4556084"/>
              <a:ext cx="1568107" cy="0"/>
            </a:xfrm>
            <a:prstGeom prst="line">
              <a:avLst/>
            </a:prstGeom>
            <a:noFill/>
            <a:ln w="6350" cap="sq">
              <a:solidFill>
                <a:srgbClr val="89898B"/>
              </a:solidFill>
            </a:ln>
          </p:spPr>
        </p:cxnSp>
      </p:grpSp>
      <p:pic>
        <p:nvPicPr>
          <p:cNvPr id="24" name="Picture 23"/>
          <p:cNvPicPr>
            <a:picLocks noChangeAspect="1"/>
          </p:cNvPicPr>
          <p:nvPr/>
        </p:nvPicPr>
        <p:blipFill>
          <a:blip r:embed="rId5"/>
          <a:stretch>
            <a:fillRect/>
          </a:stretch>
        </p:blipFill>
        <p:spPr>
          <a:xfrm>
            <a:off x="6486947" y="3337384"/>
            <a:ext cx="1188951" cy="1154403"/>
          </a:xfrm>
          <a:prstGeom prst="rect">
            <a:avLst/>
          </a:prstGeom>
        </p:spPr>
      </p:pic>
      <p:sp>
        <p:nvSpPr>
          <p:cNvPr id="25" name="Freeform 24"/>
          <p:cNvSpPr/>
          <p:nvPr/>
        </p:nvSpPr>
        <p:spPr>
          <a:xfrm>
            <a:off x="6486947" y="3337383"/>
            <a:ext cx="1188938" cy="1154402"/>
          </a:xfrm>
          <a:custGeom>
            <a:avLst/>
            <a:gdLst/>
            <a:ahLst/>
            <a:cxnLst/>
            <a:rect l="l" t="t" r="r" b="b"/>
            <a:pathLst>
              <a:path w="1109675" h="1077442">
                <a:moveTo>
                  <a:pt x="0" y="1077442"/>
                </a:moveTo>
                <a:lnTo>
                  <a:pt x="1109675" y="1077442"/>
                </a:lnTo>
                <a:lnTo>
                  <a:pt x="1109675" y="0"/>
                </a:lnTo>
                <a:lnTo>
                  <a:pt x="0" y="0"/>
                </a:lnTo>
                <a:close/>
              </a:path>
            </a:pathLst>
          </a:custGeom>
          <a:noFill/>
          <a:ln w="19050" cap="sq">
            <a:solidFill>
              <a:srgbClr val="89898B"/>
            </a:solidFill>
          </a:ln>
        </p:spPr>
      </p:sp>
      <p:sp>
        <p:nvSpPr>
          <p:cNvPr id="47" name="TextBox 46">
            <a:extLst>
              <a:ext uri="{FF2B5EF4-FFF2-40B4-BE49-F238E27FC236}">
                <a16:creationId xmlns:a16="http://schemas.microsoft.com/office/drawing/2014/main" id="{E4DC2C01-EFC7-4D83-AC00-D8E0BBDE8859}"/>
              </a:ext>
            </a:extLst>
          </p:cNvPr>
          <p:cNvSpPr txBox="1"/>
          <p:nvPr/>
        </p:nvSpPr>
        <p:spPr>
          <a:xfrm>
            <a:off x="817146" y="398879"/>
            <a:ext cx="7678783" cy="680357"/>
          </a:xfrm>
          <a:prstGeom prst="rect">
            <a:avLst/>
          </a:prstGeom>
        </p:spPr>
        <p:txBody>
          <a:bodyPr lIns="0" tIns="0" rIns="0" bIns="0" anchor="t"/>
          <a:lstStyle/>
          <a:p>
            <a:r>
              <a:rPr lang="en-US" sz="2800" b="1" dirty="0">
                <a:solidFill>
                  <a:srgbClr val="002060"/>
                </a:solidFill>
                <a:latin typeface="Arial Black" panose="020B0A04020102020204" pitchFamily="34" charset="0"/>
              </a:rPr>
              <a:t>Exercise 1: Think Outside the Box</a:t>
            </a:r>
          </a:p>
          <a:p>
            <a:r>
              <a:rPr lang="en-US" sz="2000" b="1" dirty="0">
                <a:solidFill>
                  <a:srgbClr val="002060"/>
                </a:solidFill>
                <a:latin typeface="Arial Black" panose="020B0A04020102020204" pitchFamily="34" charset="0"/>
              </a:rPr>
              <a:t>Ice Cream Innovation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808" y="6524964"/>
            <a:ext cx="204107" cy="136071"/>
          </a:xfrm>
          <a:prstGeom prst="rect">
            <a:avLst/>
          </a:prstGeom>
        </p:spPr>
        <p:txBody>
          <a:bodyPr lIns="0" tIns="0" rIns="0" bIns="0" anchor="t"/>
          <a:lstStyle/>
          <a:p>
            <a:r>
              <a:rPr lang="en-US" sz="857" dirty="0">
                <a:solidFill>
                  <a:srgbClr val="000000"/>
                </a:solidFill>
                <a:latin typeface="Arial"/>
              </a:rPr>
              <a:t> 1</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grpSp>
        <p:nvGrpSpPr>
          <p:cNvPr id="6" name="Group 5"/>
          <p:cNvGrpSpPr/>
          <p:nvPr/>
        </p:nvGrpSpPr>
        <p:grpSpPr>
          <a:xfrm>
            <a:off x="6420967" y="2002905"/>
            <a:ext cx="1782908" cy="1851028"/>
            <a:chOff x="452438" y="1999828"/>
            <a:chExt cx="1162050" cy="1352553"/>
          </a:xfrm>
        </p:grpSpPr>
        <p:sp>
          <p:nvSpPr>
            <p:cNvPr id="4" name="Freeform 6"/>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solidFill>
              <a:schemeClr val="accent1">
                <a:lumMod val="20000"/>
                <a:lumOff val="80000"/>
              </a:schemeClr>
            </a:solidFill>
          </p:spPr>
        </p:sp>
        <p:cxnSp>
          <p:nvCxnSpPr>
            <p:cNvPr id="16" name="Connector 7"/>
            <p:cNvCxnSpPr/>
            <p:nvPr/>
          </p:nvCxnSpPr>
          <p:spPr>
            <a:xfrm>
              <a:off x="452438" y="1999828"/>
              <a:ext cx="1162050" cy="0"/>
            </a:xfrm>
            <a:prstGeom prst="line">
              <a:avLst/>
            </a:prstGeom>
            <a:noFill/>
            <a:ln w="19050" cap="sq">
              <a:solidFill>
                <a:schemeClr val="accent1">
                  <a:lumMod val="20000"/>
                  <a:lumOff val="80000"/>
                </a:schemeClr>
              </a:solidFill>
            </a:ln>
          </p:spPr>
        </p:cxnSp>
        <p:cxnSp>
          <p:nvCxnSpPr>
            <p:cNvPr id="17" name="Connector 8"/>
            <p:cNvCxnSpPr/>
            <p:nvPr/>
          </p:nvCxnSpPr>
          <p:spPr>
            <a:xfrm flipV="1">
              <a:off x="461963" y="2009353"/>
              <a:ext cx="0" cy="1333500"/>
            </a:xfrm>
            <a:prstGeom prst="line">
              <a:avLst/>
            </a:prstGeom>
            <a:noFill/>
            <a:ln w="19050" cap="sq">
              <a:solidFill>
                <a:schemeClr val="accent1">
                  <a:lumMod val="20000"/>
                  <a:lumOff val="80000"/>
                </a:schemeClr>
              </a:solidFill>
            </a:ln>
          </p:spPr>
        </p:cxnSp>
        <p:cxnSp>
          <p:nvCxnSpPr>
            <p:cNvPr id="18" name="Connector 9"/>
            <p:cNvCxnSpPr/>
            <p:nvPr/>
          </p:nvCxnSpPr>
          <p:spPr>
            <a:xfrm flipV="1">
              <a:off x="1604963" y="2009353"/>
              <a:ext cx="0" cy="1333500"/>
            </a:xfrm>
            <a:prstGeom prst="line">
              <a:avLst/>
            </a:prstGeom>
            <a:noFill/>
            <a:ln w="19050" cap="sq">
              <a:solidFill>
                <a:schemeClr val="accent1">
                  <a:lumMod val="20000"/>
                  <a:lumOff val="80000"/>
                </a:schemeClr>
              </a:solidFill>
            </a:ln>
          </p:spPr>
        </p:cxnSp>
        <p:cxnSp>
          <p:nvCxnSpPr>
            <p:cNvPr id="19" name="Connector 10"/>
            <p:cNvCxnSpPr/>
            <p:nvPr/>
          </p:nvCxnSpPr>
          <p:spPr>
            <a:xfrm>
              <a:off x="452438" y="3352378"/>
              <a:ext cx="1162050" cy="0"/>
            </a:xfrm>
            <a:prstGeom prst="line">
              <a:avLst/>
            </a:prstGeom>
            <a:noFill/>
            <a:ln w="19050" cap="sq">
              <a:solidFill>
                <a:schemeClr val="accent1">
                  <a:lumMod val="20000"/>
                  <a:lumOff val="80000"/>
                </a:schemeClr>
              </a:solidFill>
            </a:ln>
          </p:spPr>
        </p:cxnSp>
      </p:grpSp>
      <p:sp>
        <p:nvSpPr>
          <p:cNvPr id="7" name="TextBox 6"/>
          <p:cNvSpPr txBox="1"/>
          <p:nvPr/>
        </p:nvSpPr>
        <p:spPr>
          <a:xfrm>
            <a:off x="2034121" y="2737922"/>
            <a:ext cx="1102179" cy="190500"/>
          </a:xfrm>
          <a:prstGeom prst="rect">
            <a:avLst/>
          </a:prstGeom>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3884544" y="264051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1" name="TextBox 10"/>
          <p:cNvSpPr txBox="1"/>
          <p:nvPr/>
        </p:nvSpPr>
        <p:spPr>
          <a:xfrm>
            <a:off x="4325883" y="2649109"/>
            <a:ext cx="1679949" cy="1091497"/>
          </a:xfrm>
          <a:prstGeom prst="rect">
            <a:avLst/>
          </a:prstGeom>
        </p:spPr>
        <p:txBody>
          <a:bodyPr lIns="0" tIns="0" rIns="0" bIns="0" anchor="t"/>
          <a:lstStyle/>
          <a:p>
            <a:pPr marL="26343" indent="-26343">
              <a:lnSpc>
                <a:spcPts val="1500"/>
              </a:lnSpc>
            </a:pPr>
            <a:r>
              <a:rPr lang="en-US" b="1" dirty="0">
                <a:solidFill>
                  <a:srgbClr val="002060"/>
                </a:solidFill>
                <a:latin typeface="Arial"/>
              </a:rPr>
              <a:t>Exercise 1:</a:t>
            </a:r>
          </a:p>
          <a:p>
            <a:pPr marL="26343" indent="-26343">
              <a:lnSpc>
                <a:spcPts val="1500"/>
              </a:lnSpc>
            </a:pPr>
            <a:r>
              <a:rPr lang="en-US" dirty="0">
                <a:solidFill>
                  <a:srgbClr val="002060"/>
                </a:solidFill>
                <a:latin typeface="Arial"/>
              </a:rPr>
              <a:t>Think Outside  the Box</a:t>
            </a:r>
          </a:p>
        </p:txBody>
      </p:sp>
      <p:sp>
        <p:nvSpPr>
          <p:cNvPr id="12" name="Freeform 11"/>
          <p:cNvSpPr/>
          <p:nvPr/>
        </p:nvSpPr>
        <p:spPr>
          <a:xfrm>
            <a:off x="5941460" y="266135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3" name="TextBox 12"/>
          <p:cNvSpPr txBox="1"/>
          <p:nvPr/>
        </p:nvSpPr>
        <p:spPr>
          <a:xfrm>
            <a:off x="6635477" y="2682193"/>
            <a:ext cx="1425402" cy="846098"/>
          </a:xfrm>
          <a:prstGeom prst="rect">
            <a:avLst/>
          </a:prstGeom>
        </p:spPr>
        <p:txBody>
          <a:bodyPr lIns="0" tIns="0" rIns="0" bIns="0" anchor="t"/>
          <a:lstStyle/>
          <a:p>
            <a:pPr algn="ctr">
              <a:lnSpc>
                <a:spcPts val="1500"/>
              </a:lnSpc>
            </a:pPr>
            <a:r>
              <a:rPr lang="en-US" b="1" dirty="0">
                <a:solidFill>
                  <a:srgbClr val="002060"/>
                </a:solidFill>
                <a:latin typeface="Arial"/>
              </a:rPr>
              <a:t>Exercise 2:</a:t>
            </a:r>
          </a:p>
          <a:p>
            <a:pPr algn="ctr">
              <a:lnSpc>
                <a:spcPts val="1500"/>
              </a:lnSpc>
            </a:pPr>
            <a:r>
              <a:rPr lang="en-US" dirty="0">
                <a:solidFill>
                  <a:srgbClr val="002060"/>
                </a:solidFill>
                <a:latin typeface="Arial"/>
              </a:rPr>
              <a:t>Working as a Group </a:t>
            </a:r>
          </a:p>
        </p:txBody>
      </p:sp>
      <p:sp>
        <p:nvSpPr>
          <p:cNvPr id="14" name="Freeform 13"/>
          <p:cNvSpPr/>
          <p:nvPr/>
        </p:nvSpPr>
        <p:spPr>
          <a:xfrm>
            <a:off x="8446026" y="2668956"/>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5" name="TextBox 14"/>
          <p:cNvSpPr txBox="1"/>
          <p:nvPr/>
        </p:nvSpPr>
        <p:spPr>
          <a:xfrm>
            <a:off x="8731774" y="2737919"/>
            <a:ext cx="870857" cy="190500"/>
          </a:xfrm>
          <a:prstGeom prst="rect">
            <a:avLst/>
          </a:prstGeom>
        </p:spPr>
        <p:txBody>
          <a:bodyPr wrap="none" lIns="0" tIns="0" rIns="0" bIns="0" anchor="t"/>
          <a:lstStyle/>
          <a:p>
            <a:r>
              <a:rPr lang="en-US" dirty="0">
                <a:solidFill>
                  <a:srgbClr val="002060"/>
                </a:solidFill>
                <a:latin typeface="Arial"/>
              </a:rPr>
              <a:t>Key Takeaways </a:t>
            </a:r>
          </a:p>
        </p:txBody>
      </p:sp>
      <p:sp>
        <p:nvSpPr>
          <p:cNvPr id="20" name="TextBox 19">
            <a:extLst>
              <a:ext uri="{FF2B5EF4-FFF2-40B4-BE49-F238E27FC236}">
                <a16:creationId xmlns:a16="http://schemas.microsoft.com/office/drawing/2014/main" id="{5C6842B7-A9E0-4018-A75D-048B8B6E1CF1}"/>
              </a:ext>
            </a:extLst>
          </p:cNvPr>
          <p:cNvSpPr txBox="1"/>
          <p:nvPr/>
        </p:nvSpPr>
        <p:spPr>
          <a:xfrm>
            <a:off x="849745" y="554182"/>
            <a:ext cx="2011128" cy="523220"/>
          </a:xfrm>
          <a:prstGeom prst="rect">
            <a:avLst/>
          </a:prstGeom>
          <a:noFill/>
        </p:spPr>
        <p:txBody>
          <a:bodyPr wrap="none" rtlCol="0">
            <a:spAutoFit/>
          </a:bodyPr>
          <a:lstStyle/>
          <a:p>
            <a:r>
              <a:rPr lang="en-US" sz="2800" dirty="0">
                <a:solidFill>
                  <a:srgbClr val="002060"/>
                </a:solidFill>
                <a:latin typeface="Arial Black" panose="020B0A04020102020204" pitchFamily="34" charset="0"/>
              </a:rPr>
              <a:t>Roadmap</a:t>
            </a:r>
          </a:p>
        </p:txBody>
      </p:sp>
    </p:spTree>
    <p:extLst>
      <p:ext uri="{BB962C8B-B14F-4D97-AF65-F5344CB8AC3E}">
        <p14:creationId xmlns:p14="http://schemas.microsoft.com/office/powerpoint/2010/main" val="1313698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rgbClr val="002060"/>
                </a:solidFill>
                <a:latin typeface="Arial Black" panose="020B0A04020102020204" pitchFamily="34" charset="0"/>
                <a:ea typeface="Arial Black"/>
                <a:cs typeface="Arial Black"/>
                <a:sym typeface="Arial Black"/>
              </a:rPr>
              <a:t>Exercises to Build Creativity</a:t>
            </a:r>
            <a:endParaRPr lang="en-US" dirty="0">
              <a:solidFill>
                <a:srgbClr val="002060"/>
              </a:solidFill>
              <a:latin typeface="Arial Black" panose="020B0A04020102020204" pitchFamily="34" charset="0"/>
            </a:endParaRPr>
          </a:p>
        </p:txBody>
      </p:sp>
      <p:sp>
        <p:nvSpPr>
          <p:cNvPr id="7" name="Text Placeholder 11">
            <a:extLst>
              <a:ext uri="{FF2B5EF4-FFF2-40B4-BE49-F238E27FC236}">
                <a16:creationId xmlns:a16="http://schemas.microsoft.com/office/drawing/2014/main" id="{416A2ED9-94A8-5C45-8BF2-F2C3573977B2}"/>
              </a:ext>
            </a:extLst>
          </p:cNvPr>
          <p:cNvSpPr txBox="1">
            <a:spLocks/>
          </p:cNvSpPr>
          <p:nvPr/>
        </p:nvSpPr>
        <p:spPr>
          <a:xfrm>
            <a:off x="6492108" y="2037093"/>
            <a:ext cx="4074291" cy="4031197"/>
          </a:xfrm>
          <a:prstGeom prst="rect">
            <a:avLst/>
          </a:prstGeom>
          <a:solidFill>
            <a:schemeClr val="accent5">
              <a:lumMod val="20000"/>
              <a:lumOff val="80000"/>
            </a:schemeClr>
          </a:solidFill>
          <a:ln w="12700">
            <a:solidFill>
              <a:schemeClr val="bg1"/>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latin typeface="Arial"/>
              </a:rPr>
              <a:t>Working as a Group (Slides 14-16)</a:t>
            </a:r>
          </a:p>
          <a:p>
            <a:pPr marL="122461" indent="-122461">
              <a:lnSpc>
                <a:spcPts val="1393"/>
              </a:lnSpc>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Work with others to foster an environment that supports openness to creativity within the IT team.</a:t>
            </a:r>
          </a:p>
          <a:p>
            <a:pPr marL="122461" indent="-122461">
              <a:spcBef>
                <a:spcPts val="429"/>
              </a:spcBef>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Network with others to drive innovative ideas and processes for IT.</a:t>
            </a:r>
          </a:p>
          <a:p>
            <a:pPr marL="122461" indent="-122461">
              <a:spcBef>
                <a:spcPts val="429"/>
              </a:spcBef>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Guide others to understand relevance of proposed solutions in their workstreams.</a:t>
            </a:r>
          </a:p>
        </p:txBody>
      </p:sp>
      <p:sp>
        <p:nvSpPr>
          <p:cNvPr id="8" name="Text Placeholder 9">
            <a:extLst>
              <a:ext uri="{FF2B5EF4-FFF2-40B4-BE49-F238E27FC236}">
                <a16:creationId xmlns:a16="http://schemas.microsoft.com/office/drawing/2014/main" id="{1892E7E7-50B4-7041-A74A-AE06D4EAE32D}"/>
              </a:ext>
            </a:extLst>
          </p:cNvPr>
          <p:cNvSpPr txBox="1">
            <a:spLocks/>
          </p:cNvSpPr>
          <p:nvPr/>
        </p:nvSpPr>
        <p:spPr>
          <a:xfrm>
            <a:off x="1749951" y="2044010"/>
            <a:ext cx="4074290" cy="4024280"/>
          </a:xfrm>
          <a:prstGeom prst="rect">
            <a:avLst/>
          </a:prstGeom>
          <a:solidFill>
            <a:schemeClr val="bg1"/>
          </a:solidFill>
          <a:ln w="12700">
            <a:no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latin typeface="Arial"/>
              </a:rPr>
              <a:t>Think Outside the Box (Slides 8-11)</a:t>
            </a:r>
          </a:p>
          <a:p>
            <a:pPr marL="122462" indent="-122462">
              <a:buClr>
                <a:srgbClr val="000000"/>
              </a:buClr>
              <a:buSzPts val="500"/>
              <a:buFont typeface="Arial Unicode MS"/>
              <a:buChar char="■"/>
            </a:pPr>
            <a:r>
              <a:rPr lang="en-US" sz="1800" dirty="0">
                <a:solidFill>
                  <a:srgbClr val="000000"/>
                </a:solidFill>
                <a:latin typeface="Arial"/>
              </a:rPr>
              <a:t>Question assumptions and imagine future possibilities.</a:t>
            </a:r>
          </a:p>
          <a:p>
            <a:pPr marL="122462" indent="-122462">
              <a:spcBef>
                <a:spcPts val="429"/>
              </a:spcBef>
              <a:buClr>
                <a:srgbClr val="000000"/>
              </a:buClr>
              <a:buSzPts val="500"/>
              <a:buFont typeface="Arial Unicode MS"/>
              <a:buChar char="■"/>
            </a:pPr>
            <a:r>
              <a:rPr lang="en-US" sz="1800" dirty="0">
                <a:solidFill>
                  <a:srgbClr val="000000"/>
                </a:solidFill>
                <a:latin typeface="Arial"/>
              </a:rPr>
              <a:t>Adjust hypotheses in light of new data or information. </a:t>
            </a: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p:txBody>
      </p:sp>
      <p:sp>
        <p:nvSpPr>
          <p:cNvPr id="9" name="Rectangle 8">
            <a:extLst>
              <a:ext uri="{FF2B5EF4-FFF2-40B4-BE49-F238E27FC236}">
                <a16:creationId xmlns:a16="http://schemas.microsoft.com/office/drawing/2014/main" id="{FBD50A31-58E3-8848-9714-34159D9D5B74}"/>
              </a:ext>
            </a:extLst>
          </p:cNvPr>
          <p:cNvSpPr/>
          <p:nvPr/>
        </p:nvSpPr>
        <p:spPr>
          <a:xfrm>
            <a:off x="383310" y="6491287"/>
            <a:ext cx="9281204" cy="230832"/>
          </a:xfrm>
          <a:prstGeom prst="rect">
            <a:avLst/>
          </a:prstGeom>
        </p:spPr>
        <p:txBody>
          <a:bodyPr wrap="square">
            <a:spAutoFit/>
          </a:bodyPr>
          <a:lstStyle/>
          <a:p>
            <a:r>
              <a:rPr lang="en-US" sz="900" dirty="0">
                <a:solidFill>
                  <a:srgbClr val="6F7878"/>
                </a:solidFill>
              </a:rPr>
              <a:t>Source: Gartner (April 2019)</a:t>
            </a:r>
          </a:p>
        </p:txBody>
      </p:sp>
      <p:sp>
        <p:nvSpPr>
          <p:cNvPr id="11" name="Freeform: Shape 159">
            <a:extLst>
              <a:ext uri="{FF2B5EF4-FFF2-40B4-BE49-F238E27FC236}">
                <a16:creationId xmlns:a16="http://schemas.microsoft.com/office/drawing/2014/main" id="{0472D6A8-ED5E-564A-B74C-89B87FD67CC6}"/>
              </a:ext>
            </a:extLst>
          </p:cNvPr>
          <p:cNvSpPr/>
          <p:nvPr/>
        </p:nvSpPr>
        <p:spPr>
          <a:xfrm>
            <a:off x="3160238" y="1160906"/>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id="{16BF2F7D-5652-D547-B32B-6476E28C6F0D}"/>
              </a:ext>
            </a:extLst>
          </p:cNvPr>
          <p:cNvSpPr/>
          <p:nvPr/>
        </p:nvSpPr>
        <p:spPr>
          <a:xfrm rot="5400000">
            <a:off x="8061556" y="1307605"/>
            <a:ext cx="671333" cy="459929"/>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46116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48F363-5F7B-2748-BA52-E23644C4A25B}"/>
              </a:ext>
            </a:extLst>
          </p:cNvPr>
          <p:cNvSpPr/>
          <p:nvPr/>
        </p:nvSpPr>
        <p:spPr>
          <a:xfrm>
            <a:off x="1678071"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Team exercise (4 or more members)</a:t>
            </a:r>
          </a:p>
        </p:txBody>
      </p:sp>
      <p:sp>
        <p:nvSpPr>
          <p:cNvPr id="3" name="Rectangle 2">
            <a:extLst>
              <a:ext uri="{FF2B5EF4-FFF2-40B4-BE49-F238E27FC236}">
                <a16:creationId xmlns:a16="http://schemas.microsoft.com/office/drawing/2014/main" id="{27F47B89-A68F-5D4B-92E0-3FCB0DDA03F0}"/>
              </a:ext>
            </a:extLst>
          </p:cNvPr>
          <p:cNvSpPr/>
          <p:nvPr/>
        </p:nvSpPr>
        <p:spPr>
          <a:xfrm>
            <a:off x="1678071" y="2390178"/>
            <a:ext cx="10001065" cy="1000274"/>
          </a:xfrm>
          <a:prstGeom prst="rect">
            <a:avLst/>
          </a:prstGeom>
          <a:noFill/>
          <a:ln w="12700">
            <a:noFill/>
          </a:ln>
        </p:spPr>
        <p:txBody>
          <a:bodyPr wrap="square">
            <a:spAutoFit/>
          </a:bodyPr>
          <a:lstStyle/>
          <a:p>
            <a:pPr>
              <a:spcAft>
                <a:spcPts val="600"/>
              </a:spcAft>
            </a:pPr>
            <a:r>
              <a:rPr lang="en-IN" b="1" dirty="0"/>
              <a:t>When to Use</a:t>
            </a:r>
          </a:p>
          <a:p>
            <a:pPr marL="285750" lvl="0" indent="-285750">
              <a:buFont typeface="Arial" panose="020B0604020202020204" pitchFamily="34" charset="0"/>
              <a:buChar char="•"/>
            </a:pPr>
            <a:r>
              <a:rPr lang="en-US" dirty="0">
                <a:latin typeface="Arial"/>
                <a:cs typeface="Arial"/>
                <a:sym typeface="Arial"/>
              </a:rPr>
              <a:t>While working in teams </a:t>
            </a:r>
          </a:p>
          <a:p>
            <a:pPr marL="285750" lvl="0" indent="-285750">
              <a:buFont typeface="Arial" panose="020B0604020202020204" pitchFamily="34" charset="0"/>
              <a:buChar char="•"/>
            </a:pPr>
            <a:r>
              <a:rPr lang="en-US" dirty="0">
                <a:latin typeface="Arial"/>
                <a:cs typeface="Arial"/>
                <a:sym typeface="Arial"/>
              </a:rPr>
              <a:t>Particularly helpful in a matrix-structured organization</a:t>
            </a:r>
            <a:endParaRPr lang="en-US" dirty="0"/>
          </a:p>
        </p:txBody>
      </p:sp>
      <p:sp>
        <p:nvSpPr>
          <p:cNvPr id="4" name="Rectangle 3">
            <a:extLst>
              <a:ext uri="{FF2B5EF4-FFF2-40B4-BE49-F238E27FC236}">
                <a16:creationId xmlns:a16="http://schemas.microsoft.com/office/drawing/2014/main" id="{59668CE5-BA85-4649-A2E4-9FDA68648265}"/>
              </a:ext>
            </a:extLst>
          </p:cNvPr>
          <p:cNvSpPr/>
          <p:nvPr/>
        </p:nvSpPr>
        <p:spPr>
          <a:xfrm>
            <a:off x="1678071" y="3582007"/>
            <a:ext cx="9281203" cy="1077218"/>
          </a:xfrm>
          <a:prstGeom prst="rect">
            <a:avLst/>
          </a:prstGeom>
          <a:noFill/>
          <a:ln w="12700">
            <a:noFill/>
          </a:ln>
        </p:spPr>
        <p:txBody>
          <a:bodyPr wrap="square">
            <a:spAutoFit/>
          </a:bodyPr>
          <a:lstStyle/>
          <a:p>
            <a:pPr>
              <a:spcAft>
                <a:spcPts val="600"/>
              </a:spcAft>
            </a:pPr>
            <a:r>
              <a:rPr lang="en-IN" b="1" dirty="0"/>
              <a:t>What this Exercise Teaches</a:t>
            </a:r>
          </a:p>
          <a:p>
            <a:pPr marL="285750" indent="-285750">
              <a:spcAft>
                <a:spcPts val="600"/>
              </a:spcAft>
              <a:buFont typeface="Arial" panose="020B0604020202020204" pitchFamily="34" charset="0"/>
              <a:buChar char="•"/>
            </a:pPr>
            <a:r>
              <a:rPr lang="en-US" dirty="0">
                <a:latin typeface="Arial"/>
                <a:ea typeface="Arial"/>
                <a:cs typeface="Arial"/>
                <a:sym typeface="Arial"/>
              </a:rPr>
              <a:t>Understand how to express your creativity amid multiple perspectives</a:t>
            </a:r>
          </a:p>
          <a:p>
            <a:pPr marL="285750" indent="-285750">
              <a:spcAft>
                <a:spcPts val="600"/>
              </a:spcAft>
              <a:buFont typeface="Arial" panose="020B0604020202020204" pitchFamily="34" charset="0"/>
              <a:buChar char="•"/>
            </a:pPr>
            <a:r>
              <a:rPr lang="en-US" dirty="0">
                <a:latin typeface="Arial"/>
                <a:cs typeface="Arial"/>
                <a:sym typeface="Arial"/>
              </a:rPr>
              <a:t>Value the creativity of others and combine ideas to create the best output</a:t>
            </a:r>
            <a:endParaRPr lang="en-US" dirty="0"/>
          </a:p>
        </p:txBody>
      </p:sp>
      <p:sp>
        <p:nvSpPr>
          <p:cNvPr id="5" name="Rectangle 4">
            <a:extLst>
              <a:ext uri="{FF2B5EF4-FFF2-40B4-BE49-F238E27FC236}">
                <a16:creationId xmlns:a16="http://schemas.microsoft.com/office/drawing/2014/main" id="{BDA1C74A-FFBC-9D43-8907-1C0A33D4F90C}"/>
              </a:ext>
            </a:extLst>
          </p:cNvPr>
          <p:cNvSpPr/>
          <p:nvPr/>
        </p:nvSpPr>
        <p:spPr>
          <a:xfrm>
            <a:off x="1678071"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Does not require pre-work or planning</a:t>
            </a:r>
          </a:p>
        </p:txBody>
      </p:sp>
      <p:sp>
        <p:nvSpPr>
          <p:cNvPr id="6" name="Rectangle 5">
            <a:extLst>
              <a:ext uri="{FF2B5EF4-FFF2-40B4-BE49-F238E27FC236}">
                <a16:creationId xmlns:a16="http://schemas.microsoft.com/office/drawing/2014/main"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8B54CBFF-7DFE-CC40-8D85-E3086BC58A5E}"/>
              </a:ext>
            </a:extLst>
          </p:cNvPr>
          <p:cNvSpPr txBox="1">
            <a:spLocks/>
          </p:cNvSpPr>
          <p:nvPr/>
        </p:nvSpPr>
        <p:spPr>
          <a:xfrm>
            <a:off x="457993" y="493748"/>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800" dirty="0">
                <a:solidFill>
                  <a:srgbClr val="002060"/>
                </a:solidFill>
                <a:latin typeface="Arial Black" panose="020B0A04020102020204" pitchFamily="34" charset="0"/>
              </a:rPr>
              <a:t>Exercise 1: Think Outside the Box</a:t>
            </a:r>
            <a:endParaRPr lang="en-US" sz="2800" dirty="0">
              <a:solidFill>
                <a:srgbClr val="002060"/>
              </a:solidFill>
              <a:latin typeface="Arial Black" panose="020B0A04020102020204" pitchFamily="34" charset="0"/>
            </a:endParaRPr>
          </a:p>
        </p:txBody>
      </p:sp>
      <p:sp>
        <p:nvSpPr>
          <p:cNvPr id="9" name="Freeform: Shape 9">
            <a:extLst>
              <a:ext uri="{FF2B5EF4-FFF2-40B4-BE49-F238E27FC236}">
                <a16:creationId xmlns:a16="http://schemas.microsoft.com/office/drawing/2014/main" id="{85AAD4AD-345D-F346-9651-B4CDFC302A49}"/>
              </a:ext>
            </a:extLst>
          </p:cNvPr>
          <p:cNvSpPr/>
          <p:nvPr/>
        </p:nvSpPr>
        <p:spPr>
          <a:xfrm>
            <a:off x="702796" y="1661243"/>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31C6344A-3FF3-A14D-ADBB-E068C112FD60}"/>
              </a:ext>
            </a:extLst>
          </p:cNvPr>
          <p:cNvSpPr/>
          <p:nvPr/>
        </p:nvSpPr>
        <p:spPr>
          <a:xfrm>
            <a:off x="774234" y="3865951"/>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7EA16CEA-234D-5F44-AC09-EA4ED0C09406}"/>
              </a:ext>
            </a:extLst>
          </p:cNvPr>
          <p:cNvSpPr/>
          <p:nvPr/>
        </p:nvSpPr>
        <p:spPr>
          <a:xfrm>
            <a:off x="779652" y="2694151"/>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650068F9-2DC2-4E41-A47E-E37E57D09F8C}"/>
              </a:ext>
            </a:extLst>
          </p:cNvPr>
          <p:cNvSpPr/>
          <p:nvPr/>
        </p:nvSpPr>
        <p:spPr>
          <a:xfrm>
            <a:off x="838200" y="4866318"/>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708933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51710" y="6524964"/>
            <a:ext cx="272143" cy="136071"/>
          </a:xfrm>
          <a:prstGeom prst="rect">
            <a:avLst/>
          </a:prstGeom>
        </p:spPr>
        <p:txBody>
          <a:bodyPr lIns="0" tIns="0" rIns="0" bIns="0" anchor="t"/>
          <a:lstStyle/>
          <a:p>
            <a:r>
              <a:rPr lang="en-US" sz="857" dirty="0">
                <a:solidFill>
                  <a:srgbClr val="000000"/>
                </a:solidFill>
                <a:latin typeface="Arial"/>
              </a:rPr>
              <a:t> 14</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sp>
        <p:nvSpPr>
          <p:cNvPr id="5" name="TextBox 4"/>
          <p:cNvSpPr txBox="1"/>
          <p:nvPr/>
        </p:nvSpPr>
        <p:spPr>
          <a:xfrm>
            <a:off x="2299607" y="421818"/>
            <a:ext cx="7715250" cy="707571"/>
          </a:xfrm>
          <a:prstGeom prst="rect">
            <a:avLst/>
          </a:prstGeom>
        </p:spPr>
        <p:txBody>
          <a:bodyPr lIns="0" tIns="0" rIns="0" bIns="0" anchor="t"/>
          <a:lstStyle/>
          <a:p>
            <a:pPr>
              <a:lnSpc>
                <a:spcPts val="2786"/>
              </a:lnSpc>
            </a:pPr>
            <a:endParaRPr lang="en-US" sz="2143" b="1" dirty="0">
              <a:solidFill>
                <a:srgbClr val="000000"/>
              </a:solidFill>
              <a:latin typeface="Arial"/>
            </a:endParaRPr>
          </a:p>
        </p:txBody>
      </p:sp>
      <p:pic>
        <p:nvPicPr>
          <p:cNvPr id="6" name="Picture 5"/>
          <p:cNvPicPr>
            <a:picLocks noChangeAspect="1"/>
          </p:cNvPicPr>
          <p:nvPr/>
        </p:nvPicPr>
        <p:blipFill>
          <a:blip r:embed="rId2"/>
          <a:stretch>
            <a:fillRect/>
          </a:stretch>
        </p:blipFill>
        <p:spPr>
          <a:xfrm>
            <a:off x="626342" y="2195779"/>
            <a:ext cx="4869731" cy="3210722"/>
          </a:xfrm>
          <a:prstGeom prst="rect">
            <a:avLst/>
          </a:prstGeom>
        </p:spPr>
      </p:pic>
      <p:sp>
        <p:nvSpPr>
          <p:cNvPr id="7" name="Freeform 6"/>
          <p:cNvSpPr/>
          <p:nvPr/>
        </p:nvSpPr>
        <p:spPr>
          <a:xfrm>
            <a:off x="626342" y="2195779"/>
            <a:ext cx="4869730" cy="3210722"/>
          </a:xfrm>
          <a:custGeom>
            <a:avLst/>
            <a:gdLst/>
            <a:ahLst/>
            <a:cxnLst/>
            <a:rect l="l" t="t" r="r" b="b"/>
            <a:pathLst>
              <a:path w="3419475" h="2245017">
                <a:moveTo>
                  <a:pt x="0" y="2245017"/>
                </a:moveTo>
                <a:lnTo>
                  <a:pt x="3419475" y="2245017"/>
                </a:lnTo>
                <a:lnTo>
                  <a:pt x="3419475" y="0"/>
                </a:lnTo>
                <a:lnTo>
                  <a:pt x="0" y="0"/>
                </a:lnTo>
                <a:close/>
              </a:path>
            </a:pathLst>
          </a:custGeom>
          <a:noFill/>
          <a:ln w="19050" cap="sq">
            <a:solidFill>
              <a:srgbClr val="89898B"/>
            </a:solidFill>
          </a:ln>
        </p:spPr>
      </p:sp>
      <p:sp>
        <p:nvSpPr>
          <p:cNvPr id="8" name="TextBox 7"/>
          <p:cNvSpPr txBox="1"/>
          <p:nvPr/>
        </p:nvSpPr>
        <p:spPr>
          <a:xfrm>
            <a:off x="1023848" y="5524757"/>
            <a:ext cx="653143" cy="122464"/>
          </a:xfrm>
          <a:prstGeom prst="rect">
            <a:avLst/>
          </a:prstGeom>
        </p:spPr>
        <p:txBody>
          <a:bodyPr wrap="none" lIns="0" tIns="0" rIns="0" bIns="0" anchor="t"/>
          <a:lstStyle/>
          <a:p>
            <a:r>
              <a:rPr lang="en-US" sz="750" dirty="0">
                <a:solidFill>
                  <a:srgbClr val="000000"/>
                </a:solidFill>
                <a:latin typeface="Arial"/>
              </a:rPr>
              <a:t>Source: http:/</a:t>
            </a:r>
          </a:p>
        </p:txBody>
      </p:sp>
      <p:sp>
        <p:nvSpPr>
          <p:cNvPr id="9" name="TextBox 8"/>
          <p:cNvSpPr txBox="1"/>
          <p:nvPr/>
        </p:nvSpPr>
        <p:spPr>
          <a:xfrm>
            <a:off x="1564423" y="5524757"/>
            <a:ext cx="2993571" cy="122464"/>
          </a:xfrm>
          <a:prstGeom prst="rect">
            <a:avLst/>
          </a:prstGeom>
        </p:spPr>
        <p:txBody>
          <a:bodyPr wrap="none" lIns="0" tIns="0" rIns="0" bIns="0" anchor="t"/>
          <a:lstStyle/>
          <a:p>
            <a:r>
              <a:rPr lang="en-US" sz="750" dirty="0">
                <a:solidFill>
                  <a:srgbClr val="000000"/>
                </a:solidFill>
                <a:latin typeface="Arial"/>
              </a:rPr>
              <a:t>/www.tomwujec.com/design-projects/marshmallow-challenge/.</a:t>
            </a:r>
          </a:p>
        </p:txBody>
      </p:sp>
      <p:sp>
        <p:nvSpPr>
          <p:cNvPr id="10" name="Google Shape;394;p28">
            <a:extLst>
              <a:ext uri="{FF2B5EF4-FFF2-40B4-BE49-F238E27FC236}">
                <a16:creationId xmlns:a16="http://schemas.microsoft.com/office/drawing/2014/main" id="{6C9D934C-6FF0-4CEC-84BF-02FAC61CD197}"/>
              </a:ext>
            </a:extLst>
          </p:cNvPr>
          <p:cNvSpPr txBox="1">
            <a:spLocks/>
          </p:cNvSpPr>
          <p:nvPr/>
        </p:nvSpPr>
        <p:spPr>
          <a:xfrm>
            <a:off x="679142" y="504084"/>
            <a:ext cx="11276013" cy="443198"/>
          </a:xfrm>
          <a:prstGeom prst="rect">
            <a:avLst/>
          </a:prstGeom>
          <a:noFill/>
          <a:ln>
            <a:noFill/>
          </a:ln>
        </p:spPr>
        <p:txBody>
          <a:bodyPr spcFirstLastPara="1" wrap="square" lIns="0" tIns="0" rIns="0" bIns="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Clr>
                <a:schemeClr val="dk2"/>
              </a:buClr>
              <a:buSzPts val="3200"/>
              <a:buFont typeface="Arial Black"/>
              <a:buNone/>
            </a:pPr>
            <a:r>
              <a:rPr lang="en-US" sz="2800" dirty="0">
                <a:solidFill>
                  <a:srgbClr val="002060"/>
                </a:solidFill>
                <a:latin typeface="Arial Black" panose="020B0A04020102020204" pitchFamily="34" charset="0"/>
              </a:rPr>
              <a:t>Exercise 2: Working as a Group</a:t>
            </a:r>
          </a:p>
          <a:p>
            <a:pPr>
              <a:spcBef>
                <a:spcPts val="0"/>
              </a:spcBef>
              <a:buClr>
                <a:schemeClr val="dk2"/>
              </a:buClr>
              <a:buSzPts val="3200"/>
              <a:buFont typeface="Arial Black"/>
              <a:buNone/>
            </a:pPr>
            <a:r>
              <a:rPr lang="en-US" sz="1600" i="1" dirty="0">
                <a:solidFill>
                  <a:srgbClr val="002060"/>
                </a:solidFill>
                <a:latin typeface="Arial Black" panose="020B0A04020102020204" pitchFamily="34" charset="0"/>
              </a:rPr>
              <a:t>The Marshmallow Challenge</a:t>
            </a:r>
            <a:endParaRPr lang="en-US" sz="1400" i="1" dirty="0">
              <a:solidFill>
                <a:srgbClr val="002060"/>
              </a:solidFill>
              <a:latin typeface="Arial Black" panose="020B0A04020102020204" pitchFamily="34" charset="0"/>
            </a:endParaRPr>
          </a:p>
        </p:txBody>
      </p:sp>
      <p:sp>
        <p:nvSpPr>
          <p:cNvPr id="4" name="TextBox 3">
            <a:extLst>
              <a:ext uri="{FF2B5EF4-FFF2-40B4-BE49-F238E27FC236}">
                <a16:creationId xmlns:a16="http://schemas.microsoft.com/office/drawing/2014/main" id="{4602D4CE-18CD-4BAC-9027-F1BC63AF03C5}"/>
              </a:ext>
            </a:extLst>
          </p:cNvPr>
          <p:cNvSpPr txBox="1"/>
          <p:nvPr/>
        </p:nvSpPr>
        <p:spPr>
          <a:xfrm>
            <a:off x="6054977" y="1703518"/>
            <a:ext cx="5113175" cy="4247317"/>
          </a:xfrm>
          <a:prstGeom prst="rect">
            <a:avLst/>
          </a:prstGeom>
          <a:noFill/>
        </p:spPr>
        <p:txBody>
          <a:bodyPr wrap="square" rtlCol="0">
            <a:spAutoFit/>
          </a:bodyPr>
          <a:lstStyle/>
          <a:p>
            <a:r>
              <a:rPr lang="en-US" dirty="0">
                <a:solidFill>
                  <a:srgbClr val="002060"/>
                </a:solidFill>
                <a:latin typeface="Arial Black" panose="020B0A04020102020204" pitchFamily="34" charset="0"/>
                <a:cs typeface="Arial" panose="020B0604020202020204" pitchFamily="34" charset="0"/>
              </a:rPr>
              <a:t>Instructions:</a:t>
            </a:r>
          </a:p>
          <a:p>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a:solidFill>
                  <a:srgbClr val="002060"/>
                </a:solidFill>
                <a:latin typeface="Arial" panose="020B0604020202020204" pitchFamily="34" charset="0"/>
                <a:cs typeface="Arial" panose="020B0604020202020204" pitchFamily="34" charset="0"/>
              </a:rPr>
              <a:t>Form teams of </a:t>
            </a:r>
            <a:r>
              <a:rPr lang="en-US" b="1" dirty="0">
                <a:solidFill>
                  <a:srgbClr val="002060"/>
                </a:solidFill>
                <a:latin typeface="Arial" panose="020B0604020202020204" pitchFamily="34" charset="0"/>
                <a:cs typeface="Arial" panose="020B0604020202020204" pitchFamily="34" charset="0"/>
              </a:rPr>
              <a:t>four</a:t>
            </a:r>
            <a:r>
              <a:rPr lang="en-US" dirty="0">
                <a:solidFill>
                  <a:srgbClr val="002060"/>
                </a:solidFill>
                <a:latin typeface="Arial" panose="020B0604020202020204" pitchFamily="34" charset="0"/>
                <a:cs typeface="Arial" panose="020B0604020202020204" pitchFamily="34" charset="0"/>
              </a:rPr>
              <a:t> </a:t>
            </a:r>
            <a:r>
              <a:rPr lang="en-US" b="1" dirty="0">
                <a:solidFill>
                  <a:srgbClr val="002060"/>
                </a:solidFill>
                <a:latin typeface="Arial" panose="020B0604020202020204" pitchFamily="34" charset="0"/>
                <a:cs typeface="Arial" panose="020B0604020202020204" pitchFamily="34" charset="0"/>
              </a:rPr>
              <a:t>or more </a:t>
            </a:r>
            <a:r>
              <a:rPr lang="en-US" dirty="0">
                <a:solidFill>
                  <a:srgbClr val="002060"/>
                </a:solidFill>
                <a:latin typeface="Arial" panose="020B0604020202020204" pitchFamily="34" charset="0"/>
                <a:cs typeface="Arial" panose="020B0604020202020204" pitchFamily="34" charset="0"/>
              </a:rPr>
              <a:t>participants</a:t>
            </a:r>
          </a:p>
          <a:p>
            <a:endParaRPr lang="en-US"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a:solidFill>
                  <a:srgbClr val="002060"/>
                </a:solidFill>
                <a:latin typeface="Arial" panose="020B0604020202020204" pitchFamily="34" charset="0"/>
                <a:cs typeface="Arial" panose="020B0604020202020204" pitchFamily="34" charset="0"/>
              </a:rPr>
              <a:t>Build the tallest freestanding structure as measured from the table surface to the top of the marshmallow</a:t>
            </a:r>
          </a:p>
          <a:p>
            <a:endParaRPr lang="en-US"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a:solidFill>
                  <a:srgbClr val="002060"/>
                </a:solidFill>
                <a:latin typeface="Arial" panose="020B0604020202020204" pitchFamily="34" charset="0"/>
                <a:cs typeface="Arial" panose="020B0604020202020204" pitchFamily="34" charset="0"/>
              </a:rPr>
              <a:t>Use as many or as few of the supplies as your team chooses</a:t>
            </a:r>
          </a:p>
          <a:p>
            <a:endParaRPr lang="en-US"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a:solidFill>
                  <a:srgbClr val="002060"/>
                </a:solidFill>
                <a:latin typeface="Arial" panose="020B0604020202020204" pitchFamily="34" charset="0"/>
                <a:cs typeface="Arial" panose="020B0604020202020204" pitchFamily="34" charset="0"/>
              </a:rPr>
              <a:t>You can break the spaghetti and cut the tape and string as needed</a:t>
            </a:r>
          </a:p>
          <a:p>
            <a:endParaRPr lang="en-US"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a:solidFill>
                  <a:srgbClr val="002060"/>
                </a:solidFill>
                <a:latin typeface="Arial" panose="020B0604020202020204" pitchFamily="34" charset="0"/>
                <a:cs typeface="Arial" panose="020B0604020202020204" pitchFamily="34" charset="0"/>
              </a:rPr>
              <a:t>Complete the challenge in 15 minutes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47901" y="6524964"/>
            <a:ext cx="272143" cy="136071"/>
          </a:xfrm>
          <a:prstGeom prst="rect">
            <a:avLst/>
          </a:prstGeom>
        </p:spPr>
        <p:txBody>
          <a:bodyPr lIns="0" tIns="0" rIns="0" bIns="0" anchor="t"/>
          <a:lstStyle/>
          <a:p>
            <a:r>
              <a:rPr lang="en-US" sz="857" dirty="0">
                <a:solidFill>
                  <a:srgbClr val="000000"/>
                </a:solidFill>
                <a:latin typeface="Arial"/>
              </a:rPr>
              <a:t> 15</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pic>
        <p:nvPicPr>
          <p:cNvPr id="6" name="Picture 5"/>
          <p:cNvPicPr>
            <a:picLocks noChangeAspect="1"/>
          </p:cNvPicPr>
          <p:nvPr/>
        </p:nvPicPr>
        <p:blipFill>
          <a:blip r:embed="rId2"/>
          <a:stretch>
            <a:fillRect/>
          </a:stretch>
        </p:blipFill>
        <p:spPr>
          <a:xfrm>
            <a:off x="1700990" y="1380807"/>
            <a:ext cx="3653532" cy="2413648"/>
          </a:xfrm>
          <a:prstGeom prst="rect">
            <a:avLst/>
          </a:prstGeom>
        </p:spPr>
      </p:pic>
      <p:sp>
        <p:nvSpPr>
          <p:cNvPr id="7" name="Freeform 6"/>
          <p:cNvSpPr/>
          <p:nvPr/>
        </p:nvSpPr>
        <p:spPr>
          <a:xfrm>
            <a:off x="1693743" y="1380807"/>
            <a:ext cx="3653518" cy="2413649"/>
          </a:xfrm>
          <a:custGeom>
            <a:avLst/>
            <a:gdLst/>
            <a:ahLst/>
            <a:cxnLst/>
            <a:rect l="l" t="t" r="r" b="b"/>
            <a:pathLst>
              <a:path w="3409950" h="2252739">
                <a:moveTo>
                  <a:pt x="0" y="2252739"/>
                </a:moveTo>
                <a:lnTo>
                  <a:pt x="3409950" y="2252739"/>
                </a:lnTo>
                <a:lnTo>
                  <a:pt x="3409950" y="0"/>
                </a:lnTo>
                <a:lnTo>
                  <a:pt x="0" y="0"/>
                </a:lnTo>
                <a:close/>
              </a:path>
            </a:pathLst>
          </a:custGeom>
          <a:noFill/>
          <a:ln w="19050" cap="sq">
            <a:solidFill>
              <a:srgbClr val="89898B"/>
            </a:solidFill>
          </a:ln>
        </p:spPr>
      </p:sp>
      <p:sp>
        <p:nvSpPr>
          <p:cNvPr id="8" name="TextBox 7"/>
          <p:cNvSpPr txBox="1"/>
          <p:nvPr/>
        </p:nvSpPr>
        <p:spPr>
          <a:xfrm>
            <a:off x="9066177" y="5880045"/>
            <a:ext cx="1020536" cy="176893"/>
          </a:xfrm>
          <a:prstGeom prst="rect">
            <a:avLst/>
          </a:prstGeom>
        </p:spPr>
        <p:txBody>
          <a:bodyPr wrap="none" lIns="0" tIns="0" rIns="0" bIns="0" anchor="t"/>
          <a:lstStyle/>
          <a:p>
            <a:r>
              <a:rPr lang="en-US" sz="1071" dirty="0">
                <a:solidFill>
                  <a:srgbClr val="000000"/>
                </a:solidFill>
                <a:latin typeface="Arial"/>
              </a:rPr>
              <a:t>Kindergartners</a:t>
            </a:r>
          </a:p>
        </p:txBody>
      </p:sp>
      <p:sp>
        <p:nvSpPr>
          <p:cNvPr id="9" name="TextBox 8"/>
          <p:cNvSpPr txBox="1"/>
          <p:nvPr/>
        </p:nvSpPr>
        <p:spPr>
          <a:xfrm>
            <a:off x="6946251" y="5925060"/>
            <a:ext cx="571500" cy="176893"/>
          </a:xfrm>
          <a:prstGeom prst="rect">
            <a:avLst/>
          </a:prstGeom>
        </p:spPr>
        <p:txBody>
          <a:bodyPr wrap="none" lIns="0" tIns="0" rIns="0" bIns="0" anchor="t"/>
          <a:lstStyle/>
          <a:p>
            <a:r>
              <a:rPr lang="en-US" sz="1071" dirty="0">
                <a:solidFill>
                  <a:srgbClr val="000000"/>
                </a:solidFill>
                <a:latin typeface="Arial"/>
              </a:rPr>
              <a:t>Average</a:t>
            </a:r>
          </a:p>
        </p:txBody>
      </p:sp>
      <p:sp>
        <p:nvSpPr>
          <p:cNvPr id="10" name="Freeform 9"/>
          <p:cNvSpPr/>
          <p:nvPr/>
        </p:nvSpPr>
        <p:spPr>
          <a:xfrm>
            <a:off x="6908890" y="3995429"/>
            <a:ext cx="570752" cy="1852444"/>
          </a:xfrm>
          <a:custGeom>
            <a:avLst/>
            <a:gdLst/>
            <a:ahLst/>
            <a:cxnLst/>
            <a:rect l="l" t="t" r="r" b="b"/>
            <a:pathLst>
              <a:path w="532702" h="1089025">
                <a:moveTo>
                  <a:pt x="0" y="1089025"/>
                </a:moveTo>
                <a:lnTo>
                  <a:pt x="532701" y="1089025"/>
                </a:lnTo>
                <a:lnTo>
                  <a:pt x="532701" y="0"/>
                </a:lnTo>
                <a:lnTo>
                  <a:pt x="0" y="0"/>
                </a:lnTo>
                <a:close/>
              </a:path>
            </a:pathLst>
          </a:custGeom>
          <a:solidFill>
            <a:srgbClr val="002060"/>
          </a:solidFill>
        </p:spPr>
      </p:sp>
      <p:sp>
        <p:nvSpPr>
          <p:cNvPr id="11" name="Freeform 10"/>
          <p:cNvSpPr/>
          <p:nvPr/>
        </p:nvSpPr>
        <p:spPr>
          <a:xfrm>
            <a:off x="6747443" y="2563527"/>
            <a:ext cx="570752" cy="1166813"/>
          </a:xfrm>
          <a:custGeom>
            <a:avLst/>
            <a:gdLst/>
            <a:ahLst/>
            <a:cxnLst/>
            <a:rect l="l" t="t" r="r" b="b"/>
            <a:pathLst>
              <a:path w="532702" h="1089025">
                <a:moveTo>
                  <a:pt x="0" y="1089025"/>
                </a:moveTo>
                <a:lnTo>
                  <a:pt x="532701" y="1089025"/>
                </a:lnTo>
                <a:lnTo>
                  <a:pt x="532701" y="0"/>
                </a:lnTo>
                <a:lnTo>
                  <a:pt x="0" y="0"/>
                </a:lnTo>
                <a:close/>
              </a:path>
            </a:pathLst>
          </a:custGeom>
          <a:noFill/>
          <a:ln w="19050" cap="sq">
            <a:solidFill>
              <a:srgbClr val="FFFFFF"/>
            </a:solidFill>
          </a:ln>
        </p:spPr>
      </p:sp>
      <p:sp>
        <p:nvSpPr>
          <p:cNvPr id="12" name="Freeform 11"/>
          <p:cNvSpPr/>
          <p:nvPr/>
        </p:nvSpPr>
        <p:spPr>
          <a:xfrm>
            <a:off x="8021784" y="4813364"/>
            <a:ext cx="570698" cy="1025768"/>
          </a:xfrm>
          <a:custGeom>
            <a:avLst/>
            <a:gdLst/>
            <a:ahLst/>
            <a:cxnLst/>
            <a:rect l="l" t="t" r="r" b="b"/>
            <a:pathLst>
              <a:path w="532651" h="544513">
                <a:moveTo>
                  <a:pt x="0" y="544512"/>
                </a:moveTo>
                <a:lnTo>
                  <a:pt x="532651" y="544512"/>
                </a:lnTo>
                <a:lnTo>
                  <a:pt x="532651" y="0"/>
                </a:lnTo>
                <a:lnTo>
                  <a:pt x="0" y="0"/>
                </a:lnTo>
                <a:close/>
              </a:path>
            </a:pathLst>
          </a:custGeom>
          <a:solidFill>
            <a:srgbClr val="002060"/>
          </a:solidFill>
        </p:spPr>
      </p:sp>
      <p:sp>
        <p:nvSpPr>
          <p:cNvPr id="13" name="Freeform 12"/>
          <p:cNvSpPr/>
          <p:nvPr/>
        </p:nvSpPr>
        <p:spPr>
          <a:xfrm>
            <a:off x="7888954" y="3146934"/>
            <a:ext cx="570698" cy="583407"/>
          </a:xfrm>
          <a:custGeom>
            <a:avLst/>
            <a:gdLst/>
            <a:ahLst/>
            <a:cxnLst/>
            <a:rect l="l" t="t" r="r" b="b"/>
            <a:pathLst>
              <a:path w="532651" h="544513">
                <a:moveTo>
                  <a:pt x="0" y="544512"/>
                </a:moveTo>
                <a:lnTo>
                  <a:pt x="532651" y="544512"/>
                </a:lnTo>
                <a:lnTo>
                  <a:pt x="532651" y="0"/>
                </a:lnTo>
                <a:lnTo>
                  <a:pt x="0" y="0"/>
                </a:lnTo>
                <a:close/>
              </a:path>
            </a:pathLst>
          </a:custGeom>
          <a:noFill/>
          <a:ln w="19050" cap="sq">
            <a:solidFill>
              <a:srgbClr val="FFFFFF"/>
            </a:solidFill>
          </a:ln>
        </p:spPr>
      </p:sp>
      <p:sp>
        <p:nvSpPr>
          <p:cNvPr id="14" name="Freeform 13"/>
          <p:cNvSpPr/>
          <p:nvPr/>
        </p:nvSpPr>
        <p:spPr>
          <a:xfrm>
            <a:off x="9213220" y="3531676"/>
            <a:ext cx="570752" cy="2302595"/>
          </a:xfrm>
          <a:custGeom>
            <a:avLst/>
            <a:gdLst/>
            <a:ahLst/>
            <a:cxnLst/>
            <a:rect l="l" t="t" r="r" b="b"/>
            <a:pathLst>
              <a:path w="532702" h="1361287">
                <a:moveTo>
                  <a:pt x="0" y="1361287"/>
                </a:moveTo>
                <a:lnTo>
                  <a:pt x="532702" y="1361287"/>
                </a:lnTo>
                <a:lnTo>
                  <a:pt x="532702" y="0"/>
                </a:lnTo>
                <a:lnTo>
                  <a:pt x="0" y="0"/>
                </a:lnTo>
                <a:close/>
              </a:path>
            </a:pathLst>
          </a:custGeom>
          <a:solidFill>
            <a:srgbClr val="002060"/>
          </a:solidFill>
        </p:spPr>
      </p:sp>
      <p:sp>
        <p:nvSpPr>
          <p:cNvPr id="15" name="Freeform 14"/>
          <p:cNvSpPr/>
          <p:nvPr/>
        </p:nvSpPr>
        <p:spPr>
          <a:xfrm>
            <a:off x="8021782" y="4389351"/>
            <a:ext cx="570752" cy="1458522"/>
          </a:xfrm>
          <a:custGeom>
            <a:avLst/>
            <a:gdLst/>
            <a:ahLst/>
            <a:cxnLst/>
            <a:rect l="l" t="t" r="r" b="b"/>
            <a:pathLst>
              <a:path w="532702" h="1361287">
                <a:moveTo>
                  <a:pt x="0" y="1361287"/>
                </a:moveTo>
                <a:lnTo>
                  <a:pt x="532702" y="1361287"/>
                </a:lnTo>
                <a:lnTo>
                  <a:pt x="532702" y="0"/>
                </a:lnTo>
                <a:lnTo>
                  <a:pt x="0" y="0"/>
                </a:lnTo>
                <a:close/>
              </a:path>
            </a:pathLst>
          </a:custGeom>
          <a:noFill/>
          <a:ln w="19050" cap="sq">
            <a:solidFill>
              <a:srgbClr val="FFFFFF"/>
            </a:solidFill>
          </a:ln>
        </p:spPr>
      </p:sp>
      <p:grpSp>
        <p:nvGrpSpPr>
          <p:cNvPr id="16" name="Group 15"/>
          <p:cNvGrpSpPr/>
          <p:nvPr/>
        </p:nvGrpSpPr>
        <p:grpSpPr>
          <a:xfrm>
            <a:off x="6682411" y="2778371"/>
            <a:ext cx="3424430" cy="3083109"/>
            <a:chOff x="4342209" y="1848113"/>
            <a:chExt cx="3196135" cy="1646233"/>
          </a:xfrm>
        </p:grpSpPr>
        <p:sp>
          <p:nvSpPr>
            <p:cNvPr id="4" name="Freeform 16"/>
            <p:cNvSpPr/>
            <p:nvPr/>
          </p:nvSpPr>
          <p:spPr>
            <a:xfrm>
              <a:off x="4342211" y="1848122"/>
              <a:ext cx="12700" cy="1633524"/>
            </a:xfrm>
            <a:custGeom>
              <a:avLst/>
              <a:gdLst/>
              <a:ahLst/>
              <a:cxnLst/>
              <a:rect l="l" t="t" r="r" b="b"/>
              <a:pathLst>
                <a:path h="1633524">
                  <a:moveTo>
                    <a:pt x="0" y="1633524"/>
                  </a:moveTo>
                  <a:lnTo>
                    <a:pt x="0" y="0"/>
                  </a:lnTo>
                  <a:close/>
                </a:path>
              </a:pathLst>
            </a:custGeom>
            <a:solidFill>
              <a:srgbClr val="FFFFFF"/>
            </a:solidFill>
          </p:spPr>
        </p:sp>
        <p:cxnSp>
          <p:nvCxnSpPr>
            <p:cNvPr id="29" name="Connector 17"/>
            <p:cNvCxnSpPr/>
            <p:nvPr/>
          </p:nvCxnSpPr>
          <p:spPr>
            <a:xfrm flipV="1">
              <a:off x="4342209" y="1848113"/>
              <a:ext cx="0" cy="1633538"/>
            </a:xfrm>
            <a:prstGeom prst="line">
              <a:avLst/>
            </a:prstGeom>
            <a:noFill/>
            <a:ln w="19050" cap="sq">
              <a:solidFill>
                <a:srgbClr val="89898B"/>
              </a:solidFill>
            </a:ln>
          </p:spPr>
        </p:cxnSp>
        <p:sp>
          <p:nvSpPr>
            <p:cNvPr id="30" name="Freeform 18"/>
            <p:cNvSpPr/>
            <p:nvPr/>
          </p:nvSpPr>
          <p:spPr>
            <a:xfrm>
              <a:off x="4342211" y="3481646"/>
              <a:ext cx="3196133" cy="12700"/>
            </a:xfrm>
            <a:custGeom>
              <a:avLst/>
              <a:gdLst/>
              <a:ahLst/>
              <a:cxnLst/>
              <a:rect l="l" t="t" r="r" b="b"/>
              <a:pathLst>
                <a:path w="3196133">
                  <a:moveTo>
                    <a:pt x="0" y="0"/>
                  </a:moveTo>
                  <a:lnTo>
                    <a:pt x="3196134" y="0"/>
                  </a:lnTo>
                  <a:close/>
                </a:path>
              </a:pathLst>
            </a:custGeom>
            <a:solidFill>
              <a:srgbClr val="FFFFFF"/>
            </a:solidFill>
          </p:spPr>
        </p:sp>
        <p:cxnSp>
          <p:nvCxnSpPr>
            <p:cNvPr id="31" name="Connector 19"/>
            <p:cNvCxnSpPr/>
            <p:nvPr/>
          </p:nvCxnSpPr>
          <p:spPr>
            <a:xfrm>
              <a:off x="4342209" y="3481650"/>
              <a:ext cx="3196133" cy="0"/>
            </a:xfrm>
            <a:prstGeom prst="line">
              <a:avLst/>
            </a:prstGeom>
            <a:noFill/>
            <a:ln w="19050" cap="sq">
              <a:solidFill>
                <a:srgbClr val="89898B"/>
              </a:solidFill>
            </a:ln>
          </p:spPr>
        </p:cxnSp>
      </p:grpSp>
      <p:sp>
        <p:nvSpPr>
          <p:cNvPr id="17" name="TextBox 16"/>
          <p:cNvSpPr txBox="1"/>
          <p:nvPr/>
        </p:nvSpPr>
        <p:spPr>
          <a:xfrm>
            <a:off x="6410221" y="5703152"/>
            <a:ext cx="95250" cy="176893"/>
          </a:xfrm>
          <a:prstGeom prst="rect">
            <a:avLst/>
          </a:prstGeom>
        </p:spPr>
        <p:txBody>
          <a:bodyPr wrap="none" lIns="0" tIns="0" rIns="0" bIns="0" anchor="t"/>
          <a:lstStyle/>
          <a:p>
            <a:r>
              <a:rPr lang="en-US" sz="1071">
                <a:solidFill>
                  <a:srgbClr val="000000"/>
                </a:solidFill>
                <a:latin typeface="Arial"/>
              </a:rPr>
              <a:t>0</a:t>
            </a:r>
          </a:p>
        </p:txBody>
      </p:sp>
      <p:sp>
        <p:nvSpPr>
          <p:cNvPr id="18" name="TextBox 17"/>
          <p:cNvSpPr txBox="1"/>
          <p:nvPr/>
        </p:nvSpPr>
        <p:spPr>
          <a:xfrm>
            <a:off x="6360615" y="4170328"/>
            <a:ext cx="176893" cy="176893"/>
          </a:xfrm>
          <a:prstGeom prst="rect">
            <a:avLst/>
          </a:prstGeom>
        </p:spPr>
        <p:txBody>
          <a:bodyPr wrap="none" lIns="0" tIns="0" rIns="0" bIns="0" anchor="t"/>
          <a:lstStyle/>
          <a:p>
            <a:r>
              <a:rPr lang="en-US" sz="1071" dirty="0">
                <a:solidFill>
                  <a:srgbClr val="000000"/>
                </a:solidFill>
                <a:latin typeface="Arial"/>
              </a:rPr>
              <a:t>15</a:t>
            </a:r>
          </a:p>
        </p:txBody>
      </p:sp>
      <p:sp>
        <p:nvSpPr>
          <p:cNvPr id="19" name="TextBox 18"/>
          <p:cNvSpPr txBox="1"/>
          <p:nvPr/>
        </p:nvSpPr>
        <p:spPr>
          <a:xfrm>
            <a:off x="6360616" y="3058486"/>
            <a:ext cx="176893" cy="176893"/>
          </a:xfrm>
          <a:prstGeom prst="rect">
            <a:avLst/>
          </a:prstGeom>
        </p:spPr>
        <p:txBody>
          <a:bodyPr wrap="none" lIns="0" tIns="0" rIns="0" bIns="0" anchor="t"/>
          <a:lstStyle/>
          <a:p>
            <a:r>
              <a:rPr lang="en-US" sz="1071" dirty="0">
                <a:solidFill>
                  <a:srgbClr val="000000"/>
                </a:solidFill>
                <a:latin typeface="Arial"/>
              </a:rPr>
              <a:t>30</a:t>
            </a:r>
          </a:p>
        </p:txBody>
      </p:sp>
      <p:sp>
        <p:nvSpPr>
          <p:cNvPr id="20" name="TextBox 19"/>
          <p:cNvSpPr txBox="1"/>
          <p:nvPr/>
        </p:nvSpPr>
        <p:spPr>
          <a:xfrm>
            <a:off x="7074014" y="3743879"/>
            <a:ext cx="217714" cy="190500"/>
          </a:xfrm>
          <a:prstGeom prst="rect">
            <a:avLst/>
          </a:prstGeom>
        </p:spPr>
        <p:txBody>
          <a:bodyPr wrap="none" lIns="0" tIns="0" rIns="0" bIns="0" anchor="t"/>
          <a:lstStyle/>
          <a:p>
            <a:r>
              <a:rPr lang="en-US" sz="1179" b="1" dirty="0">
                <a:solidFill>
                  <a:srgbClr val="000000"/>
                </a:solidFill>
                <a:latin typeface="Arial"/>
              </a:rPr>
              <a:t>20</a:t>
            </a:r>
          </a:p>
        </p:txBody>
      </p:sp>
      <p:sp>
        <p:nvSpPr>
          <p:cNvPr id="21" name="TextBox 20"/>
          <p:cNvSpPr txBox="1"/>
          <p:nvPr/>
        </p:nvSpPr>
        <p:spPr>
          <a:xfrm>
            <a:off x="8198276" y="4554350"/>
            <a:ext cx="217714" cy="190500"/>
          </a:xfrm>
          <a:prstGeom prst="rect">
            <a:avLst/>
          </a:prstGeom>
        </p:spPr>
        <p:txBody>
          <a:bodyPr wrap="none" lIns="0" tIns="0" rIns="0" bIns="0" anchor="t"/>
          <a:lstStyle/>
          <a:p>
            <a:r>
              <a:rPr lang="en-US" sz="1179" b="1" dirty="0">
                <a:solidFill>
                  <a:srgbClr val="000000"/>
                </a:solidFill>
                <a:latin typeface="Arial"/>
              </a:rPr>
              <a:t>10</a:t>
            </a:r>
          </a:p>
        </p:txBody>
      </p:sp>
      <p:sp>
        <p:nvSpPr>
          <p:cNvPr id="22" name="TextBox 21"/>
          <p:cNvSpPr txBox="1"/>
          <p:nvPr/>
        </p:nvSpPr>
        <p:spPr>
          <a:xfrm>
            <a:off x="9430187" y="3322611"/>
            <a:ext cx="217714" cy="190500"/>
          </a:xfrm>
          <a:prstGeom prst="rect">
            <a:avLst/>
          </a:prstGeom>
        </p:spPr>
        <p:txBody>
          <a:bodyPr wrap="none" lIns="0" tIns="0" rIns="0" bIns="0" anchor="t"/>
          <a:lstStyle/>
          <a:p>
            <a:r>
              <a:rPr lang="en-US" sz="1179" b="1" dirty="0">
                <a:solidFill>
                  <a:srgbClr val="000000"/>
                </a:solidFill>
                <a:latin typeface="Arial"/>
              </a:rPr>
              <a:t>25</a:t>
            </a:r>
          </a:p>
        </p:txBody>
      </p:sp>
      <p:sp>
        <p:nvSpPr>
          <p:cNvPr id="23" name="TextBox 22"/>
          <p:cNvSpPr txBox="1"/>
          <p:nvPr/>
        </p:nvSpPr>
        <p:spPr>
          <a:xfrm>
            <a:off x="6524597" y="1960091"/>
            <a:ext cx="1891393" cy="394607"/>
          </a:xfrm>
          <a:prstGeom prst="rect">
            <a:avLst/>
          </a:prstGeom>
        </p:spPr>
        <p:txBody>
          <a:bodyPr lIns="0" tIns="0" rIns="0" bIns="0" anchor="t"/>
          <a:lstStyle/>
          <a:p>
            <a:pPr>
              <a:lnSpc>
                <a:spcPts val="1500"/>
              </a:lnSpc>
            </a:pPr>
            <a:r>
              <a:rPr lang="en-US" sz="1286">
                <a:solidFill>
                  <a:srgbClr val="000000"/>
                </a:solidFill>
                <a:latin typeface="Arial"/>
              </a:rPr>
              <a:t>Who Does Well?</a:t>
            </a:r>
            <a:br>
              <a:rPr lang="en-US" sz="1286">
                <a:solidFill>
                  <a:srgbClr val="000000"/>
                </a:solidFill>
                <a:latin typeface="Arial"/>
              </a:rPr>
            </a:br>
            <a:r>
              <a:rPr lang="en-US" sz="1286" i="1">
                <a:solidFill>
                  <a:srgbClr val="000000"/>
                </a:solidFill>
                <a:latin typeface="Arial"/>
              </a:rPr>
              <a:t>Tower Height in Inches</a:t>
            </a:r>
          </a:p>
        </p:txBody>
      </p:sp>
      <p:sp>
        <p:nvSpPr>
          <p:cNvPr id="24" name="TextBox 23"/>
          <p:cNvSpPr txBox="1"/>
          <p:nvPr/>
        </p:nvSpPr>
        <p:spPr>
          <a:xfrm>
            <a:off x="8174303" y="5929993"/>
            <a:ext cx="381000" cy="176893"/>
          </a:xfrm>
          <a:prstGeom prst="rect">
            <a:avLst/>
          </a:prstGeom>
        </p:spPr>
        <p:txBody>
          <a:bodyPr wrap="none" lIns="0" tIns="0" rIns="0" bIns="0" anchor="t"/>
          <a:lstStyle/>
          <a:p>
            <a:r>
              <a:rPr lang="en-US" sz="1071" dirty="0">
                <a:solidFill>
                  <a:srgbClr val="000000"/>
                </a:solidFill>
                <a:latin typeface="Arial"/>
              </a:rPr>
              <a:t>MBAs</a:t>
            </a:r>
          </a:p>
        </p:txBody>
      </p:sp>
      <p:sp>
        <p:nvSpPr>
          <p:cNvPr id="25" name="TextBox 24"/>
          <p:cNvSpPr txBox="1"/>
          <p:nvPr/>
        </p:nvSpPr>
        <p:spPr>
          <a:xfrm>
            <a:off x="2304506" y="3811915"/>
            <a:ext cx="653143" cy="122464"/>
          </a:xfrm>
          <a:prstGeom prst="rect">
            <a:avLst/>
          </a:prstGeom>
        </p:spPr>
        <p:txBody>
          <a:bodyPr wrap="none" lIns="0" tIns="0" rIns="0" bIns="0" anchor="t"/>
          <a:lstStyle/>
          <a:p>
            <a:r>
              <a:rPr lang="en-US" sz="750">
                <a:solidFill>
                  <a:srgbClr val="000000"/>
                </a:solidFill>
                <a:latin typeface="Arial"/>
              </a:rPr>
              <a:t>Source: http:/</a:t>
            </a:r>
          </a:p>
        </p:txBody>
      </p:sp>
      <p:sp>
        <p:nvSpPr>
          <p:cNvPr id="26" name="TextBox 25"/>
          <p:cNvSpPr txBox="1"/>
          <p:nvPr/>
        </p:nvSpPr>
        <p:spPr>
          <a:xfrm>
            <a:off x="2922650" y="3811915"/>
            <a:ext cx="2993571" cy="122464"/>
          </a:xfrm>
          <a:prstGeom prst="rect">
            <a:avLst/>
          </a:prstGeom>
        </p:spPr>
        <p:txBody>
          <a:bodyPr wrap="none" lIns="0" tIns="0" rIns="0" bIns="0" anchor="t"/>
          <a:lstStyle/>
          <a:p>
            <a:r>
              <a:rPr lang="en-US" sz="750" dirty="0">
                <a:solidFill>
                  <a:srgbClr val="000000"/>
                </a:solidFill>
                <a:latin typeface="Arial"/>
              </a:rPr>
              <a:t>/www.tomwujec.com/design-projects/marshmallow-challenge/.</a:t>
            </a:r>
          </a:p>
        </p:txBody>
      </p:sp>
      <p:sp>
        <p:nvSpPr>
          <p:cNvPr id="27" name="TextBox 26"/>
          <p:cNvSpPr txBox="1"/>
          <p:nvPr/>
        </p:nvSpPr>
        <p:spPr>
          <a:xfrm>
            <a:off x="6747443" y="6262804"/>
            <a:ext cx="653143" cy="122464"/>
          </a:xfrm>
          <a:prstGeom prst="rect">
            <a:avLst/>
          </a:prstGeom>
        </p:spPr>
        <p:txBody>
          <a:bodyPr wrap="none" lIns="0" tIns="0" rIns="0" bIns="0" anchor="t"/>
          <a:lstStyle/>
          <a:p>
            <a:r>
              <a:rPr lang="en-US" sz="750" dirty="0">
                <a:solidFill>
                  <a:srgbClr val="000000"/>
                </a:solidFill>
                <a:latin typeface="Arial"/>
              </a:rPr>
              <a:t>Source: http:/</a:t>
            </a:r>
          </a:p>
        </p:txBody>
      </p:sp>
      <p:sp>
        <p:nvSpPr>
          <p:cNvPr id="28" name="TextBox 27"/>
          <p:cNvSpPr txBox="1"/>
          <p:nvPr/>
        </p:nvSpPr>
        <p:spPr>
          <a:xfrm>
            <a:off x="7313451" y="6262804"/>
            <a:ext cx="2993571" cy="122464"/>
          </a:xfrm>
          <a:prstGeom prst="rect">
            <a:avLst/>
          </a:prstGeom>
        </p:spPr>
        <p:txBody>
          <a:bodyPr wrap="none" lIns="0" tIns="0" rIns="0" bIns="0" anchor="t"/>
          <a:lstStyle/>
          <a:p>
            <a:r>
              <a:rPr lang="en-US" sz="750" dirty="0">
                <a:solidFill>
                  <a:srgbClr val="000000"/>
                </a:solidFill>
                <a:latin typeface="Arial"/>
              </a:rPr>
              <a:t>/www.tomwujec.com/design-projects/marshmallow-challenge/.</a:t>
            </a:r>
          </a:p>
        </p:txBody>
      </p:sp>
      <p:pic>
        <p:nvPicPr>
          <p:cNvPr id="33" name="Picture 32">
            <a:extLst>
              <a:ext uri="{FF2B5EF4-FFF2-40B4-BE49-F238E27FC236}">
                <a16:creationId xmlns:a16="http://schemas.microsoft.com/office/drawing/2014/main" id="{2FF191F0-A807-4D9E-A0BF-739CCCEBC330}"/>
              </a:ext>
            </a:extLst>
          </p:cNvPr>
          <p:cNvPicPr>
            <a:picLocks noChangeAspect="1"/>
          </p:cNvPicPr>
          <p:nvPr/>
        </p:nvPicPr>
        <p:blipFill>
          <a:blip r:embed="rId3"/>
          <a:stretch>
            <a:fillRect/>
          </a:stretch>
        </p:blipFill>
        <p:spPr>
          <a:xfrm>
            <a:off x="1670181" y="4025303"/>
            <a:ext cx="3700641" cy="2416901"/>
          </a:xfrm>
          <a:prstGeom prst="rect">
            <a:avLst/>
          </a:prstGeom>
        </p:spPr>
      </p:pic>
      <p:sp>
        <p:nvSpPr>
          <p:cNvPr id="34" name="Google Shape;394;p28">
            <a:extLst>
              <a:ext uri="{FF2B5EF4-FFF2-40B4-BE49-F238E27FC236}">
                <a16:creationId xmlns:a16="http://schemas.microsoft.com/office/drawing/2014/main" id="{5550E0C6-6465-4560-B6C7-0CD726E522E6}"/>
              </a:ext>
            </a:extLst>
          </p:cNvPr>
          <p:cNvSpPr txBox="1">
            <a:spLocks/>
          </p:cNvSpPr>
          <p:nvPr/>
        </p:nvSpPr>
        <p:spPr>
          <a:xfrm>
            <a:off x="679142" y="504084"/>
            <a:ext cx="11276013" cy="443198"/>
          </a:xfrm>
          <a:prstGeom prst="rect">
            <a:avLst/>
          </a:prstGeom>
          <a:noFill/>
          <a:ln>
            <a:noFill/>
          </a:ln>
        </p:spPr>
        <p:txBody>
          <a:bodyPr spcFirstLastPara="1" wrap="square" lIns="0" tIns="0" rIns="0" bIns="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Clr>
                <a:schemeClr val="dk2"/>
              </a:buClr>
              <a:buSzPts val="3200"/>
              <a:buFont typeface="Arial Black"/>
              <a:buNone/>
            </a:pPr>
            <a:r>
              <a:rPr lang="en-US" sz="2800" dirty="0">
                <a:solidFill>
                  <a:srgbClr val="002060"/>
                </a:solidFill>
                <a:latin typeface="Arial Black" panose="020B0A04020102020204" pitchFamily="34" charset="0"/>
              </a:rPr>
              <a:t>Exercise 2: Working as a Group</a:t>
            </a:r>
          </a:p>
          <a:p>
            <a:pPr>
              <a:spcBef>
                <a:spcPts val="0"/>
              </a:spcBef>
              <a:buClr>
                <a:schemeClr val="dk2"/>
              </a:buClr>
              <a:buSzPts val="3200"/>
              <a:buFont typeface="Arial Black"/>
              <a:buNone/>
            </a:pPr>
            <a:r>
              <a:rPr lang="en-US" sz="1600" dirty="0">
                <a:solidFill>
                  <a:srgbClr val="002060"/>
                </a:solidFill>
                <a:latin typeface="Arial Black" panose="020B0A04020102020204" pitchFamily="34" charset="0"/>
              </a:rPr>
              <a:t>The Marshmallow Challenge</a:t>
            </a:r>
            <a:endParaRPr lang="en-US" sz="1400" dirty="0">
              <a:solidFill>
                <a:srgbClr val="002060"/>
              </a:solidFill>
              <a:latin typeface="Arial Black" panose="020B0A040201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808" y="6524964"/>
            <a:ext cx="204107" cy="136071"/>
          </a:xfrm>
          <a:prstGeom prst="rect">
            <a:avLst/>
          </a:prstGeom>
        </p:spPr>
        <p:txBody>
          <a:bodyPr lIns="0" tIns="0" rIns="0" bIns="0" anchor="t"/>
          <a:lstStyle/>
          <a:p>
            <a:r>
              <a:rPr lang="en-US" sz="857" dirty="0">
                <a:solidFill>
                  <a:srgbClr val="000000"/>
                </a:solidFill>
                <a:latin typeface="Arial"/>
              </a:rPr>
              <a:t> 1</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grpSp>
        <p:nvGrpSpPr>
          <p:cNvPr id="6" name="Group 5"/>
          <p:cNvGrpSpPr/>
          <p:nvPr/>
        </p:nvGrpSpPr>
        <p:grpSpPr>
          <a:xfrm>
            <a:off x="8716112" y="2002902"/>
            <a:ext cx="1782908" cy="1851028"/>
            <a:chOff x="452438" y="1999828"/>
            <a:chExt cx="1162050" cy="1352553"/>
          </a:xfrm>
        </p:grpSpPr>
        <p:sp>
          <p:nvSpPr>
            <p:cNvPr id="4" name="Freeform 6"/>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solidFill>
              <a:schemeClr val="accent1">
                <a:lumMod val="20000"/>
                <a:lumOff val="80000"/>
              </a:schemeClr>
            </a:solidFill>
          </p:spPr>
        </p:sp>
        <p:cxnSp>
          <p:nvCxnSpPr>
            <p:cNvPr id="16" name="Connector 7"/>
            <p:cNvCxnSpPr/>
            <p:nvPr/>
          </p:nvCxnSpPr>
          <p:spPr>
            <a:xfrm>
              <a:off x="452438" y="1999828"/>
              <a:ext cx="1162050" cy="0"/>
            </a:xfrm>
            <a:prstGeom prst="line">
              <a:avLst/>
            </a:prstGeom>
            <a:noFill/>
            <a:ln w="19050" cap="sq">
              <a:solidFill>
                <a:schemeClr val="accent1">
                  <a:lumMod val="20000"/>
                  <a:lumOff val="80000"/>
                </a:schemeClr>
              </a:solidFill>
            </a:ln>
          </p:spPr>
        </p:cxnSp>
        <p:cxnSp>
          <p:nvCxnSpPr>
            <p:cNvPr id="17" name="Connector 8"/>
            <p:cNvCxnSpPr/>
            <p:nvPr/>
          </p:nvCxnSpPr>
          <p:spPr>
            <a:xfrm flipV="1">
              <a:off x="461963" y="2009353"/>
              <a:ext cx="0" cy="1333500"/>
            </a:xfrm>
            <a:prstGeom prst="line">
              <a:avLst/>
            </a:prstGeom>
            <a:noFill/>
            <a:ln w="19050" cap="sq">
              <a:solidFill>
                <a:schemeClr val="accent1">
                  <a:lumMod val="20000"/>
                  <a:lumOff val="80000"/>
                </a:schemeClr>
              </a:solidFill>
            </a:ln>
          </p:spPr>
        </p:cxnSp>
        <p:cxnSp>
          <p:nvCxnSpPr>
            <p:cNvPr id="18" name="Connector 9"/>
            <p:cNvCxnSpPr/>
            <p:nvPr/>
          </p:nvCxnSpPr>
          <p:spPr>
            <a:xfrm flipV="1">
              <a:off x="1604963" y="2009353"/>
              <a:ext cx="0" cy="1333500"/>
            </a:xfrm>
            <a:prstGeom prst="line">
              <a:avLst/>
            </a:prstGeom>
            <a:noFill/>
            <a:ln w="19050" cap="sq">
              <a:solidFill>
                <a:schemeClr val="accent1">
                  <a:lumMod val="20000"/>
                  <a:lumOff val="80000"/>
                </a:schemeClr>
              </a:solidFill>
            </a:ln>
          </p:spPr>
        </p:cxnSp>
        <p:cxnSp>
          <p:nvCxnSpPr>
            <p:cNvPr id="19" name="Connector 10"/>
            <p:cNvCxnSpPr/>
            <p:nvPr/>
          </p:nvCxnSpPr>
          <p:spPr>
            <a:xfrm>
              <a:off x="452438" y="3352378"/>
              <a:ext cx="1162050" cy="0"/>
            </a:xfrm>
            <a:prstGeom prst="line">
              <a:avLst/>
            </a:prstGeom>
            <a:noFill/>
            <a:ln w="19050" cap="sq">
              <a:solidFill>
                <a:schemeClr val="accent1">
                  <a:lumMod val="20000"/>
                  <a:lumOff val="80000"/>
                </a:schemeClr>
              </a:solidFill>
            </a:ln>
          </p:spPr>
        </p:cxnSp>
      </p:grpSp>
      <p:sp>
        <p:nvSpPr>
          <p:cNvPr id="7" name="TextBox 6"/>
          <p:cNvSpPr txBox="1"/>
          <p:nvPr/>
        </p:nvSpPr>
        <p:spPr>
          <a:xfrm>
            <a:off x="2034121" y="2737922"/>
            <a:ext cx="1102179" cy="190500"/>
          </a:xfrm>
          <a:prstGeom prst="rect">
            <a:avLst/>
          </a:prstGeom>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3884544" y="264051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1" name="TextBox 10"/>
          <p:cNvSpPr txBox="1"/>
          <p:nvPr/>
        </p:nvSpPr>
        <p:spPr>
          <a:xfrm>
            <a:off x="4325883" y="2649109"/>
            <a:ext cx="1679949" cy="1091497"/>
          </a:xfrm>
          <a:prstGeom prst="rect">
            <a:avLst/>
          </a:prstGeom>
        </p:spPr>
        <p:txBody>
          <a:bodyPr lIns="0" tIns="0" rIns="0" bIns="0" anchor="t"/>
          <a:lstStyle/>
          <a:p>
            <a:pPr marL="26343" indent="-26343">
              <a:lnSpc>
                <a:spcPts val="1500"/>
              </a:lnSpc>
            </a:pPr>
            <a:r>
              <a:rPr lang="en-US" b="1" dirty="0">
                <a:solidFill>
                  <a:srgbClr val="002060"/>
                </a:solidFill>
                <a:latin typeface="Arial"/>
              </a:rPr>
              <a:t>Exercise 1:</a:t>
            </a:r>
          </a:p>
          <a:p>
            <a:pPr marL="26343" indent="-26343">
              <a:lnSpc>
                <a:spcPts val="1500"/>
              </a:lnSpc>
            </a:pPr>
            <a:r>
              <a:rPr lang="en-US" dirty="0">
                <a:solidFill>
                  <a:srgbClr val="002060"/>
                </a:solidFill>
                <a:latin typeface="Arial"/>
              </a:rPr>
              <a:t>Think Outside  the Box</a:t>
            </a:r>
          </a:p>
        </p:txBody>
      </p:sp>
      <p:sp>
        <p:nvSpPr>
          <p:cNvPr id="12" name="Freeform 11"/>
          <p:cNvSpPr/>
          <p:nvPr/>
        </p:nvSpPr>
        <p:spPr>
          <a:xfrm>
            <a:off x="5941460" y="266135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3" name="TextBox 12"/>
          <p:cNvSpPr txBox="1"/>
          <p:nvPr/>
        </p:nvSpPr>
        <p:spPr>
          <a:xfrm>
            <a:off x="6635477" y="2682193"/>
            <a:ext cx="1425402" cy="846098"/>
          </a:xfrm>
          <a:prstGeom prst="rect">
            <a:avLst/>
          </a:prstGeom>
        </p:spPr>
        <p:txBody>
          <a:bodyPr lIns="0" tIns="0" rIns="0" bIns="0" anchor="t"/>
          <a:lstStyle/>
          <a:p>
            <a:pPr algn="ctr">
              <a:lnSpc>
                <a:spcPts val="1500"/>
              </a:lnSpc>
            </a:pPr>
            <a:r>
              <a:rPr lang="en-US" b="1" dirty="0">
                <a:solidFill>
                  <a:srgbClr val="002060"/>
                </a:solidFill>
                <a:latin typeface="Arial"/>
              </a:rPr>
              <a:t>Exercise 2:</a:t>
            </a:r>
          </a:p>
          <a:p>
            <a:pPr algn="ctr">
              <a:lnSpc>
                <a:spcPts val="1500"/>
              </a:lnSpc>
            </a:pPr>
            <a:r>
              <a:rPr lang="en-US" dirty="0">
                <a:solidFill>
                  <a:srgbClr val="002060"/>
                </a:solidFill>
                <a:latin typeface="Arial"/>
              </a:rPr>
              <a:t>Working as a Group </a:t>
            </a:r>
          </a:p>
        </p:txBody>
      </p:sp>
      <p:sp>
        <p:nvSpPr>
          <p:cNvPr id="14" name="Freeform 13"/>
          <p:cNvSpPr/>
          <p:nvPr/>
        </p:nvSpPr>
        <p:spPr>
          <a:xfrm>
            <a:off x="8353047" y="2675795"/>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5" name="TextBox 14"/>
          <p:cNvSpPr txBox="1"/>
          <p:nvPr/>
        </p:nvSpPr>
        <p:spPr>
          <a:xfrm>
            <a:off x="8852361" y="2737916"/>
            <a:ext cx="870857" cy="190500"/>
          </a:xfrm>
          <a:prstGeom prst="rect">
            <a:avLst/>
          </a:prstGeom>
        </p:spPr>
        <p:txBody>
          <a:bodyPr wrap="none" lIns="0" tIns="0" rIns="0" bIns="0" anchor="t"/>
          <a:lstStyle/>
          <a:p>
            <a:r>
              <a:rPr lang="en-US" dirty="0">
                <a:solidFill>
                  <a:srgbClr val="002060"/>
                </a:solidFill>
                <a:latin typeface="Arial"/>
              </a:rPr>
              <a:t>Key Takeaways </a:t>
            </a:r>
          </a:p>
        </p:txBody>
      </p:sp>
      <p:sp>
        <p:nvSpPr>
          <p:cNvPr id="20" name="TextBox 19">
            <a:extLst>
              <a:ext uri="{FF2B5EF4-FFF2-40B4-BE49-F238E27FC236}">
                <a16:creationId xmlns:a16="http://schemas.microsoft.com/office/drawing/2014/main" id="{5C6842B7-A9E0-4018-A75D-048B8B6E1CF1}"/>
              </a:ext>
            </a:extLst>
          </p:cNvPr>
          <p:cNvSpPr txBox="1"/>
          <p:nvPr/>
        </p:nvSpPr>
        <p:spPr>
          <a:xfrm>
            <a:off x="849745" y="554182"/>
            <a:ext cx="2011128" cy="523220"/>
          </a:xfrm>
          <a:prstGeom prst="rect">
            <a:avLst/>
          </a:prstGeom>
          <a:noFill/>
        </p:spPr>
        <p:txBody>
          <a:bodyPr wrap="none" rtlCol="0">
            <a:spAutoFit/>
          </a:bodyPr>
          <a:lstStyle/>
          <a:p>
            <a:r>
              <a:rPr lang="en-US" sz="2800" dirty="0">
                <a:solidFill>
                  <a:srgbClr val="002060"/>
                </a:solidFill>
                <a:latin typeface="Arial Black" panose="020B0A04020102020204" pitchFamily="34" charset="0"/>
              </a:rPr>
              <a:t>Roadmap</a:t>
            </a:r>
          </a:p>
        </p:txBody>
      </p:sp>
    </p:spTree>
    <p:extLst>
      <p:ext uri="{BB962C8B-B14F-4D97-AF65-F5344CB8AC3E}">
        <p14:creationId xmlns:p14="http://schemas.microsoft.com/office/powerpoint/2010/main" val="3771296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0"/>
        <p:cNvGrpSpPr/>
        <p:nvPr/>
      </p:nvGrpSpPr>
      <p:grpSpPr>
        <a:xfrm>
          <a:off x="0" y="0"/>
          <a:ext cx="0" cy="0"/>
          <a:chOff x="0" y="0"/>
          <a:chExt cx="0" cy="0"/>
        </a:xfrm>
      </p:grpSpPr>
      <p:sp>
        <p:nvSpPr>
          <p:cNvPr id="2" name="TextBox 1">
            <a:extLst>
              <a:ext uri="{FF2B5EF4-FFF2-40B4-BE49-F238E27FC236}">
                <a16:creationId xmlns:a16="http://schemas.microsoft.com/office/drawing/2014/main" id="{3368B1CA-125A-4D95-A6E0-F7A80E91F9B0}"/>
              </a:ext>
            </a:extLst>
          </p:cNvPr>
          <p:cNvSpPr txBox="1"/>
          <p:nvPr/>
        </p:nvSpPr>
        <p:spPr>
          <a:xfrm>
            <a:off x="1003177" y="772357"/>
            <a:ext cx="3688189" cy="584775"/>
          </a:xfrm>
          <a:prstGeom prst="rect">
            <a:avLst/>
          </a:prstGeom>
          <a:noFill/>
        </p:spPr>
        <p:txBody>
          <a:bodyPr wrap="none" rtlCol="0">
            <a:spAutoFit/>
          </a:bodyPr>
          <a:lstStyle/>
          <a:p>
            <a:r>
              <a:rPr lang="en-US" sz="3200" dirty="0">
                <a:solidFill>
                  <a:srgbClr val="002060"/>
                </a:solidFill>
                <a:latin typeface="Arial Black" panose="020B0A04020102020204" pitchFamily="34" charset="0"/>
              </a:rPr>
              <a:t>Key Takeaways</a:t>
            </a:r>
          </a:p>
        </p:txBody>
      </p:sp>
      <p:sp>
        <p:nvSpPr>
          <p:cNvPr id="4" name="TextBox 3">
            <a:extLst>
              <a:ext uri="{FF2B5EF4-FFF2-40B4-BE49-F238E27FC236}">
                <a16:creationId xmlns:a16="http://schemas.microsoft.com/office/drawing/2014/main" id="{0D875D03-8F77-4390-94A5-E6D34A5F7725}"/>
              </a:ext>
            </a:extLst>
          </p:cNvPr>
          <p:cNvSpPr txBox="1"/>
          <p:nvPr/>
        </p:nvSpPr>
        <p:spPr>
          <a:xfrm>
            <a:off x="9714957" y="6524964"/>
            <a:ext cx="204107" cy="136071"/>
          </a:xfrm>
          <a:prstGeom prst="rect">
            <a:avLst/>
          </a:prstGeom>
        </p:spPr>
        <p:txBody>
          <a:bodyPr lIns="0" tIns="0" rIns="0" bIns="0" anchor="t"/>
          <a:lstStyle/>
          <a:p>
            <a:r>
              <a:rPr lang="en-US" sz="857" dirty="0">
                <a:solidFill>
                  <a:srgbClr val="000000"/>
                </a:solidFill>
                <a:latin typeface="Arial"/>
              </a:rPr>
              <a:t> 17</a:t>
            </a:r>
          </a:p>
        </p:txBody>
      </p:sp>
      <p:sp>
        <p:nvSpPr>
          <p:cNvPr id="5" name="Freeform 15">
            <a:extLst>
              <a:ext uri="{FF2B5EF4-FFF2-40B4-BE49-F238E27FC236}">
                <a16:creationId xmlns:a16="http://schemas.microsoft.com/office/drawing/2014/main" id="{A87C78E5-6589-44BB-8734-6DDE0D7E94F2}"/>
              </a:ext>
            </a:extLst>
          </p:cNvPr>
          <p:cNvSpPr/>
          <p:nvPr/>
        </p:nvSpPr>
        <p:spPr>
          <a:xfrm>
            <a:off x="794727" y="2084072"/>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6" name="Freeform 15">
            <a:extLst>
              <a:ext uri="{FF2B5EF4-FFF2-40B4-BE49-F238E27FC236}">
                <a16:creationId xmlns:a16="http://schemas.microsoft.com/office/drawing/2014/main" id="{AE3E2C28-B50C-431A-B87E-92F9B8496657}"/>
              </a:ext>
            </a:extLst>
          </p:cNvPr>
          <p:cNvSpPr/>
          <p:nvPr/>
        </p:nvSpPr>
        <p:spPr>
          <a:xfrm>
            <a:off x="754326" y="3181733"/>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7" name="Freeform 15">
            <a:extLst>
              <a:ext uri="{FF2B5EF4-FFF2-40B4-BE49-F238E27FC236}">
                <a16:creationId xmlns:a16="http://schemas.microsoft.com/office/drawing/2014/main" id="{5CF4DB56-0777-4939-9889-6D86A93C6273}"/>
              </a:ext>
            </a:extLst>
          </p:cNvPr>
          <p:cNvSpPr/>
          <p:nvPr/>
        </p:nvSpPr>
        <p:spPr>
          <a:xfrm>
            <a:off x="697113" y="4184835"/>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8" name="TextBox 7">
            <a:extLst>
              <a:ext uri="{FF2B5EF4-FFF2-40B4-BE49-F238E27FC236}">
                <a16:creationId xmlns:a16="http://schemas.microsoft.com/office/drawing/2014/main" id="{5E3E228E-DFB3-44E1-9529-C8A83810F3E0}"/>
              </a:ext>
            </a:extLst>
          </p:cNvPr>
          <p:cNvSpPr txBox="1"/>
          <p:nvPr/>
        </p:nvSpPr>
        <p:spPr>
          <a:xfrm>
            <a:off x="1473695" y="1915848"/>
            <a:ext cx="9923578" cy="2677656"/>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Creatively generate hypotheses to solve a problem by identifying new pieces of information</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Learn to drive innovative ideas and processes for IT by combining multiple ideas to creatively produce the best output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Apply original thinking to produce new ideas and products </a:t>
            </a:r>
          </a:p>
        </p:txBody>
      </p:sp>
      <p:sp>
        <p:nvSpPr>
          <p:cNvPr id="10" name="TextBox 9">
            <a:extLst>
              <a:ext uri="{FF2B5EF4-FFF2-40B4-BE49-F238E27FC236}">
                <a16:creationId xmlns:a16="http://schemas.microsoft.com/office/drawing/2014/main" id="{DFCD3DC2-96EF-4626-A4B6-F4AF3FEFD883}"/>
              </a:ext>
            </a:extLst>
          </p:cNvPr>
          <p:cNvSpPr txBox="1"/>
          <p:nvPr/>
        </p:nvSpPr>
        <p:spPr>
          <a:xfrm>
            <a:off x="1473695" y="4760594"/>
            <a:ext cx="9620291" cy="861946"/>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Tailor your imagination for different scenarios at work by questioning assumptions and imagining future possibilities</a:t>
            </a:r>
          </a:p>
        </p:txBody>
      </p:sp>
      <p:sp>
        <p:nvSpPr>
          <p:cNvPr id="11" name="Freeform 15">
            <a:extLst>
              <a:ext uri="{FF2B5EF4-FFF2-40B4-BE49-F238E27FC236}">
                <a16:creationId xmlns:a16="http://schemas.microsoft.com/office/drawing/2014/main" id="{463FF8E1-E828-4891-9018-04D3317F4805}"/>
              </a:ext>
            </a:extLst>
          </p:cNvPr>
          <p:cNvSpPr/>
          <p:nvPr/>
        </p:nvSpPr>
        <p:spPr>
          <a:xfrm>
            <a:off x="681116" y="5040663"/>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808" y="6524964"/>
            <a:ext cx="204107" cy="136071"/>
          </a:xfrm>
          <a:prstGeom prst="rect">
            <a:avLst/>
          </a:prstGeom>
        </p:spPr>
        <p:txBody>
          <a:bodyPr lIns="0" tIns="0" rIns="0" bIns="0" anchor="t"/>
          <a:lstStyle/>
          <a:p>
            <a:r>
              <a:rPr lang="en-US" sz="857" dirty="0">
                <a:solidFill>
                  <a:srgbClr val="000000"/>
                </a:solidFill>
                <a:latin typeface="Arial"/>
              </a:rPr>
              <a:t> 1</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grpSp>
        <p:nvGrpSpPr>
          <p:cNvPr id="6" name="Group 5"/>
          <p:cNvGrpSpPr/>
          <p:nvPr/>
        </p:nvGrpSpPr>
        <p:grpSpPr>
          <a:xfrm>
            <a:off x="1807571" y="2028422"/>
            <a:ext cx="1782908" cy="1851028"/>
            <a:chOff x="452438" y="1999828"/>
            <a:chExt cx="1162050" cy="1352553"/>
          </a:xfrm>
        </p:grpSpPr>
        <p:sp>
          <p:nvSpPr>
            <p:cNvPr id="4" name="Freeform 6"/>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solidFill>
              <a:schemeClr val="accent1">
                <a:lumMod val="20000"/>
                <a:lumOff val="80000"/>
              </a:schemeClr>
            </a:solidFill>
          </p:spPr>
        </p:sp>
        <p:cxnSp>
          <p:nvCxnSpPr>
            <p:cNvPr id="16" name="Connector 7"/>
            <p:cNvCxnSpPr/>
            <p:nvPr/>
          </p:nvCxnSpPr>
          <p:spPr>
            <a:xfrm>
              <a:off x="452438" y="1999828"/>
              <a:ext cx="1162050" cy="0"/>
            </a:xfrm>
            <a:prstGeom prst="line">
              <a:avLst/>
            </a:prstGeom>
            <a:noFill/>
            <a:ln w="19050" cap="sq">
              <a:solidFill>
                <a:schemeClr val="accent1">
                  <a:lumMod val="20000"/>
                  <a:lumOff val="80000"/>
                </a:schemeClr>
              </a:solidFill>
            </a:ln>
          </p:spPr>
        </p:cxnSp>
        <p:cxnSp>
          <p:nvCxnSpPr>
            <p:cNvPr id="17" name="Connector 8"/>
            <p:cNvCxnSpPr/>
            <p:nvPr/>
          </p:nvCxnSpPr>
          <p:spPr>
            <a:xfrm flipV="1">
              <a:off x="461963" y="2009353"/>
              <a:ext cx="0" cy="1333500"/>
            </a:xfrm>
            <a:prstGeom prst="line">
              <a:avLst/>
            </a:prstGeom>
            <a:noFill/>
            <a:ln w="19050" cap="sq">
              <a:solidFill>
                <a:schemeClr val="accent1">
                  <a:lumMod val="20000"/>
                  <a:lumOff val="80000"/>
                </a:schemeClr>
              </a:solidFill>
            </a:ln>
          </p:spPr>
        </p:cxnSp>
        <p:cxnSp>
          <p:nvCxnSpPr>
            <p:cNvPr id="18" name="Connector 9"/>
            <p:cNvCxnSpPr/>
            <p:nvPr/>
          </p:nvCxnSpPr>
          <p:spPr>
            <a:xfrm flipV="1">
              <a:off x="1604963" y="2009353"/>
              <a:ext cx="0" cy="1333500"/>
            </a:xfrm>
            <a:prstGeom prst="line">
              <a:avLst/>
            </a:prstGeom>
            <a:noFill/>
            <a:ln w="19050" cap="sq">
              <a:solidFill>
                <a:schemeClr val="accent1">
                  <a:lumMod val="20000"/>
                  <a:lumOff val="80000"/>
                </a:schemeClr>
              </a:solidFill>
            </a:ln>
          </p:spPr>
        </p:cxnSp>
        <p:cxnSp>
          <p:nvCxnSpPr>
            <p:cNvPr id="19" name="Connector 10"/>
            <p:cNvCxnSpPr/>
            <p:nvPr/>
          </p:nvCxnSpPr>
          <p:spPr>
            <a:xfrm>
              <a:off x="452438" y="3352378"/>
              <a:ext cx="1162050" cy="0"/>
            </a:xfrm>
            <a:prstGeom prst="line">
              <a:avLst/>
            </a:prstGeom>
            <a:noFill/>
            <a:ln w="19050" cap="sq">
              <a:solidFill>
                <a:schemeClr val="accent1">
                  <a:lumMod val="20000"/>
                  <a:lumOff val="80000"/>
                </a:schemeClr>
              </a:solidFill>
            </a:ln>
          </p:spPr>
        </p:cxnSp>
      </p:grpSp>
      <p:sp>
        <p:nvSpPr>
          <p:cNvPr id="7" name="TextBox 6"/>
          <p:cNvSpPr txBox="1"/>
          <p:nvPr/>
        </p:nvSpPr>
        <p:spPr>
          <a:xfrm>
            <a:off x="2034121" y="2737922"/>
            <a:ext cx="1102179" cy="190500"/>
          </a:xfrm>
          <a:prstGeom prst="rect">
            <a:avLst/>
          </a:prstGeom>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3884544" y="264051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1" name="TextBox 10"/>
          <p:cNvSpPr txBox="1"/>
          <p:nvPr/>
        </p:nvSpPr>
        <p:spPr>
          <a:xfrm>
            <a:off x="4325883" y="2649109"/>
            <a:ext cx="1679949" cy="1091497"/>
          </a:xfrm>
          <a:prstGeom prst="rect">
            <a:avLst/>
          </a:prstGeom>
        </p:spPr>
        <p:txBody>
          <a:bodyPr lIns="0" tIns="0" rIns="0" bIns="0" anchor="t"/>
          <a:lstStyle/>
          <a:p>
            <a:pPr marL="26343" indent="-26343">
              <a:lnSpc>
                <a:spcPts val="1500"/>
              </a:lnSpc>
            </a:pPr>
            <a:r>
              <a:rPr lang="en-US" b="1" dirty="0">
                <a:solidFill>
                  <a:srgbClr val="002060"/>
                </a:solidFill>
                <a:latin typeface="Arial"/>
              </a:rPr>
              <a:t>Exercise 1:</a:t>
            </a:r>
          </a:p>
          <a:p>
            <a:pPr marL="26343" indent="-26343">
              <a:lnSpc>
                <a:spcPts val="1500"/>
              </a:lnSpc>
            </a:pPr>
            <a:r>
              <a:rPr lang="en-US" dirty="0">
                <a:solidFill>
                  <a:srgbClr val="002060"/>
                </a:solidFill>
                <a:latin typeface="Arial"/>
              </a:rPr>
              <a:t>Think Outside  the Box</a:t>
            </a:r>
          </a:p>
        </p:txBody>
      </p:sp>
      <p:sp>
        <p:nvSpPr>
          <p:cNvPr id="12" name="Freeform 11"/>
          <p:cNvSpPr/>
          <p:nvPr/>
        </p:nvSpPr>
        <p:spPr>
          <a:xfrm>
            <a:off x="5941460" y="2661353"/>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3" name="TextBox 12"/>
          <p:cNvSpPr txBox="1"/>
          <p:nvPr/>
        </p:nvSpPr>
        <p:spPr>
          <a:xfrm>
            <a:off x="6308487" y="2682193"/>
            <a:ext cx="1425402" cy="846098"/>
          </a:xfrm>
          <a:prstGeom prst="rect">
            <a:avLst/>
          </a:prstGeom>
        </p:spPr>
        <p:txBody>
          <a:bodyPr lIns="0" tIns="0" rIns="0" bIns="0" anchor="t"/>
          <a:lstStyle/>
          <a:p>
            <a:pPr algn="ctr">
              <a:lnSpc>
                <a:spcPts val="1500"/>
              </a:lnSpc>
            </a:pPr>
            <a:r>
              <a:rPr lang="en-US" b="1" dirty="0">
                <a:solidFill>
                  <a:srgbClr val="002060"/>
                </a:solidFill>
                <a:latin typeface="Arial"/>
              </a:rPr>
              <a:t>Exercise 2:</a:t>
            </a:r>
          </a:p>
          <a:p>
            <a:pPr algn="ctr">
              <a:lnSpc>
                <a:spcPts val="1500"/>
              </a:lnSpc>
            </a:pPr>
            <a:r>
              <a:rPr lang="en-US" dirty="0">
                <a:solidFill>
                  <a:srgbClr val="002060"/>
                </a:solidFill>
                <a:latin typeface="Arial"/>
              </a:rPr>
              <a:t>Working as a Group </a:t>
            </a:r>
          </a:p>
        </p:txBody>
      </p:sp>
      <p:sp>
        <p:nvSpPr>
          <p:cNvPr id="14" name="Freeform 13"/>
          <p:cNvSpPr/>
          <p:nvPr/>
        </p:nvSpPr>
        <p:spPr>
          <a:xfrm>
            <a:off x="7945824" y="2649109"/>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5" name="TextBox 14"/>
          <p:cNvSpPr txBox="1"/>
          <p:nvPr/>
        </p:nvSpPr>
        <p:spPr>
          <a:xfrm>
            <a:off x="8334611" y="2737922"/>
            <a:ext cx="870857" cy="190500"/>
          </a:xfrm>
          <a:prstGeom prst="rect">
            <a:avLst/>
          </a:prstGeom>
        </p:spPr>
        <p:txBody>
          <a:bodyPr wrap="none" lIns="0" tIns="0" rIns="0" bIns="0" anchor="t"/>
          <a:lstStyle/>
          <a:p>
            <a:r>
              <a:rPr lang="en-US" dirty="0">
                <a:solidFill>
                  <a:srgbClr val="002060"/>
                </a:solidFill>
                <a:latin typeface="Arial"/>
              </a:rPr>
              <a:t>Key Takeaways </a:t>
            </a:r>
          </a:p>
        </p:txBody>
      </p:sp>
      <p:sp>
        <p:nvSpPr>
          <p:cNvPr id="20" name="TextBox 19">
            <a:extLst>
              <a:ext uri="{FF2B5EF4-FFF2-40B4-BE49-F238E27FC236}">
                <a16:creationId xmlns:a16="http://schemas.microsoft.com/office/drawing/2014/main" id="{5C6842B7-A9E0-4018-A75D-048B8B6E1CF1}"/>
              </a:ext>
            </a:extLst>
          </p:cNvPr>
          <p:cNvSpPr txBox="1"/>
          <p:nvPr/>
        </p:nvSpPr>
        <p:spPr>
          <a:xfrm>
            <a:off x="849745" y="554182"/>
            <a:ext cx="2011128" cy="523220"/>
          </a:xfrm>
          <a:prstGeom prst="rect">
            <a:avLst/>
          </a:prstGeom>
          <a:noFill/>
        </p:spPr>
        <p:txBody>
          <a:bodyPr wrap="none" rtlCol="0">
            <a:spAutoFit/>
          </a:bodyPr>
          <a:lstStyle/>
          <a:p>
            <a:r>
              <a:rPr lang="en-US" sz="2800" dirty="0">
                <a:solidFill>
                  <a:srgbClr val="002060"/>
                </a:solidFill>
                <a:latin typeface="Arial Black" panose="020B0A04020102020204" pitchFamily="34" charset="0"/>
              </a:rPr>
              <a:t>Roadmap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FD07-A070-9C43-B233-5F9E19D0D4D9}"/>
              </a:ext>
            </a:extLst>
          </p:cNvPr>
          <p:cNvSpPr>
            <a:spLocks noGrp="1"/>
          </p:cNvSpPr>
          <p:nvPr>
            <p:ph type="title"/>
          </p:nvPr>
        </p:nvSpPr>
        <p:spPr>
          <a:xfrm>
            <a:off x="467515" y="94334"/>
            <a:ext cx="10515600" cy="1325563"/>
          </a:xfrm>
        </p:spPr>
        <p:txBody>
          <a:bodyPr>
            <a:normAutofit/>
          </a:bodyPr>
          <a:lstStyle/>
          <a:p>
            <a:r>
              <a:rPr lang="en-IN" sz="2800" b="1" dirty="0">
                <a:solidFill>
                  <a:srgbClr val="002060"/>
                </a:solidFill>
                <a:latin typeface="Arial Black" panose="020B0A04020102020204" pitchFamily="34" charset="0"/>
                <a:ea typeface="Arial Black"/>
                <a:cs typeface="Arial Black"/>
                <a:sym typeface="Arial Black"/>
              </a:rPr>
              <a:t>Twelve Competencies for High Performance in IT</a:t>
            </a:r>
            <a:endParaRPr lang="en-US" sz="2800" dirty="0">
              <a:solidFill>
                <a:srgbClr val="002060"/>
              </a:solidFill>
              <a:latin typeface="Arial Black" panose="020B0A04020102020204" pitchFamily="34" charset="0"/>
            </a:endParaRPr>
          </a:p>
        </p:txBody>
      </p:sp>
      <p:sp>
        <p:nvSpPr>
          <p:cNvPr id="4" name="Rectangle 3">
            <a:extLst>
              <a:ext uri="{FF2B5EF4-FFF2-40B4-BE49-F238E27FC236}">
                <a16:creationId xmlns:a16="http://schemas.microsoft.com/office/drawing/2014/main" id="{5F4AED8C-1C5C-854E-A1D3-0DDB8978F72C}"/>
              </a:ext>
            </a:extLst>
          </p:cNvPr>
          <p:cNvSpPr/>
          <p:nvPr/>
        </p:nvSpPr>
        <p:spPr>
          <a:xfrm>
            <a:off x="9983766" y="1551234"/>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6. Analytic Ability</a:t>
            </a:r>
          </a:p>
        </p:txBody>
      </p:sp>
      <p:sp>
        <p:nvSpPr>
          <p:cNvPr id="5" name="Rectangle 4">
            <a:extLst>
              <a:ext uri="{FF2B5EF4-FFF2-40B4-BE49-F238E27FC236}">
                <a16:creationId xmlns:a16="http://schemas.microsoft.com/office/drawing/2014/main" id="{F863788A-BBF3-5C46-A5FA-8AB41EC52DAB}"/>
              </a:ext>
            </a:extLst>
          </p:cNvPr>
          <p:cNvSpPr/>
          <p:nvPr/>
        </p:nvSpPr>
        <p:spPr>
          <a:xfrm>
            <a:off x="467515" y="3717238"/>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7. Business Results Orientation</a:t>
            </a:r>
          </a:p>
        </p:txBody>
      </p:sp>
      <p:sp>
        <p:nvSpPr>
          <p:cNvPr id="6" name="Rectangle 5">
            <a:extLst>
              <a:ext uri="{FF2B5EF4-FFF2-40B4-BE49-F238E27FC236}">
                <a16:creationId xmlns:a16="http://schemas.microsoft.com/office/drawing/2014/main" id="{8C58225F-8F01-A54E-8D94-D85B78DE7525}"/>
              </a:ext>
            </a:extLst>
          </p:cNvPr>
          <p:cNvSpPr/>
          <p:nvPr/>
        </p:nvSpPr>
        <p:spPr>
          <a:xfrm>
            <a:off x="467515" y="1535972"/>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1. Communication</a:t>
            </a:r>
            <a:endParaRPr lang="en-US" sz="1200" dirty="0">
              <a:solidFill>
                <a:srgbClr val="FFFFFF"/>
              </a:solidFill>
            </a:endParaRPr>
          </a:p>
        </p:txBody>
      </p:sp>
      <p:sp>
        <p:nvSpPr>
          <p:cNvPr id="7" name="Rectangle 6">
            <a:extLst>
              <a:ext uri="{FF2B5EF4-FFF2-40B4-BE49-F238E27FC236}">
                <a16:creationId xmlns:a16="http://schemas.microsoft.com/office/drawing/2014/main" id="{D29C5F53-9232-C44B-A002-E00E0D6A1DBB}"/>
              </a:ext>
            </a:extLst>
          </p:cNvPr>
          <p:cNvSpPr/>
          <p:nvPr/>
        </p:nvSpPr>
        <p:spPr>
          <a:xfrm>
            <a:off x="8078332" y="1535972"/>
            <a:ext cx="1749600" cy="4431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5. Creativity</a:t>
            </a:r>
          </a:p>
        </p:txBody>
      </p:sp>
      <p:sp>
        <p:nvSpPr>
          <p:cNvPr id="8" name="Rectangle 7">
            <a:extLst>
              <a:ext uri="{FF2B5EF4-FFF2-40B4-BE49-F238E27FC236}">
                <a16:creationId xmlns:a16="http://schemas.microsoft.com/office/drawing/2014/main" id="{B322BFB8-FEAE-284C-9BDC-23FC9D1AC5C8}"/>
              </a:ext>
            </a:extLst>
          </p:cNvPr>
          <p:cNvSpPr/>
          <p:nvPr/>
        </p:nvSpPr>
        <p:spPr>
          <a:xfrm>
            <a:off x="9983766" y="1994432"/>
            <a:ext cx="1746738" cy="1422954"/>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Can work with data to identify patterns; uses judgment to form conclusions that may challenge conventional wisdom</a:t>
            </a:r>
            <a:endParaRPr lang="en-IN" sz="1200" dirty="0">
              <a:solidFill>
                <a:srgbClr val="000000"/>
              </a:solidFill>
            </a:endParaRPr>
          </a:p>
        </p:txBody>
      </p:sp>
      <p:sp>
        <p:nvSpPr>
          <p:cNvPr id="9" name="Rectangle 8">
            <a:extLst>
              <a:ext uri="{FF2B5EF4-FFF2-40B4-BE49-F238E27FC236}">
                <a16:creationId xmlns:a16="http://schemas.microsoft.com/office/drawing/2014/main" id="{66FDF6FA-043B-3345-B018-B4A81B6805F8}"/>
              </a:ext>
            </a:extLst>
          </p:cNvPr>
          <p:cNvSpPr/>
          <p:nvPr/>
        </p:nvSpPr>
        <p:spPr>
          <a:xfrm>
            <a:off x="393398" y="4276511"/>
            <a:ext cx="1749600" cy="1422000"/>
          </a:xfrm>
          <a:prstGeom prst="rect">
            <a:avLst/>
          </a:prstGeom>
          <a:ln w="12700">
            <a:noFill/>
          </a:ln>
        </p:spPr>
        <p:txBody>
          <a:bodyPr wrap="square" lIns="90000" rIns="36000">
            <a:spAutoFit/>
          </a:bodyPr>
          <a:lstStyle/>
          <a:p>
            <a:pPr>
              <a:lnSpc>
                <a:spcPct val="122476"/>
              </a:lnSpc>
              <a:spcBef>
                <a:spcPts val="719"/>
              </a:spcBef>
            </a:pPr>
            <a:r>
              <a:rPr lang="en-IN" sz="1200" dirty="0">
                <a:solidFill>
                  <a:srgbClr val="000000"/>
                </a:solidFill>
                <a:ea typeface="Arial"/>
                <a:cs typeface="Arial"/>
                <a:sym typeface="Arial"/>
              </a:rPr>
              <a:t>Understands business needs; delivers efficient and high-quality results</a:t>
            </a:r>
            <a:endParaRPr lang="en-IN" sz="1200" dirty="0">
              <a:solidFill>
                <a:srgbClr val="000000"/>
              </a:solidFill>
            </a:endParaRPr>
          </a:p>
        </p:txBody>
      </p:sp>
      <p:sp>
        <p:nvSpPr>
          <p:cNvPr id="10" name="Rectangle 9">
            <a:extLst>
              <a:ext uri="{FF2B5EF4-FFF2-40B4-BE49-F238E27FC236}">
                <a16:creationId xmlns:a16="http://schemas.microsoft.com/office/drawing/2014/main" id="{2AE6A4BF-768D-8440-8B32-C926E9E320A1}"/>
              </a:ext>
            </a:extLst>
          </p:cNvPr>
          <p:cNvSpPr/>
          <p:nvPr/>
        </p:nvSpPr>
        <p:spPr>
          <a:xfrm>
            <a:off x="467515" y="1979170"/>
            <a:ext cx="1749600" cy="1444242"/>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Conveys information to diverse audiences, orally and in writing, in a way that is easily understood and actionable.</a:t>
            </a:r>
            <a:endParaRPr lang="en-IN" sz="1200" dirty="0">
              <a:solidFill>
                <a:srgbClr val="000000"/>
              </a:solidFill>
            </a:endParaRPr>
          </a:p>
        </p:txBody>
      </p:sp>
      <p:sp>
        <p:nvSpPr>
          <p:cNvPr id="12" name="Rectangle 11">
            <a:extLst>
              <a:ext uri="{FF2B5EF4-FFF2-40B4-BE49-F238E27FC236}">
                <a16:creationId xmlns:a16="http://schemas.microsoft.com/office/drawing/2014/main" id="{4AD2FCE5-87F4-AE43-AFFA-B46D810AD3AC}"/>
              </a:ext>
            </a:extLst>
          </p:cNvPr>
          <p:cNvSpPr/>
          <p:nvPr/>
        </p:nvSpPr>
        <p:spPr>
          <a:xfrm>
            <a:off x="8078331" y="2007000"/>
            <a:ext cx="1727321" cy="1422000"/>
          </a:xfrm>
          <a:prstGeom prst="rect">
            <a:avLst/>
          </a:prstGeom>
          <a:solidFill>
            <a:schemeClr val="accent3">
              <a:lumMod val="20000"/>
              <a:lumOff val="80000"/>
            </a:schemeClr>
          </a:solid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Applies original thinking to produce new ideas or </a:t>
            </a:r>
            <a:br>
              <a:rPr lang="en-IN" sz="1200" dirty="0">
                <a:solidFill>
                  <a:srgbClr val="000000"/>
                </a:solidFill>
                <a:ea typeface="Arial"/>
                <a:cs typeface="Arial"/>
                <a:sym typeface="Arial"/>
              </a:rPr>
            </a:br>
            <a:r>
              <a:rPr lang="en-IN" sz="1200" dirty="0">
                <a:solidFill>
                  <a:srgbClr val="000000"/>
                </a:solidFill>
                <a:ea typeface="Arial"/>
                <a:cs typeface="Arial"/>
                <a:sym typeface="Arial"/>
              </a:rPr>
              <a:t>products; questions assumptions and imagines future possibilities</a:t>
            </a:r>
            <a:endParaRPr lang="en-IN" sz="1200" dirty="0">
              <a:solidFill>
                <a:srgbClr val="000000"/>
              </a:solidFill>
            </a:endParaRPr>
          </a:p>
        </p:txBody>
      </p:sp>
      <p:sp>
        <p:nvSpPr>
          <p:cNvPr id="17" name="Rectangle 16">
            <a:extLst>
              <a:ext uri="{FF2B5EF4-FFF2-40B4-BE49-F238E27FC236}">
                <a16:creationId xmlns:a16="http://schemas.microsoft.com/office/drawing/2014/main" id="{5F7A224F-BD44-2243-931D-F907EFFB16E1}"/>
              </a:ext>
            </a:extLst>
          </p:cNvPr>
          <p:cNvSpPr/>
          <p:nvPr/>
        </p:nvSpPr>
        <p:spPr>
          <a:xfrm>
            <a:off x="2362483" y="1536677"/>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2. </a:t>
            </a:r>
            <a:r>
              <a:rPr lang="en-US" sz="1200" b="1" dirty="0">
                <a:solidFill>
                  <a:srgbClr val="FEFFFE"/>
                </a:solidFill>
                <a:ea typeface="Arial"/>
                <a:cs typeface="Arial"/>
                <a:sym typeface="Arial"/>
              </a:rPr>
              <a:t>Decision Making</a:t>
            </a:r>
            <a:endParaRPr lang="en-US" sz="1200" dirty="0">
              <a:solidFill>
                <a:srgbClr val="FFFFFF"/>
              </a:solidFill>
            </a:endParaRPr>
          </a:p>
        </p:txBody>
      </p:sp>
      <p:sp>
        <p:nvSpPr>
          <p:cNvPr id="18" name="Rectangle 17">
            <a:extLst>
              <a:ext uri="{FF2B5EF4-FFF2-40B4-BE49-F238E27FC236}">
                <a16:creationId xmlns:a16="http://schemas.microsoft.com/office/drawing/2014/main" id="{BF6B5C40-0AD5-1E46-84C5-7B78C6AD19EC}"/>
              </a:ext>
            </a:extLst>
          </p:cNvPr>
          <p:cNvSpPr/>
          <p:nvPr/>
        </p:nvSpPr>
        <p:spPr>
          <a:xfrm>
            <a:off x="2362483" y="1979875"/>
            <a:ext cx="1749600" cy="1422000"/>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Considers the relative costs and benefits of potential actions to choose the most appropriate one</a:t>
            </a:r>
          </a:p>
        </p:txBody>
      </p:sp>
      <p:sp>
        <p:nvSpPr>
          <p:cNvPr id="19" name="Rectangle 18">
            <a:extLst>
              <a:ext uri="{FF2B5EF4-FFF2-40B4-BE49-F238E27FC236}">
                <a16:creationId xmlns:a16="http://schemas.microsoft.com/office/drawing/2014/main" id="{1D611903-121A-BE48-A292-0FA9AD0612AA}"/>
              </a:ext>
            </a:extLst>
          </p:cNvPr>
          <p:cNvSpPr/>
          <p:nvPr/>
        </p:nvSpPr>
        <p:spPr>
          <a:xfrm>
            <a:off x="4267766" y="1538379"/>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bg2"/>
                </a:solidFill>
              </a:rPr>
              <a:t>3. </a:t>
            </a:r>
            <a:r>
              <a:rPr lang="en-US" sz="1200" b="1" dirty="0">
                <a:solidFill>
                  <a:schemeClr val="bg2"/>
                </a:solidFill>
                <a:ea typeface="Arial"/>
                <a:cs typeface="Arial"/>
                <a:sym typeface="Arial"/>
              </a:rPr>
              <a:t>Influence</a:t>
            </a:r>
            <a:endParaRPr lang="en-US" sz="1200" b="1" dirty="0">
              <a:solidFill>
                <a:schemeClr val="bg2"/>
              </a:solidFill>
            </a:endParaRPr>
          </a:p>
        </p:txBody>
      </p:sp>
      <p:sp>
        <p:nvSpPr>
          <p:cNvPr id="20" name="Rectangle 19">
            <a:extLst>
              <a:ext uri="{FF2B5EF4-FFF2-40B4-BE49-F238E27FC236}">
                <a16:creationId xmlns:a16="http://schemas.microsoft.com/office/drawing/2014/main" id="{92F17602-9D24-2247-94C4-814FF5849E5F}"/>
              </a:ext>
            </a:extLst>
          </p:cNvPr>
          <p:cNvSpPr/>
          <p:nvPr/>
        </p:nvSpPr>
        <p:spPr>
          <a:xfrm>
            <a:off x="4267766" y="1981576"/>
            <a:ext cx="1749600" cy="1422000"/>
          </a:xfrm>
          <a:prstGeom prst="rect">
            <a:avLst/>
          </a:prstGeom>
          <a:solidFill>
            <a:schemeClr val="bg1"/>
          </a:solidFill>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Asserts ideas and persuades others to gain support across a matrixed organization</a:t>
            </a:r>
            <a:endParaRPr lang="en-IN" sz="1200" dirty="0">
              <a:solidFill>
                <a:srgbClr val="000000"/>
              </a:solidFill>
            </a:endParaRPr>
          </a:p>
        </p:txBody>
      </p:sp>
      <p:sp>
        <p:nvSpPr>
          <p:cNvPr id="33" name="Rectangle 32">
            <a:extLst>
              <a:ext uri="{FF2B5EF4-FFF2-40B4-BE49-F238E27FC236}">
                <a16:creationId xmlns:a16="http://schemas.microsoft.com/office/drawing/2014/main" id="{752C0EE8-46A0-D943-8F8C-116C69E8EEBF}"/>
              </a:ext>
            </a:extLst>
          </p:cNvPr>
          <p:cNvSpPr/>
          <p:nvPr/>
        </p:nvSpPr>
        <p:spPr>
          <a:xfrm>
            <a:off x="6129772" y="1535972"/>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bg1"/>
                </a:solidFill>
              </a:rPr>
              <a:t>4. </a:t>
            </a:r>
            <a:r>
              <a:rPr lang="en-US" sz="1200" b="1" dirty="0">
                <a:solidFill>
                  <a:schemeClr val="bg1"/>
                </a:solidFill>
                <a:ea typeface="Arial"/>
                <a:cs typeface="Arial"/>
                <a:sym typeface="Arial"/>
              </a:rPr>
              <a:t>Learning Agility</a:t>
            </a:r>
            <a:endParaRPr lang="en-US" sz="1200" b="1" dirty="0">
              <a:solidFill>
                <a:schemeClr val="bg1"/>
              </a:solidFill>
            </a:endParaRPr>
          </a:p>
        </p:txBody>
      </p:sp>
      <p:sp>
        <p:nvSpPr>
          <p:cNvPr id="34" name="Rectangle 33">
            <a:extLst>
              <a:ext uri="{FF2B5EF4-FFF2-40B4-BE49-F238E27FC236}">
                <a16:creationId xmlns:a16="http://schemas.microsoft.com/office/drawing/2014/main" id="{BC9B12FC-117D-154E-8EA2-E024E5F051F4}"/>
              </a:ext>
            </a:extLst>
          </p:cNvPr>
          <p:cNvSpPr/>
          <p:nvPr/>
        </p:nvSpPr>
        <p:spPr>
          <a:xfrm>
            <a:off x="236248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8. Organizational </a:t>
            </a:r>
            <a:br>
              <a:rPr lang="en-US" sz="1200" b="1" dirty="0">
                <a:solidFill>
                  <a:srgbClr val="FFFFFF"/>
                </a:solidFill>
              </a:rPr>
            </a:br>
            <a:r>
              <a:rPr lang="en-US" sz="1200" b="1" dirty="0">
                <a:solidFill>
                  <a:srgbClr val="FFFFFF"/>
                </a:solidFill>
              </a:rPr>
              <a:t>Awareness</a:t>
            </a:r>
          </a:p>
        </p:txBody>
      </p:sp>
      <p:sp>
        <p:nvSpPr>
          <p:cNvPr id="35" name="Rectangle 34">
            <a:extLst>
              <a:ext uri="{FF2B5EF4-FFF2-40B4-BE49-F238E27FC236}">
                <a16:creationId xmlns:a16="http://schemas.microsoft.com/office/drawing/2014/main" id="{4FD883F6-0013-B849-81B7-B3F2538BB4D1}"/>
              </a:ext>
            </a:extLst>
          </p:cNvPr>
          <p:cNvSpPr/>
          <p:nvPr/>
        </p:nvSpPr>
        <p:spPr>
          <a:xfrm>
            <a:off x="4267766"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9. </a:t>
            </a:r>
            <a:r>
              <a:rPr lang="en-US" sz="1200" b="1" dirty="0">
                <a:solidFill>
                  <a:srgbClr val="FEFFFE"/>
                </a:solidFill>
                <a:ea typeface="Arial"/>
                <a:cs typeface="Arial"/>
                <a:sym typeface="Arial"/>
              </a:rPr>
              <a:t>Prioritization</a:t>
            </a:r>
            <a:endParaRPr lang="en-US" sz="1200" dirty="0">
              <a:solidFill>
                <a:srgbClr val="000000"/>
              </a:solidFill>
            </a:endParaRPr>
          </a:p>
        </p:txBody>
      </p:sp>
      <p:sp>
        <p:nvSpPr>
          <p:cNvPr id="36" name="Rectangle 35">
            <a:extLst>
              <a:ext uri="{FF2B5EF4-FFF2-40B4-BE49-F238E27FC236}">
                <a16:creationId xmlns:a16="http://schemas.microsoft.com/office/drawing/2014/main" id="{1BC50275-6769-9049-ACE5-775AA8DA5AEF}"/>
              </a:ext>
            </a:extLst>
          </p:cNvPr>
          <p:cNvSpPr/>
          <p:nvPr/>
        </p:nvSpPr>
        <p:spPr>
          <a:xfrm>
            <a:off x="6173049"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10. </a:t>
            </a:r>
            <a:r>
              <a:rPr lang="en-US" sz="1200" b="1" dirty="0">
                <a:solidFill>
                  <a:srgbClr val="FEFFFE"/>
                </a:solidFill>
                <a:ea typeface="Arial"/>
                <a:cs typeface="Arial"/>
                <a:sym typeface="Arial"/>
              </a:rPr>
              <a:t>Process Orientation</a:t>
            </a:r>
            <a:endParaRPr lang="en-US" sz="1200" dirty="0">
              <a:solidFill>
                <a:srgbClr val="FFFFFF"/>
              </a:solidFill>
            </a:endParaRPr>
          </a:p>
        </p:txBody>
      </p:sp>
      <p:sp>
        <p:nvSpPr>
          <p:cNvPr id="37" name="Rectangle 36">
            <a:extLst>
              <a:ext uri="{FF2B5EF4-FFF2-40B4-BE49-F238E27FC236}">
                <a16:creationId xmlns:a16="http://schemas.microsoft.com/office/drawing/2014/main" id="{3604F44C-D7E6-F748-BF78-0ED1FD7E92CC}"/>
              </a:ext>
            </a:extLst>
          </p:cNvPr>
          <p:cNvSpPr/>
          <p:nvPr/>
        </p:nvSpPr>
        <p:spPr>
          <a:xfrm>
            <a:off x="6096000" y="1990291"/>
            <a:ext cx="1746738" cy="1422000"/>
          </a:xfrm>
          <a:prstGeom prst="rect">
            <a:avLst/>
          </a:prstGeom>
          <a:solidFill>
            <a:schemeClr val="bg1"/>
          </a:solidFill>
          <a:ln w="12700">
            <a:noFill/>
          </a:ln>
        </p:spPr>
        <p:txBody>
          <a:bodyPr wrap="square" lIns="90000" rIns="36000">
            <a:spAutoFit/>
          </a:bodyPr>
          <a:lstStyle/>
          <a:p>
            <a:pPr>
              <a:lnSpc>
                <a:spcPct val="117333"/>
              </a:lnSpc>
              <a:spcBef>
                <a:spcPts val="1391"/>
              </a:spcBef>
            </a:pPr>
            <a:r>
              <a:rPr lang="en-IN" sz="1200" dirty="0">
                <a:solidFill>
                  <a:srgbClr val="000000"/>
                </a:solidFill>
                <a:ea typeface="Arial"/>
                <a:cs typeface="Arial"/>
                <a:sym typeface="Arial"/>
              </a:rPr>
              <a:t>Rapidly acquires new knowledge and learns new skills; deals effectively with ambiguity by using past experience</a:t>
            </a:r>
            <a:endParaRPr lang="en-IN" sz="1200" dirty="0">
              <a:solidFill>
                <a:srgbClr val="000000"/>
              </a:solidFill>
            </a:endParaRPr>
          </a:p>
        </p:txBody>
      </p:sp>
      <p:sp>
        <p:nvSpPr>
          <p:cNvPr id="38" name="Rectangle 37">
            <a:extLst>
              <a:ext uri="{FF2B5EF4-FFF2-40B4-BE49-F238E27FC236}">
                <a16:creationId xmlns:a16="http://schemas.microsoft.com/office/drawing/2014/main" id="{F38062B0-421B-3947-B0DB-2D524CCAA149}"/>
              </a:ext>
            </a:extLst>
          </p:cNvPr>
          <p:cNvSpPr/>
          <p:nvPr/>
        </p:nvSpPr>
        <p:spPr>
          <a:xfrm>
            <a:off x="2362483" y="4140628"/>
            <a:ext cx="1749600" cy="1422000"/>
          </a:xfrm>
          <a:prstGeom prst="rect">
            <a:avLst/>
          </a:prstGeom>
          <a:ln w="12700">
            <a:noFill/>
          </a:ln>
        </p:spPr>
        <p:txBody>
          <a:bodyPr wrap="square" lIns="90000" rIns="36000">
            <a:spAutoFit/>
          </a:bodyPr>
          <a:lstStyle/>
          <a:p>
            <a:pPr>
              <a:lnSpc>
                <a:spcPct val="117333"/>
              </a:lnSpc>
              <a:spcBef>
                <a:spcPts val="763"/>
              </a:spcBef>
            </a:pPr>
            <a:r>
              <a:rPr lang="en-IN" sz="1200" dirty="0">
                <a:solidFill>
                  <a:srgbClr val="000000"/>
                </a:solidFill>
                <a:ea typeface="Arial"/>
                <a:cs typeface="Arial"/>
                <a:sym typeface="Arial"/>
              </a:rPr>
              <a:t>Understands and works in line with the organization’s mission, values, operations, structure, and goals</a:t>
            </a:r>
            <a:endParaRPr lang="en-IN" sz="1200" dirty="0">
              <a:solidFill>
                <a:srgbClr val="000000"/>
              </a:solidFill>
            </a:endParaRPr>
          </a:p>
        </p:txBody>
      </p:sp>
      <p:sp>
        <p:nvSpPr>
          <p:cNvPr id="39" name="Rectangle 38">
            <a:extLst>
              <a:ext uri="{FF2B5EF4-FFF2-40B4-BE49-F238E27FC236}">
                <a16:creationId xmlns:a16="http://schemas.microsoft.com/office/drawing/2014/main" id="{3A7814A7-D14D-A047-A1D3-6966A3C1BEBC}"/>
              </a:ext>
            </a:extLst>
          </p:cNvPr>
          <p:cNvSpPr/>
          <p:nvPr/>
        </p:nvSpPr>
        <p:spPr>
          <a:xfrm>
            <a:off x="4267766" y="4140628"/>
            <a:ext cx="1749600" cy="1422000"/>
          </a:xfrm>
          <a:prstGeom prst="rect">
            <a:avLst/>
          </a:prstGeom>
          <a:ln w="12700">
            <a:noFill/>
          </a:ln>
        </p:spPr>
        <p:txBody>
          <a:bodyPr wrap="square" lIns="90000" rIns="36000">
            <a:spAutoFit/>
          </a:bodyPr>
          <a:lstStyle/>
          <a:p>
            <a:pPr>
              <a:lnSpc>
                <a:spcPct val="122476"/>
              </a:lnSpc>
              <a:spcBef>
                <a:spcPts val="1314"/>
              </a:spcBef>
            </a:pPr>
            <a:r>
              <a:rPr lang="en-IN" sz="1200" dirty="0">
                <a:solidFill>
                  <a:srgbClr val="000000"/>
                </a:solidFill>
                <a:ea typeface="Arial"/>
                <a:cs typeface="Arial"/>
                <a:sym typeface="Arial"/>
              </a:rPr>
              <a:t>Self-directs work through goal setting, time management, and planning</a:t>
            </a:r>
            <a:endParaRPr lang="en-IN" sz="1200" dirty="0">
              <a:solidFill>
                <a:srgbClr val="000000"/>
              </a:solidFill>
            </a:endParaRPr>
          </a:p>
        </p:txBody>
      </p:sp>
      <p:sp>
        <p:nvSpPr>
          <p:cNvPr id="40" name="Rectangle 39">
            <a:extLst>
              <a:ext uri="{FF2B5EF4-FFF2-40B4-BE49-F238E27FC236}">
                <a16:creationId xmlns:a16="http://schemas.microsoft.com/office/drawing/2014/main" id="{AAE97FBF-A934-844D-9ECF-231319EEC38B}"/>
              </a:ext>
            </a:extLst>
          </p:cNvPr>
          <p:cNvSpPr/>
          <p:nvPr/>
        </p:nvSpPr>
        <p:spPr>
          <a:xfrm>
            <a:off x="6173049" y="4140629"/>
            <a:ext cx="1749600" cy="1422954"/>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Follows directions; designs practices, processes, procedures, and systems to </a:t>
            </a:r>
            <a:br>
              <a:rPr lang="en-IN" sz="1200" dirty="0">
                <a:solidFill>
                  <a:srgbClr val="000000"/>
                </a:solidFill>
                <a:ea typeface="Arial"/>
                <a:cs typeface="Arial"/>
                <a:sym typeface="Arial"/>
              </a:rPr>
            </a:br>
            <a:r>
              <a:rPr lang="en-IN" sz="1200" dirty="0">
                <a:solidFill>
                  <a:srgbClr val="000000"/>
                </a:solidFill>
                <a:ea typeface="Arial"/>
                <a:cs typeface="Arial"/>
                <a:sym typeface="Arial"/>
              </a:rPr>
              <a:t>simplify work and use resources efficiently</a:t>
            </a:r>
            <a:endParaRPr lang="en-IN" sz="1200" dirty="0">
              <a:solidFill>
                <a:srgbClr val="000000"/>
              </a:solidFill>
            </a:endParaRPr>
          </a:p>
        </p:txBody>
      </p:sp>
      <p:sp>
        <p:nvSpPr>
          <p:cNvPr id="41" name="Rectangle 40">
            <a:extLst>
              <a:ext uri="{FF2B5EF4-FFF2-40B4-BE49-F238E27FC236}">
                <a16:creationId xmlns:a16="http://schemas.microsoft.com/office/drawing/2014/main" id="{BD3DB423-0E60-864A-9123-8116AD287DFD}"/>
              </a:ext>
            </a:extLst>
          </p:cNvPr>
          <p:cNvSpPr/>
          <p:nvPr/>
        </p:nvSpPr>
        <p:spPr>
          <a:xfrm>
            <a:off x="8078332"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11. </a:t>
            </a:r>
            <a:r>
              <a:rPr lang="en-US" sz="1200" b="1" dirty="0">
                <a:solidFill>
                  <a:srgbClr val="FEFFFE"/>
                </a:solidFill>
                <a:ea typeface="Arial"/>
                <a:cs typeface="Arial"/>
                <a:sym typeface="Arial"/>
              </a:rPr>
              <a:t>Relationship </a:t>
            </a:r>
            <a:br>
              <a:rPr lang="en-US" sz="1200" b="1" dirty="0">
                <a:solidFill>
                  <a:srgbClr val="FEFFFE"/>
                </a:solidFill>
                <a:ea typeface="Arial"/>
                <a:cs typeface="Arial"/>
                <a:sym typeface="Arial"/>
              </a:rPr>
            </a:br>
            <a:r>
              <a:rPr lang="en-US" sz="1200" b="1" dirty="0">
                <a:solidFill>
                  <a:srgbClr val="FEFFFE"/>
                </a:solidFill>
                <a:ea typeface="Arial"/>
                <a:cs typeface="Arial"/>
                <a:sym typeface="Arial"/>
              </a:rPr>
              <a:t>Management</a:t>
            </a:r>
            <a:endParaRPr lang="en-US" sz="1200" dirty="0">
              <a:solidFill>
                <a:srgbClr val="FFFFFF"/>
              </a:solidFill>
            </a:endParaRPr>
          </a:p>
        </p:txBody>
      </p:sp>
      <p:sp>
        <p:nvSpPr>
          <p:cNvPr id="42" name="Rectangle 41">
            <a:extLst>
              <a:ext uri="{FF2B5EF4-FFF2-40B4-BE49-F238E27FC236}">
                <a16:creationId xmlns:a16="http://schemas.microsoft.com/office/drawing/2014/main" id="{C129863B-E04E-9C45-BE7F-ACD576B41C60}"/>
              </a:ext>
            </a:extLst>
          </p:cNvPr>
          <p:cNvSpPr/>
          <p:nvPr/>
        </p:nvSpPr>
        <p:spPr>
          <a:xfrm>
            <a:off x="8078332" y="4140628"/>
            <a:ext cx="1749600" cy="1422000"/>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Creates relationships and builds trust with internal and external stakeholders quickly</a:t>
            </a:r>
          </a:p>
        </p:txBody>
      </p:sp>
      <p:sp>
        <p:nvSpPr>
          <p:cNvPr id="43" name="Rectangle 42">
            <a:extLst>
              <a:ext uri="{FF2B5EF4-FFF2-40B4-BE49-F238E27FC236}">
                <a16:creationId xmlns:a16="http://schemas.microsoft.com/office/drawing/2014/main" id="{61A28D05-207F-A441-9FDD-DE935466AD79}"/>
              </a:ext>
            </a:extLst>
          </p:cNvPr>
          <p:cNvSpPr/>
          <p:nvPr/>
        </p:nvSpPr>
        <p:spPr>
          <a:xfrm>
            <a:off x="998361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12. </a:t>
            </a:r>
            <a:r>
              <a:rPr lang="en-US" sz="1200" b="1" dirty="0">
                <a:solidFill>
                  <a:srgbClr val="FEFFFE"/>
                </a:solidFill>
                <a:ea typeface="Arial"/>
                <a:cs typeface="Arial"/>
                <a:sym typeface="Arial"/>
              </a:rPr>
              <a:t>Teamwork</a:t>
            </a:r>
            <a:endParaRPr lang="en-US" sz="1200" b="1" dirty="0">
              <a:solidFill>
                <a:srgbClr val="FFFFFF"/>
              </a:solidFill>
            </a:endParaRPr>
          </a:p>
        </p:txBody>
      </p:sp>
      <p:sp>
        <p:nvSpPr>
          <p:cNvPr id="44" name="Rectangle 43">
            <a:extLst>
              <a:ext uri="{FF2B5EF4-FFF2-40B4-BE49-F238E27FC236}">
                <a16:creationId xmlns:a16="http://schemas.microsoft.com/office/drawing/2014/main" id="{3FC53A32-B84E-4E42-A630-592DFF997E6D}"/>
              </a:ext>
            </a:extLst>
          </p:cNvPr>
          <p:cNvSpPr/>
          <p:nvPr/>
        </p:nvSpPr>
        <p:spPr>
          <a:xfrm>
            <a:off x="9983613" y="4140629"/>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Promotes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and facilitates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coordination and cooperation among peers</a:t>
            </a:r>
            <a:endParaRPr lang="en-IN" sz="1200" dirty="0">
              <a:solidFill>
                <a:srgbClr val="000000"/>
              </a:solidFill>
            </a:endParaRPr>
          </a:p>
        </p:txBody>
      </p:sp>
      <p:sp>
        <p:nvSpPr>
          <p:cNvPr id="28" name="Rectangle 27">
            <a:extLst>
              <a:ext uri="{FF2B5EF4-FFF2-40B4-BE49-F238E27FC236}">
                <a16:creationId xmlns:a16="http://schemas.microsoft.com/office/drawing/2014/main" id="{5726AC73-4912-AF41-B0E1-079F2DA4AF5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Tree>
    <p:extLst>
      <p:ext uri="{BB962C8B-B14F-4D97-AF65-F5344CB8AC3E}">
        <p14:creationId xmlns:p14="http://schemas.microsoft.com/office/powerpoint/2010/main" val="3509999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31D47AE-69FA-40FD-8184-D6564CE706D0}"/>
              </a:ext>
            </a:extLst>
          </p:cNvPr>
          <p:cNvSpPr/>
          <p:nvPr/>
        </p:nvSpPr>
        <p:spPr>
          <a:xfrm>
            <a:off x="6256486" y="2875420"/>
            <a:ext cx="5470461" cy="443198"/>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DB39B6BE-15B6-4E4D-96B7-BEB1A6F026C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CA" dirty="0">
                <a:solidFill>
                  <a:srgbClr val="002060"/>
                </a:solidFill>
                <a:latin typeface="Arial Black" panose="020B0A04020102020204" pitchFamily="34" charset="0"/>
              </a:rPr>
              <a:t>Why Creativity?</a:t>
            </a:r>
            <a:br>
              <a:rPr lang="en-CA" dirty="0"/>
            </a:br>
            <a:r>
              <a:rPr lang="en-IN" sz="2400" dirty="0">
                <a:solidFill>
                  <a:schemeClr val="tx1"/>
                </a:solidFill>
                <a:latin typeface="Arial" panose="020B0604020202020204" pitchFamily="34" charset="0"/>
                <a:cs typeface="Arial" panose="020B0604020202020204" pitchFamily="34" charset="0"/>
              </a:rPr>
              <a:t>A Crucial Competency Gap</a:t>
            </a:r>
            <a:br>
              <a:rPr lang="en-CA" dirty="0">
                <a:latin typeface="Arial" panose="020B0604020202020204" pitchFamily="34" charset="0"/>
                <a:cs typeface="Arial" panose="020B0604020202020204" pitchFamily="34" charset="0"/>
              </a:rPr>
            </a:br>
            <a:r>
              <a:rPr lang="en-CA" sz="2000" dirty="0">
                <a:solidFill>
                  <a:schemeClr val="tx1"/>
                </a:solidFill>
                <a:latin typeface="Arial" panose="020B0604020202020204" pitchFamily="34" charset="0"/>
                <a:cs typeface="Arial" panose="020B0604020202020204" pitchFamily="34" charset="0"/>
              </a:rPr>
              <a:t>Percentage of IT Employees Who Are at Least at the Proficient Level</a:t>
            </a:r>
            <a:r>
              <a:rPr lang="en-CA" sz="2000" baseline="30000" dirty="0">
                <a:solidFill>
                  <a:schemeClr val="tx1"/>
                </a:solidFill>
                <a:latin typeface="Arial" panose="020B0604020202020204" pitchFamily="34" charset="0"/>
                <a:cs typeface="Arial" panose="020B0604020202020204" pitchFamily="34" charset="0"/>
              </a:rPr>
              <a:t> a</a:t>
            </a:r>
            <a:endParaRPr lang="en-US" dirty="0">
              <a:solidFill>
                <a:schemeClr val="tx1"/>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E21458FF-11E8-BD4C-AA47-ABE8BF7383A6}"/>
              </a:ext>
            </a:extLst>
          </p:cNvPr>
          <p:cNvGraphicFramePr>
            <a:graphicFrameLocks noGrp="1"/>
          </p:cNvGraphicFramePr>
          <p:nvPr>
            <p:extLst/>
          </p:nvPr>
        </p:nvGraphicFramePr>
        <p:xfrm>
          <a:off x="464457"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Organizational Awareness</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76%</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Analytic Ability</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75%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Process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71%</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Teamwork</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Prioritization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Business Results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64%</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868910351"/>
                  </a:ext>
                </a:extLst>
              </a:tr>
            </a:tbl>
          </a:graphicData>
        </a:graphic>
      </p:graphicFrame>
      <p:graphicFrame>
        <p:nvGraphicFramePr>
          <p:cNvPr id="4" name="Table 3">
            <a:extLst>
              <a:ext uri="{FF2B5EF4-FFF2-40B4-BE49-F238E27FC236}">
                <a16:creationId xmlns:a16="http://schemas.microsoft.com/office/drawing/2014/main" id="{32A7B035-1CE3-5B44-8C65-426ED901CB1F}"/>
              </a:ext>
            </a:extLst>
          </p:cNvPr>
          <p:cNvGraphicFramePr>
            <a:graphicFrameLocks noGrp="1"/>
          </p:cNvGraphicFramePr>
          <p:nvPr>
            <p:extLst>
              <p:ext uri="{D42A27DB-BD31-4B8C-83A1-F6EECF244321}">
                <p14:modId xmlns:p14="http://schemas.microsoft.com/office/powerpoint/2010/main" val="3425205692"/>
              </p:ext>
            </p:extLst>
          </p:nvPr>
        </p:nvGraphicFramePr>
        <p:xfrm>
          <a:off x="6245714" y="2499974"/>
          <a:ext cx="5494641" cy="2377440"/>
        </p:xfrm>
        <a:graphic>
          <a:graphicData uri="http://schemas.openxmlformats.org/drawingml/2006/table">
            <a:tbl>
              <a:tblPr firstRow="1" bandRow="1">
                <a:tableStyleId>{0505E3EF-67EA-436B-97B2-0124C06EBD24}</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dirty="0">
                          <a:highlight>
                            <a:srgbClr val="00FFFF"/>
                          </a:highlight>
                        </a:rPr>
                        <a:t>Creativity</a:t>
                      </a:r>
                      <a:endParaRPr lang="en-US" sz="2000" b="0" dirty="0">
                        <a:solidFill>
                          <a:schemeClr val="tx1"/>
                        </a:solidFill>
                        <a:highlight>
                          <a:srgbClr val="00FFFF"/>
                        </a:highligh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highlight>
                            <a:srgbClr val="00FFFF"/>
                          </a:highlight>
                          <a:sym typeface="Arial"/>
                        </a:rPr>
                        <a:t>58%</a:t>
                      </a:r>
                      <a:endParaRPr lang="en-US" sz="2000" dirty="0">
                        <a:solidFill>
                          <a:schemeClr val="tx1"/>
                        </a:solidFill>
                        <a:highlight>
                          <a:srgbClr val="00FFFF"/>
                        </a:highlight>
                      </a:endParaRPr>
                    </a:p>
                  </a:txBody>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Learning Agility</a:t>
                      </a:r>
                      <a:endParaRPr lang="en-US" sz="2000" b="1" dirty="0">
                        <a:solidFill>
                          <a:srgbClr val="000000"/>
                        </a:solidFill>
                        <a:latin typeface="+mn-lt"/>
                        <a:ea typeface="Arial"/>
                        <a:cs typeface="Arial"/>
                        <a:sym typeface="Arial"/>
                      </a:endParaRPr>
                    </a:p>
                  </a:txBody>
                  <a:tcPr/>
                </a:tc>
                <a:tc>
                  <a:txBody>
                    <a:bodyPr/>
                    <a:lstStyle/>
                    <a:p>
                      <a:pPr algn="ctr"/>
                      <a:r>
                        <a:rPr lang="en-US" sz="2000" dirty="0"/>
                        <a:t>57%</a:t>
                      </a:r>
                      <a:endParaRPr lang="en-US" sz="2000" b="1" dirty="0">
                        <a:solidFill>
                          <a:schemeClr val="tx1"/>
                        </a:solidFill>
                      </a:endParaRPr>
                    </a:p>
                  </a:txBody>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Communication</a:t>
                      </a:r>
                      <a:endParaRPr lang="en-US" sz="20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57%</a:t>
                      </a:r>
                      <a:endParaRPr lang="en-US" sz="2000" b="1" dirty="0">
                        <a:solidFill>
                          <a:schemeClr val="tx1"/>
                        </a:solidFill>
                      </a:endParaRPr>
                    </a:p>
                  </a:txBody>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ym typeface="Arial"/>
                        </a:rPr>
                        <a:t>Decision Making</a:t>
                      </a:r>
                      <a:endParaRPr lang="en-US" sz="2000" b="0" kern="1200" dirty="0">
                        <a:solidFill>
                          <a:srgbClr val="000000"/>
                        </a:solidFill>
                        <a:latin typeface="+mn-lt"/>
                        <a:cs typeface="Aria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55%</a:t>
                      </a:r>
                      <a:endParaRPr lang="en-US" sz="2000" b="1" dirty="0">
                        <a:solidFill>
                          <a:schemeClr val="tx1"/>
                        </a:solidFill>
                      </a:endParaRPr>
                    </a:p>
                  </a:txBody>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Relationship Management</a:t>
                      </a:r>
                      <a:endParaRPr 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50%</a:t>
                      </a:r>
                      <a:endParaRPr lang="en-US" sz="2000" b="1" dirty="0">
                        <a:solidFill>
                          <a:schemeClr val="bg1"/>
                        </a:solidFill>
                      </a:endParaRPr>
                    </a:p>
                  </a:txBody>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Influence</a:t>
                      </a:r>
                      <a:endParaRPr lang="en-US" sz="20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46%</a:t>
                      </a:r>
                      <a:endParaRPr lang="en-US" sz="2000" b="1" dirty="0">
                        <a:solidFill>
                          <a:schemeClr val="bg1"/>
                        </a:solidFill>
                      </a:endParaRPr>
                    </a:p>
                  </a:txBody>
                  <a:tcPr/>
                </a:tc>
                <a:extLst>
                  <a:ext uri="{0D108BD9-81ED-4DB2-BD59-A6C34878D82A}">
                    <a16:rowId xmlns:a16="http://schemas.microsoft.com/office/drawing/2014/main" val="868910351"/>
                  </a:ext>
                </a:extLst>
              </a:tr>
            </a:tbl>
          </a:graphicData>
        </a:graphic>
      </p:graphicFrame>
      <p:grpSp>
        <p:nvGrpSpPr>
          <p:cNvPr id="5" name="Group 4">
            <a:extLst>
              <a:ext uri="{FF2B5EF4-FFF2-40B4-BE49-F238E27FC236}">
                <a16:creationId xmlns:a16="http://schemas.microsoft.com/office/drawing/2014/main" id="{5E2D7650-5304-E945-BA3B-1043287275B5}"/>
              </a:ext>
            </a:extLst>
          </p:cNvPr>
          <p:cNvGrpSpPr/>
          <p:nvPr/>
        </p:nvGrpSpPr>
        <p:grpSpPr>
          <a:xfrm>
            <a:off x="4273277" y="1904219"/>
            <a:ext cx="7453670" cy="346520"/>
            <a:chOff x="4273277" y="1715679"/>
            <a:chExt cx="7453670" cy="346520"/>
          </a:xfrm>
        </p:grpSpPr>
        <p:sp>
          <p:nvSpPr>
            <p:cNvPr id="6" name="Rectangle 5">
              <a:extLst>
                <a:ext uri="{FF2B5EF4-FFF2-40B4-BE49-F238E27FC236}">
                  <a16:creationId xmlns:a16="http://schemas.microsoft.com/office/drawing/2014/main" id="{8FF1278D-1939-7543-997D-8FFDF2C000BB}"/>
                </a:ext>
              </a:extLst>
            </p:cNvPr>
            <p:cNvSpPr/>
            <p:nvPr/>
          </p:nvSpPr>
          <p:spPr>
            <a:xfrm>
              <a:off x="4273277" y="1823168"/>
              <a:ext cx="128913" cy="128913"/>
            </a:xfrm>
            <a:prstGeom prst="rect">
              <a:avLst/>
            </a:prstGeom>
            <a:solidFill>
              <a:srgbClr val="00A76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7" name="TextBox 6">
              <a:extLst>
                <a:ext uri="{FF2B5EF4-FFF2-40B4-BE49-F238E27FC236}">
                  <a16:creationId xmlns:a16="http://schemas.microsoft.com/office/drawing/2014/main" id="{9229270F-C1BF-EF45-97C0-34247AC6D58F}"/>
                </a:ext>
              </a:extLst>
            </p:cNvPr>
            <p:cNvSpPr txBox="1"/>
            <p:nvPr/>
          </p:nvSpPr>
          <p:spPr>
            <a:xfrm>
              <a:off x="4392888" y="1715679"/>
              <a:ext cx="1630842" cy="338554"/>
            </a:xfrm>
            <a:prstGeom prst="rect">
              <a:avLst/>
            </a:prstGeom>
            <a:noFill/>
          </p:spPr>
          <p:txBody>
            <a:bodyPr wrap="square" lIns="91440" rtlCol="0">
              <a:spAutoFit/>
            </a:bodyPr>
            <a:lstStyle/>
            <a:p>
              <a:r>
                <a:rPr lang="en-US" sz="1600" dirty="0">
                  <a:solidFill>
                    <a:srgbClr val="000000"/>
                  </a:solidFill>
                  <a:ea typeface="Arial"/>
                  <a:cs typeface="Arial"/>
                  <a:sym typeface="Arial"/>
                </a:rPr>
                <a:t>More Than 70%</a:t>
              </a:r>
              <a:endParaRPr lang="en-US" sz="1600" dirty="0"/>
            </a:p>
          </p:txBody>
        </p:sp>
        <p:sp>
          <p:nvSpPr>
            <p:cNvPr id="8" name="Rectangle 7">
              <a:extLst>
                <a:ext uri="{FF2B5EF4-FFF2-40B4-BE49-F238E27FC236}">
                  <a16:creationId xmlns:a16="http://schemas.microsoft.com/office/drawing/2014/main" id="{483374BB-D4B0-8B4C-829D-A6964675E4A7}"/>
                </a:ext>
              </a:extLst>
            </p:cNvPr>
            <p:cNvSpPr/>
            <p:nvPr/>
          </p:nvSpPr>
          <p:spPr>
            <a:xfrm>
              <a:off x="6136876" y="1827151"/>
              <a:ext cx="128913" cy="128913"/>
            </a:xfrm>
            <a:prstGeom prst="rect">
              <a:avLst/>
            </a:prstGeom>
            <a:solidFill>
              <a:srgbClr val="F5AB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extBox 8">
              <a:extLst>
                <a:ext uri="{FF2B5EF4-FFF2-40B4-BE49-F238E27FC236}">
                  <a16:creationId xmlns:a16="http://schemas.microsoft.com/office/drawing/2014/main" id="{5321CDE9-C999-844F-A9D2-B94A35657A87}"/>
                </a:ext>
              </a:extLst>
            </p:cNvPr>
            <p:cNvSpPr txBox="1"/>
            <p:nvPr/>
          </p:nvSpPr>
          <p:spPr>
            <a:xfrm>
              <a:off x="6256486" y="1719662"/>
              <a:ext cx="1284959" cy="338554"/>
            </a:xfrm>
            <a:prstGeom prst="rect">
              <a:avLst/>
            </a:prstGeom>
            <a:noFill/>
          </p:spPr>
          <p:txBody>
            <a:bodyPr wrap="square" lIns="91440" rtlCol="0">
              <a:spAutoFit/>
            </a:bodyPr>
            <a:lstStyle/>
            <a:p>
              <a:r>
                <a:rPr lang="en-US" sz="1600" dirty="0">
                  <a:solidFill>
                    <a:srgbClr val="000000"/>
                  </a:solidFill>
                  <a:ea typeface="Arial"/>
                  <a:cs typeface="Arial"/>
                  <a:sym typeface="Arial"/>
                </a:rPr>
                <a:t>61% to 70%</a:t>
              </a:r>
            </a:p>
          </p:txBody>
        </p:sp>
        <p:sp>
          <p:nvSpPr>
            <p:cNvPr id="10" name="Rectangle 9">
              <a:extLst>
                <a:ext uri="{FF2B5EF4-FFF2-40B4-BE49-F238E27FC236}">
                  <a16:creationId xmlns:a16="http://schemas.microsoft.com/office/drawing/2014/main" id="{20BCEDF9-DD8E-E542-8829-0C5AA3BCBE01}"/>
                </a:ext>
              </a:extLst>
            </p:cNvPr>
            <p:cNvSpPr/>
            <p:nvPr/>
          </p:nvSpPr>
          <p:spPr>
            <a:xfrm>
              <a:off x="7662758" y="1827151"/>
              <a:ext cx="128913" cy="128913"/>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5002BB44-98B5-0A4F-8DCB-C67B437FE5D8}"/>
                </a:ext>
              </a:extLst>
            </p:cNvPr>
            <p:cNvSpPr txBox="1"/>
            <p:nvPr/>
          </p:nvSpPr>
          <p:spPr>
            <a:xfrm>
              <a:off x="7782369" y="1719662"/>
              <a:ext cx="1286218" cy="338554"/>
            </a:xfrm>
            <a:prstGeom prst="rect">
              <a:avLst/>
            </a:prstGeom>
            <a:noFill/>
          </p:spPr>
          <p:txBody>
            <a:bodyPr wrap="square" lIns="91440" rtlCol="0">
              <a:spAutoFit/>
            </a:bodyPr>
            <a:lstStyle/>
            <a:p>
              <a:pPr lvl="0"/>
              <a:r>
                <a:rPr lang="en-US" sz="1600" dirty="0">
                  <a:solidFill>
                    <a:srgbClr val="000000"/>
                  </a:solidFill>
                  <a:ea typeface="Arial"/>
                  <a:cs typeface="Arial"/>
                  <a:sym typeface="Arial"/>
                </a:rPr>
                <a:t>51% to 60%</a:t>
              </a:r>
              <a:endParaRPr lang="en-US" sz="1600" dirty="0"/>
            </a:p>
          </p:txBody>
        </p:sp>
        <p:sp>
          <p:nvSpPr>
            <p:cNvPr id="12" name="Rectangle 11">
              <a:extLst>
                <a:ext uri="{FF2B5EF4-FFF2-40B4-BE49-F238E27FC236}">
                  <a16:creationId xmlns:a16="http://schemas.microsoft.com/office/drawing/2014/main" id="{44C97D53-0992-7347-A367-5FF76441BF97}"/>
                </a:ext>
              </a:extLst>
            </p:cNvPr>
            <p:cNvSpPr/>
            <p:nvPr/>
          </p:nvSpPr>
          <p:spPr>
            <a:xfrm>
              <a:off x="9186990" y="1831134"/>
              <a:ext cx="128913" cy="128913"/>
            </a:xfrm>
            <a:prstGeom prst="rect">
              <a:avLst/>
            </a:prstGeom>
            <a:solidFill>
              <a:srgbClr val="DE0A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DEF76101-BF84-F44C-BC6F-64DAD1EA583E}"/>
                </a:ext>
              </a:extLst>
            </p:cNvPr>
            <p:cNvSpPr txBox="1"/>
            <p:nvPr/>
          </p:nvSpPr>
          <p:spPr>
            <a:xfrm>
              <a:off x="9306601" y="1723645"/>
              <a:ext cx="2420346" cy="338554"/>
            </a:xfrm>
            <a:prstGeom prst="rect">
              <a:avLst/>
            </a:prstGeom>
            <a:noFill/>
          </p:spPr>
          <p:txBody>
            <a:bodyPr wrap="square" lIns="91440" rtlCol="0">
              <a:spAutoFit/>
            </a:bodyPr>
            <a:lstStyle/>
            <a:p>
              <a:r>
                <a:rPr lang="en-CA" sz="1600" dirty="0">
                  <a:solidFill>
                    <a:srgbClr val="000000"/>
                  </a:solidFill>
                  <a:ea typeface="Arial"/>
                  <a:cs typeface="Arial"/>
                  <a:sym typeface="Arial"/>
                </a:rPr>
                <a:t>Equal or Less Than 50%</a:t>
              </a:r>
            </a:p>
          </p:txBody>
        </p:sp>
      </p:grpSp>
      <p:sp>
        <p:nvSpPr>
          <p:cNvPr id="14" name="Rectangle 13">
            <a:extLst>
              <a:ext uri="{FF2B5EF4-FFF2-40B4-BE49-F238E27FC236}">
                <a16:creationId xmlns:a16="http://schemas.microsoft.com/office/drawing/2014/main" id="{F3B7F2EC-48E7-3646-A062-BE902610A0FA}"/>
              </a:ext>
            </a:extLst>
          </p:cNvPr>
          <p:cNvSpPr/>
          <p:nvPr/>
        </p:nvSpPr>
        <p:spPr>
          <a:xfrm>
            <a:off x="374073" y="5783355"/>
            <a:ext cx="9281204" cy="507831"/>
          </a:xfrm>
          <a:prstGeom prst="rect">
            <a:avLst/>
          </a:prstGeom>
        </p:spPr>
        <p:txBody>
          <a:bodyPr wrap="square">
            <a:spAutoFit/>
          </a:bodyPr>
          <a:lstStyle/>
          <a:p>
            <a:r>
              <a:rPr lang="en-US" sz="900" dirty="0">
                <a:solidFill>
                  <a:srgbClr val="6F7878"/>
                </a:solidFill>
              </a:rPr>
              <a:t>n = 2,957</a:t>
            </a:r>
          </a:p>
          <a:p>
            <a:r>
              <a:rPr lang="en-US" sz="900" dirty="0">
                <a:solidFill>
                  <a:srgbClr val="6F7878"/>
                </a:solidFill>
              </a:rPr>
              <a:t>Source: 2013-2015 Gartner IT Talent Assessment.</a:t>
            </a:r>
          </a:p>
          <a:p>
            <a:r>
              <a:rPr lang="en-US" sz="900" baseline="30000" dirty="0">
                <a:solidFill>
                  <a:srgbClr val="6F7878"/>
                </a:solidFill>
              </a:rPr>
              <a:t>a</a:t>
            </a:r>
            <a:r>
              <a:rPr lang="en-US" sz="900" dirty="0">
                <a:solidFill>
                  <a:srgbClr val="6F7878"/>
                </a:solidFill>
              </a:rPr>
              <a:t> </a:t>
            </a:r>
            <a:r>
              <a:rPr lang="en-CA" sz="900" dirty="0">
                <a:solidFill>
                  <a:srgbClr val="6F7878"/>
                </a:solidFill>
              </a:rPr>
              <a:t>“Proficient” is defined as scoring a 3 on the competency on a 5-point scale. Employees are defined as “at least” proficient if they score a 3, 4, or 5. </a:t>
            </a:r>
          </a:p>
        </p:txBody>
      </p:sp>
    </p:spTree>
    <p:extLst>
      <p:ext uri="{BB962C8B-B14F-4D97-AF65-F5344CB8AC3E}">
        <p14:creationId xmlns:p14="http://schemas.microsoft.com/office/powerpoint/2010/main" val="216929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808" y="6524964"/>
            <a:ext cx="204107" cy="136071"/>
          </a:xfrm>
          <a:prstGeom prst="rect">
            <a:avLst/>
          </a:prstGeom>
        </p:spPr>
        <p:txBody>
          <a:bodyPr lIns="0" tIns="0" rIns="0" bIns="0" anchor="t"/>
          <a:lstStyle/>
          <a:p>
            <a:r>
              <a:rPr lang="en-US" sz="857" dirty="0">
                <a:solidFill>
                  <a:srgbClr val="000000"/>
                </a:solidFill>
                <a:latin typeface="Arial"/>
              </a:rPr>
              <a:t> 1</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grpSp>
        <p:nvGrpSpPr>
          <p:cNvPr id="6" name="Group 5"/>
          <p:cNvGrpSpPr/>
          <p:nvPr/>
        </p:nvGrpSpPr>
        <p:grpSpPr>
          <a:xfrm>
            <a:off x="4113948" y="2028422"/>
            <a:ext cx="1782908" cy="1851028"/>
            <a:chOff x="452438" y="1999828"/>
            <a:chExt cx="1162050" cy="1352553"/>
          </a:xfrm>
        </p:grpSpPr>
        <p:sp>
          <p:nvSpPr>
            <p:cNvPr id="4" name="Freeform 6"/>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solidFill>
              <a:schemeClr val="accent1">
                <a:lumMod val="20000"/>
                <a:lumOff val="80000"/>
              </a:schemeClr>
            </a:solidFill>
          </p:spPr>
        </p:sp>
        <p:cxnSp>
          <p:nvCxnSpPr>
            <p:cNvPr id="16" name="Connector 7"/>
            <p:cNvCxnSpPr/>
            <p:nvPr/>
          </p:nvCxnSpPr>
          <p:spPr>
            <a:xfrm>
              <a:off x="452438" y="1999828"/>
              <a:ext cx="1162050" cy="0"/>
            </a:xfrm>
            <a:prstGeom prst="line">
              <a:avLst/>
            </a:prstGeom>
            <a:noFill/>
            <a:ln w="19050" cap="sq">
              <a:solidFill>
                <a:schemeClr val="accent1">
                  <a:lumMod val="20000"/>
                  <a:lumOff val="80000"/>
                </a:schemeClr>
              </a:solidFill>
            </a:ln>
          </p:spPr>
        </p:cxnSp>
        <p:cxnSp>
          <p:nvCxnSpPr>
            <p:cNvPr id="17" name="Connector 8"/>
            <p:cNvCxnSpPr/>
            <p:nvPr/>
          </p:nvCxnSpPr>
          <p:spPr>
            <a:xfrm flipV="1">
              <a:off x="461963" y="2009353"/>
              <a:ext cx="0" cy="1333500"/>
            </a:xfrm>
            <a:prstGeom prst="line">
              <a:avLst/>
            </a:prstGeom>
            <a:noFill/>
            <a:ln w="19050" cap="sq">
              <a:solidFill>
                <a:schemeClr val="accent1">
                  <a:lumMod val="20000"/>
                  <a:lumOff val="80000"/>
                </a:schemeClr>
              </a:solidFill>
            </a:ln>
          </p:spPr>
        </p:cxnSp>
        <p:cxnSp>
          <p:nvCxnSpPr>
            <p:cNvPr id="18" name="Connector 9"/>
            <p:cNvCxnSpPr/>
            <p:nvPr/>
          </p:nvCxnSpPr>
          <p:spPr>
            <a:xfrm flipV="1">
              <a:off x="1604963" y="2009353"/>
              <a:ext cx="0" cy="1333500"/>
            </a:xfrm>
            <a:prstGeom prst="line">
              <a:avLst/>
            </a:prstGeom>
            <a:noFill/>
            <a:ln w="19050" cap="sq">
              <a:solidFill>
                <a:schemeClr val="accent1">
                  <a:lumMod val="20000"/>
                  <a:lumOff val="80000"/>
                </a:schemeClr>
              </a:solidFill>
            </a:ln>
          </p:spPr>
        </p:cxnSp>
        <p:cxnSp>
          <p:nvCxnSpPr>
            <p:cNvPr id="19" name="Connector 10"/>
            <p:cNvCxnSpPr/>
            <p:nvPr/>
          </p:nvCxnSpPr>
          <p:spPr>
            <a:xfrm>
              <a:off x="452438" y="3352378"/>
              <a:ext cx="1162050" cy="0"/>
            </a:xfrm>
            <a:prstGeom prst="line">
              <a:avLst/>
            </a:prstGeom>
            <a:noFill/>
            <a:ln w="19050" cap="sq">
              <a:solidFill>
                <a:schemeClr val="accent1">
                  <a:lumMod val="20000"/>
                  <a:lumOff val="80000"/>
                </a:schemeClr>
              </a:solidFill>
            </a:ln>
          </p:spPr>
        </p:cxnSp>
      </p:grpSp>
      <p:sp>
        <p:nvSpPr>
          <p:cNvPr id="7" name="TextBox 6"/>
          <p:cNvSpPr txBox="1"/>
          <p:nvPr/>
        </p:nvSpPr>
        <p:spPr>
          <a:xfrm>
            <a:off x="2034121" y="2737922"/>
            <a:ext cx="1102179" cy="190500"/>
          </a:xfrm>
          <a:prstGeom prst="rect">
            <a:avLst/>
          </a:prstGeom>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3680283" y="2668956"/>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1" name="TextBox 10"/>
          <p:cNvSpPr txBox="1"/>
          <p:nvPr/>
        </p:nvSpPr>
        <p:spPr>
          <a:xfrm>
            <a:off x="4325883" y="2649109"/>
            <a:ext cx="1679949" cy="1091497"/>
          </a:xfrm>
          <a:prstGeom prst="rect">
            <a:avLst/>
          </a:prstGeom>
        </p:spPr>
        <p:txBody>
          <a:bodyPr lIns="0" tIns="0" rIns="0" bIns="0" anchor="t"/>
          <a:lstStyle/>
          <a:p>
            <a:pPr marL="26343" indent="-26343">
              <a:lnSpc>
                <a:spcPts val="1500"/>
              </a:lnSpc>
            </a:pPr>
            <a:r>
              <a:rPr lang="en-US" b="1" dirty="0">
                <a:solidFill>
                  <a:srgbClr val="002060"/>
                </a:solidFill>
                <a:latin typeface="Arial"/>
              </a:rPr>
              <a:t>Exercise 1:</a:t>
            </a:r>
          </a:p>
          <a:p>
            <a:pPr marL="26343" indent="-26343">
              <a:lnSpc>
                <a:spcPts val="1500"/>
              </a:lnSpc>
            </a:pPr>
            <a:r>
              <a:rPr lang="en-US" dirty="0">
                <a:solidFill>
                  <a:srgbClr val="002060"/>
                </a:solidFill>
                <a:latin typeface="Arial"/>
              </a:rPr>
              <a:t>Think Outside  the Box</a:t>
            </a:r>
          </a:p>
        </p:txBody>
      </p:sp>
      <p:sp>
        <p:nvSpPr>
          <p:cNvPr id="12" name="Freeform 11"/>
          <p:cNvSpPr/>
          <p:nvPr/>
        </p:nvSpPr>
        <p:spPr>
          <a:xfrm>
            <a:off x="6096471" y="2668956"/>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3" name="TextBox 12"/>
          <p:cNvSpPr txBox="1"/>
          <p:nvPr/>
        </p:nvSpPr>
        <p:spPr>
          <a:xfrm>
            <a:off x="6567745" y="2682193"/>
            <a:ext cx="1425402" cy="846098"/>
          </a:xfrm>
          <a:prstGeom prst="rect">
            <a:avLst/>
          </a:prstGeom>
        </p:spPr>
        <p:txBody>
          <a:bodyPr lIns="0" tIns="0" rIns="0" bIns="0" anchor="t"/>
          <a:lstStyle/>
          <a:p>
            <a:pPr algn="ctr">
              <a:lnSpc>
                <a:spcPts val="1500"/>
              </a:lnSpc>
            </a:pPr>
            <a:r>
              <a:rPr lang="en-US" b="1" dirty="0">
                <a:solidFill>
                  <a:srgbClr val="002060"/>
                </a:solidFill>
                <a:latin typeface="Arial"/>
              </a:rPr>
              <a:t>Exercise 2:</a:t>
            </a:r>
          </a:p>
          <a:p>
            <a:pPr algn="ctr">
              <a:lnSpc>
                <a:spcPts val="1500"/>
              </a:lnSpc>
            </a:pPr>
            <a:r>
              <a:rPr lang="en-US" dirty="0">
                <a:solidFill>
                  <a:srgbClr val="002060"/>
                </a:solidFill>
                <a:latin typeface="Arial"/>
              </a:rPr>
              <a:t>Working as a Group </a:t>
            </a:r>
          </a:p>
        </p:txBody>
      </p:sp>
      <p:sp>
        <p:nvSpPr>
          <p:cNvPr id="14" name="Freeform 13"/>
          <p:cNvSpPr/>
          <p:nvPr/>
        </p:nvSpPr>
        <p:spPr>
          <a:xfrm>
            <a:off x="8287569" y="2668956"/>
            <a:ext cx="176852" cy="436286"/>
          </a:xfrm>
          <a:custGeom>
            <a:avLst/>
            <a:gdLst/>
            <a:ahLst/>
            <a:cxnLst/>
            <a:rect l="l" t="t" r="r" b="b"/>
            <a:pathLst>
              <a:path w="165062" h="407200">
                <a:moveTo>
                  <a:pt x="13" y="0"/>
                </a:moveTo>
                <a:lnTo>
                  <a:pt x="165062" y="204013"/>
                </a:lnTo>
                <a:lnTo>
                  <a:pt x="0" y="407200"/>
                </a:lnTo>
                <a:close/>
              </a:path>
            </a:pathLst>
          </a:custGeom>
          <a:solidFill>
            <a:srgbClr val="002060"/>
          </a:solidFill>
        </p:spPr>
      </p:sp>
      <p:sp>
        <p:nvSpPr>
          <p:cNvPr id="15" name="TextBox 14"/>
          <p:cNvSpPr txBox="1"/>
          <p:nvPr/>
        </p:nvSpPr>
        <p:spPr>
          <a:xfrm>
            <a:off x="8667120" y="2737922"/>
            <a:ext cx="870857" cy="190500"/>
          </a:xfrm>
          <a:prstGeom prst="rect">
            <a:avLst/>
          </a:prstGeom>
        </p:spPr>
        <p:txBody>
          <a:bodyPr wrap="none" lIns="0" tIns="0" rIns="0" bIns="0" anchor="t"/>
          <a:lstStyle/>
          <a:p>
            <a:r>
              <a:rPr lang="en-US" dirty="0">
                <a:solidFill>
                  <a:srgbClr val="002060"/>
                </a:solidFill>
                <a:latin typeface="Arial"/>
              </a:rPr>
              <a:t>Key Takeaways </a:t>
            </a:r>
          </a:p>
        </p:txBody>
      </p:sp>
      <p:sp>
        <p:nvSpPr>
          <p:cNvPr id="20" name="TextBox 19">
            <a:extLst>
              <a:ext uri="{FF2B5EF4-FFF2-40B4-BE49-F238E27FC236}">
                <a16:creationId xmlns:a16="http://schemas.microsoft.com/office/drawing/2014/main" id="{5C6842B7-A9E0-4018-A75D-048B8B6E1CF1}"/>
              </a:ext>
            </a:extLst>
          </p:cNvPr>
          <p:cNvSpPr txBox="1"/>
          <p:nvPr/>
        </p:nvSpPr>
        <p:spPr>
          <a:xfrm>
            <a:off x="849745" y="554182"/>
            <a:ext cx="2011128" cy="523220"/>
          </a:xfrm>
          <a:prstGeom prst="rect">
            <a:avLst/>
          </a:prstGeom>
          <a:noFill/>
        </p:spPr>
        <p:txBody>
          <a:bodyPr wrap="none" rtlCol="0">
            <a:spAutoFit/>
          </a:bodyPr>
          <a:lstStyle/>
          <a:p>
            <a:r>
              <a:rPr lang="en-US" sz="2800" dirty="0">
                <a:solidFill>
                  <a:srgbClr val="002060"/>
                </a:solidFill>
                <a:latin typeface="Arial Black" panose="020B0A04020102020204" pitchFamily="34" charset="0"/>
              </a:rPr>
              <a:t>Roadmap</a:t>
            </a:r>
          </a:p>
        </p:txBody>
      </p:sp>
    </p:spTree>
    <p:extLst>
      <p:ext uri="{BB962C8B-B14F-4D97-AF65-F5344CB8AC3E}">
        <p14:creationId xmlns:p14="http://schemas.microsoft.com/office/powerpoint/2010/main" val="738798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rgbClr val="002060"/>
                </a:solidFill>
                <a:latin typeface="Arial Black" panose="020B0A04020102020204" pitchFamily="34" charset="0"/>
                <a:ea typeface="Arial Black"/>
                <a:cs typeface="Arial Black"/>
                <a:sym typeface="Arial Black"/>
              </a:rPr>
              <a:t>Exercises to Build Creativity</a:t>
            </a:r>
            <a:endParaRPr lang="en-US" dirty="0">
              <a:solidFill>
                <a:srgbClr val="002060"/>
              </a:solidFill>
              <a:latin typeface="Arial Black" panose="020B0A04020102020204" pitchFamily="34" charset="0"/>
            </a:endParaRPr>
          </a:p>
        </p:txBody>
      </p:sp>
      <p:sp>
        <p:nvSpPr>
          <p:cNvPr id="7" name="Text Placeholder 11">
            <a:extLst>
              <a:ext uri="{FF2B5EF4-FFF2-40B4-BE49-F238E27FC236}">
                <a16:creationId xmlns:a16="http://schemas.microsoft.com/office/drawing/2014/main" id="{416A2ED9-94A8-5C45-8BF2-F2C3573977B2}"/>
              </a:ext>
            </a:extLst>
          </p:cNvPr>
          <p:cNvSpPr txBox="1">
            <a:spLocks/>
          </p:cNvSpPr>
          <p:nvPr/>
        </p:nvSpPr>
        <p:spPr>
          <a:xfrm>
            <a:off x="6492108" y="2037093"/>
            <a:ext cx="4074291" cy="4031197"/>
          </a:xfrm>
          <a:prstGeom prst="rect">
            <a:avLst/>
          </a:prstGeom>
          <a:ln w="12700">
            <a:solidFill>
              <a:schemeClr val="bg1"/>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latin typeface="Arial"/>
              </a:rPr>
              <a:t>Working as a Group (Slides 13-15)</a:t>
            </a:r>
          </a:p>
          <a:p>
            <a:pPr marL="122461" indent="-122461">
              <a:lnSpc>
                <a:spcPts val="1393"/>
              </a:lnSpc>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Work with others to foster an environment that supports openness to creativity within the IT team.</a:t>
            </a:r>
          </a:p>
          <a:p>
            <a:pPr marL="122461" indent="-122461">
              <a:spcBef>
                <a:spcPts val="429"/>
              </a:spcBef>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Network with others to drive innovative ideas and processes for IT.</a:t>
            </a:r>
          </a:p>
          <a:p>
            <a:pPr marL="122461" indent="-122461">
              <a:spcBef>
                <a:spcPts val="429"/>
              </a:spcBef>
              <a:buClr>
                <a:srgbClr val="000000"/>
              </a:buClr>
              <a:buSzPts val="500"/>
              <a:buFont typeface="Arial Unicode MS"/>
              <a:buChar char="■"/>
            </a:pPr>
            <a:r>
              <a:rPr lang="en-US" sz="1800" dirty="0">
                <a:solidFill>
                  <a:srgbClr val="000000"/>
                </a:solidFill>
                <a:latin typeface="Arial" panose="020B0604020202020204" pitchFamily="34" charset="0"/>
                <a:cs typeface="Arial" panose="020B0604020202020204" pitchFamily="34" charset="0"/>
              </a:rPr>
              <a:t>Guide others to understand relevance of proposed solutions in their workstreams.</a:t>
            </a:r>
          </a:p>
        </p:txBody>
      </p:sp>
      <p:sp>
        <p:nvSpPr>
          <p:cNvPr id="8" name="Text Placeholder 9">
            <a:extLst>
              <a:ext uri="{FF2B5EF4-FFF2-40B4-BE49-F238E27FC236}">
                <a16:creationId xmlns:a16="http://schemas.microsoft.com/office/drawing/2014/main" id="{1892E7E7-50B4-7041-A74A-AE06D4EAE32D}"/>
              </a:ext>
            </a:extLst>
          </p:cNvPr>
          <p:cNvSpPr txBox="1">
            <a:spLocks/>
          </p:cNvSpPr>
          <p:nvPr/>
        </p:nvSpPr>
        <p:spPr>
          <a:xfrm>
            <a:off x="1749951" y="2044010"/>
            <a:ext cx="4074290" cy="4024280"/>
          </a:xfrm>
          <a:prstGeom prst="rect">
            <a:avLst/>
          </a:prstGeom>
          <a:solidFill>
            <a:schemeClr val="accent5">
              <a:lumMod val="20000"/>
              <a:lumOff val="80000"/>
            </a:schemeClr>
          </a:solidFill>
          <a:ln w="12700">
            <a:no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latin typeface="Arial"/>
              </a:rPr>
              <a:t>Think Outside the Box (Slides 7-10)</a:t>
            </a:r>
          </a:p>
          <a:p>
            <a:pPr marL="122462" indent="-122462">
              <a:buClr>
                <a:srgbClr val="000000"/>
              </a:buClr>
              <a:buSzPts val="500"/>
              <a:buFont typeface="Arial Unicode MS"/>
              <a:buChar char="■"/>
            </a:pPr>
            <a:r>
              <a:rPr lang="en-US" sz="1800" dirty="0">
                <a:solidFill>
                  <a:srgbClr val="000000"/>
                </a:solidFill>
                <a:latin typeface="Arial"/>
              </a:rPr>
              <a:t>Question assumptions and imagine future possibilities.</a:t>
            </a:r>
          </a:p>
          <a:p>
            <a:pPr marL="122462" indent="-122462">
              <a:spcBef>
                <a:spcPts val="429"/>
              </a:spcBef>
              <a:buClr>
                <a:srgbClr val="000000"/>
              </a:buClr>
              <a:buSzPts val="500"/>
              <a:buFont typeface="Arial Unicode MS"/>
              <a:buChar char="■"/>
            </a:pPr>
            <a:r>
              <a:rPr lang="en-US" sz="1800" dirty="0">
                <a:solidFill>
                  <a:srgbClr val="000000"/>
                </a:solidFill>
                <a:latin typeface="Arial"/>
              </a:rPr>
              <a:t>Adjust hypotheses in light of new data or information. </a:t>
            </a: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a:p>
            <a:pPr marL="285750" indent="-285750">
              <a:buClr>
                <a:schemeClr val="bg1"/>
              </a:buClr>
              <a:buSzPct val="100000"/>
              <a:buFont typeface="Arial" panose="020B0604020202020204" pitchFamily="34" charset="0"/>
              <a:buChar char="•"/>
            </a:pPr>
            <a:endParaRPr lang="en-US" sz="1800" dirty="0">
              <a:solidFill>
                <a:schemeClr val="bg2"/>
              </a:solidFill>
            </a:endParaRPr>
          </a:p>
        </p:txBody>
      </p:sp>
      <p:sp>
        <p:nvSpPr>
          <p:cNvPr id="9" name="Rectangle 8">
            <a:extLst>
              <a:ext uri="{FF2B5EF4-FFF2-40B4-BE49-F238E27FC236}">
                <a16:creationId xmlns:a16="http://schemas.microsoft.com/office/drawing/2014/main" id="{FBD50A31-58E3-8848-9714-34159D9D5B74}"/>
              </a:ext>
            </a:extLst>
          </p:cNvPr>
          <p:cNvSpPr/>
          <p:nvPr/>
        </p:nvSpPr>
        <p:spPr>
          <a:xfrm>
            <a:off x="383310" y="6491287"/>
            <a:ext cx="9281204" cy="230832"/>
          </a:xfrm>
          <a:prstGeom prst="rect">
            <a:avLst/>
          </a:prstGeom>
        </p:spPr>
        <p:txBody>
          <a:bodyPr wrap="square">
            <a:spAutoFit/>
          </a:bodyPr>
          <a:lstStyle/>
          <a:p>
            <a:r>
              <a:rPr lang="en-US" sz="900" dirty="0">
                <a:solidFill>
                  <a:srgbClr val="6F7878"/>
                </a:solidFill>
              </a:rPr>
              <a:t>Source: Gartner (April 2019)</a:t>
            </a:r>
          </a:p>
        </p:txBody>
      </p:sp>
      <p:sp>
        <p:nvSpPr>
          <p:cNvPr id="11" name="Freeform: Shape 159">
            <a:extLst>
              <a:ext uri="{FF2B5EF4-FFF2-40B4-BE49-F238E27FC236}">
                <a16:creationId xmlns:a16="http://schemas.microsoft.com/office/drawing/2014/main" id="{0472D6A8-ED5E-564A-B74C-89B87FD67CC6}"/>
              </a:ext>
            </a:extLst>
          </p:cNvPr>
          <p:cNvSpPr/>
          <p:nvPr/>
        </p:nvSpPr>
        <p:spPr>
          <a:xfrm>
            <a:off x="3160238" y="1160906"/>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id="{16BF2F7D-5652-D547-B32B-6476E28C6F0D}"/>
              </a:ext>
            </a:extLst>
          </p:cNvPr>
          <p:cNvSpPr/>
          <p:nvPr/>
        </p:nvSpPr>
        <p:spPr>
          <a:xfrm rot="5400000">
            <a:off x="8061556" y="1307605"/>
            <a:ext cx="671333" cy="459929"/>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86430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48F363-5F7B-2748-BA52-E23644C4A25B}"/>
              </a:ext>
            </a:extLst>
          </p:cNvPr>
          <p:cNvSpPr/>
          <p:nvPr/>
        </p:nvSpPr>
        <p:spPr>
          <a:xfrm>
            <a:off x="1678071"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Two-member teams, but also useful for individuals</a:t>
            </a:r>
          </a:p>
        </p:txBody>
      </p:sp>
      <p:sp>
        <p:nvSpPr>
          <p:cNvPr id="3" name="Rectangle 2">
            <a:extLst>
              <a:ext uri="{FF2B5EF4-FFF2-40B4-BE49-F238E27FC236}">
                <a16:creationId xmlns:a16="http://schemas.microsoft.com/office/drawing/2014/main" id="{27F47B89-A68F-5D4B-92E0-3FCB0DDA03F0}"/>
              </a:ext>
            </a:extLst>
          </p:cNvPr>
          <p:cNvSpPr/>
          <p:nvPr/>
        </p:nvSpPr>
        <p:spPr>
          <a:xfrm>
            <a:off x="1678071" y="2390178"/>
            <a:ext cx="10001065" cy="1000274"/>
          </a:xfrm>
          <a:prstGeom prst="rect">
            <a:avLst/>
          </a:prstGeom>
          <a:noFill/>
          <a:ln w="12700">
            <a:noFill/>
          </a:ln>
        </p:spPr>
        <p:txBody>
          <a:bodyPr wrap="square">
            <a:spAutoFit/>
          </a:bodyPr>
          <a:lstStyle/>
          <a:p>
            <a:pPr>
              <a:spcAft>
                <a:spcPts val="600"/>
              </a:spcAft>
            </a:pPr>
            <a:r>
              <a:rPr lang="en-IN" b="1" dirty="0"/>
              <a:t>When to Use</a:t>
            </a:r>
          </a:p>
          <a:p>
            <a:pPr marL="285750" lvl="0" indent="-285750">
              <a:buFont typeface="Arial" panose="020B0604020202020204" pitchFamily="34" charset="0"/>
              <a:buChar char="•"/>
            </a:pPr>
            <a:r>
              <a:rPr lang="en-US" dirty="0">
                <a:latin typeface="Arial"/>
                <a:cs typeface="Arial"/>
                <a:sym typeface="Arial"/>
              </a:rPr>
              <a:t>In day-to-day work</a:t>
            </a:r>
          </a:p>
          <a:p>
            <a:pPr marL="285750" lvl="0" indent="-285750">
              <a:buFont typeface="Arial" panose="020B0604020202020204" pitchFamily="34" charset="0"/>
              <a:buChar char="•"/>
            </a:pPr>
            <a:r>
              <a:rPr lang="en-US" dirty="0">
                <a:latin typeface="Arial"/>
                <a:cs typeface="Arial"/>
                <a:sym typeface="Arial"/>
              </a:rPr>
              <a:t>Particularly helpful for projects that require extensive ideation</a:t>
            </a:r>
            <a:endParaRPr lang="en-US" dirty="0"/>
          </a:p>
        </p:txBody>
      </p:sp>
      <p:sp>
        <p:nvSpPr>
          <p:cNvPr id="4" name="Rectangle 3">
            <a:extLst>
              <a:ext uri="{FF2B5EF4-FFF2-40B4-BE49-F238E27FC236}">
                <a16:creationId xmlns:a16="http://schemas.microsoft.com/office/drawing/2014/main" id="{59668CE5-BA85-4649-A2E4-9FDA68648265}"/>
              </a:ext>
            </a:extLst>
          </p:cNvPr>
          <p:cNvSpPr/>
          <p:nvPr/>
        </p:nvSpPr>
        <p:spPr>
          <a:xfrm>
            <a:off x="1678071" y="3582007"/>
            <a:ext cx="9281203" cy="1077218"/>
          </a:xfrm>
          <a:prstGeom prst="rect">
            <a:avLst/>
          </a:prstGeom>
          <a:noFill/>
          <a:ln w="12700">
            <a:noFill/>
          </a:ln>
        </p:spPr>
        <p:txBody>
          <a:bodyPr wrap="square">
            <a:spAutoFit/>
          </a:bodyPr>
          <a:lstStyle/>
          <a:p>
            <a:pPr>
              <a:spcAft>
                <a:spcPts val="600"/>
              </a:spcAft>
            </a:pPr>
            <a:r>
              <a:rPr lang="en-IN" b="1" dirty="0"/>
              <a:t>What this Exercise Teaches</a:t>
            </a:r>
          </a:p>
          <a:p>
            <a:pPr marL="285750" indent="-285750">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Explore and imagine new possibilities in a task</a:t>
            </a:r>
          </a:p>
          <a:p>
            <a:pPr marL="285750" indent="-285750">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Tailor your imagination for different scenarios</a:t>
            </a:r>
          </a:p>
        </p:txBody>
      </p:sp>
      <p:sp>
        <p:nvSpPr>
          <p:cNvPr id="5" name="Rectangle 4">
            <a:extLst>
              <a:ext uri="{FF2B5EF4-FFF2-40B4-BE49-F238E27FC236}">
                <a16:creationId xmlns:a16="http://schemas.microsoft.com/office/drawing/2014/main" id="{BDA1C74A-FFBC-9D43-8907-1C0A33D4F90C}"/>
              </a:ext>
            </a:extLst>
          </p:cNvPr>
          <p:cNvSpPr/>
          <p:nvPr/>
        </p:nvSpPr>
        <p:spPr>
          <a:xfrm>
            <a:off x="1678071"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Does not require pre-work or planning</a:t>
            </a:r>
          </a:p>
        </p:txBody>
      </p:sp>
      <p:sp>
        <p:nvSpPr>
          <p:cNvPr id="6" name="Rectangle 5">
            <a:extLst>
              <a:ext uri="{FF2B5EF4-FFF2-40B4-BE49-F238E27FC236}">
                <a16:creationId xmlns:a16="http://schemas.microsoft.com/office/drawing/2014/main"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8B54CBFF-7DFE-CC40-8D85-E3086BC58A5E}"/>
              </a:ext>
            </a:extLst>
          </p:cNvPr>
          <p:cNvSpPr txBox="1">
            <a:spLocks/>
          </p:cNvSpPr>
          <p:nvPr/>
        </p:nvSpPr>
        <p:spPr>
          <a:xfrm>
            <a:off x="457993" y="493748"/>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800" dirty="0">
                <a:solidFill>
                  <a:srgbClr val="002060"/>
                </a:solidFill>
                <a:latin typeface="Arial Black" panose="020B0A04020102020204" pitchFamily="34" charset="0"/>
              </a:rPr>
              <a:t>Exercise 1: Think Outside the Box</a:t>
            </a:r>
            <a:endParaRPr lang="en-US" sz="2800" dirty="0">
              <a:solidFill>
                <a:srgbClr val="002060"/>
              </a:solidFill>
              <a:latin typeface="Arial Black" panose="020B0A04020102020204" pitchFamily="34" charset="0"/>
            </a:endParaRPr>
          </a:p>
        </p:txBody>
      </p:sp>
      <p:sp>
        <p:nvSpPr>
          <p:cNvPr id="9" name="Freeform: Shape 9">
            <a:extLst>
              <a:ext uri="{FF2B5EF4-FFF2-40B4-BE49-F238E27FC236}">
                <a16:creationId xmlns:a16="http://schemas.microsoft.com/office/drawing/2014/main" id="{85AAD4AD-345D-F346-9651-B4CDFC302A49}"/>
              </a:ext>
            </a:extLst>
          </p:cNvPr>
          <p:cNvSpPr/>
          <p:nvPr/>
        </p:nvSpPr>
        <p:spPr>
          <a:xfrm>
            <a:off x="702796" y="1661243"/>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31C6344A-3FF3-A14D-ADBB-E068C112FD60}"/>
              </a:ext>
            </a:extLst>
          </p:cNvPr>
          <p:cNvSpPr/>
          <p:nvPr/>
        </p:nvSpPr>
        <p:spPr>
          <a:xfrm>
            <a:off x="774234" y="3865951"/>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7EA16CEA-234D-5F44-AC09-EA4ED0C09406}"/>
              </a:ext>
            </a:extLst>
          </p:cNvPr>
          <p:cNvSpPr/>
          <p:nvPr/>
        </p:nvSpPr>
        <p:spPr>
          <a:xfrm>
            <a:off x="779652" y="2694151"/>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650068F9-2DC2-4E41-A47E-E37E57D09F8C}"/>
              </a:ext>
            </a:extLst>
          </p:cNvPr>
          <p:cNvSpPr/>
          <p:nvPr/>
        </p:nvSpPr>
        <p:spPr>
          <a:xfrm>
            <a:off x="838200" y="4866318"/>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596109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75988" y="6524964"/>
            <a:ext cx="272143" cy="136071"/>
          </a:xfrm>
          <a:prstGeom prst="rect">
            <a:avLst/>
          </a:prstGeom>
        </p:spPr>
        <p:txBody>
          <a:bodyPr lIns="0" tIns="0" rIns="0" bIns="0" anchor="t"/>
          <a:lstStyle/>
          <a:p>
            <a:r>
              <a:rPr lang="en-US" sz="857" dirty="0">
                <a:solidFill>
                  <a:srgbClr val="000000"/>
                </a:solidFill>
                <a:latin typeface="Arial"/>
              </a:rPr>
              <a:t> 8</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sp>
        <p:nvSpPr>
          <p:cNvPr id="5" name="TextBox 4"/>
          <p:cNvSpPr txBox="1"/>
          <p:nvPr/>
        </p:nvSpPr>
        <p:spPr>
          <a:xfrm>
            <a:off x="817146" y="398879"/>
            <a:ext cx="7678783" cy="680357"/>
          </a:xfrm>
          <a:prstGeom prst="rect">
            <a:avLst/>
          </a:prstGeom>
        </p:spPr>
        <p:txBody>
          <a:bodyPr lIns="0" tIns="0" rIns="0" bIns="0" anchor="t"/>
          <a:lstStyle/>
          <a:p>
            <a:r>
              <a:rPr lang="en-US" sz="2800" b="1" dirty="0">
                <a:solidFill>
                  <a:srgbClr val="002060"/>
                </a:solidFill>
                <a:latin typeface="Arial Black" panose="020B0A04020102020204" pitchFamily="34" charset="0"/>
              </a:rPr>
              <a:t>Exercise 1: Think Outside the Box</a:t>
            </a:r>
          </a:p>
          <a:p>
            <a:r>
              <a:rPr lang="en-US" sz="2000" b="1" dirty="0">
                <a:solidFill>
                  <a:srgbClr val="002060"/>
                </a:solidFill>
                <a:latin typeface="Arial Black" panose="020B0A04020102020204" pitchFamily="34" charset="0"/>
              </a:rPr>
              <a:t>Ice Cream Innovation</a:t>
            </a:r>
          </a:p>
        </p:txBody>
      </p:sp>
      <p:sp>
        <p:nvSpPr>
          <p:cNvPr id="6" name="Freeform 5"/>
          <p:cNvSpPr/>
          <p:nvPr/>
        </p:nvSpPr>
        <p:spPr>
          <a:xfrm>
            <a:off x="3629706" y="1647620"/>
            <a:ext cx="5478783" cy="1382486"/>
          </a:xfrm>
          <a:custGeom>
            <a:avLst/>
            <a:gdLst/>
            <a:ahLst/>
            <a:cxnLst/>
            <a:rect l="l" t="t" r="r" b="b"/>
            <a:pathLst>
              <a:path w="4603750" h="1290320">
                <a:moveTo>
                  <a:pt x="0" y="1290320"/>
                </a:moveTo>
                <a:lnTo>
                  <a:pt x="4603750" y="1290320"/>
                </a:lnTo>
                <a:lnTo>
                  <a:pt x="4603750" y="0"/>
                </a:lnTo>
                <a:lnTo>
                  <a:pt x="0" y="0"/>
                </a:lnTo>
                <a:close/>
              </a:path>
            </a:pathLst>
          </a:custGeom>
          <a:solidFill>
            <a:schemeClr val="accent5">
              <a:lumMod val="20000"/>
              <a:lumOff val="80000"/>
            </a:schemeClr>
          </a:solidFill>
        </p:spPr>
      </p:sp>
      <p:sp>
        <p:nvSpPr>
          <p:cNvPr id="7" name="TextBox 6"/>
          <p:cNvSpPr txBox="1"/>
          <p:nvPr/>
        </p:nvSpPr>
        <p:spPr>
          <a:xfrm>
            <a:off x="3888241" y="2098016"/>
            <a:ext cx="5075464" cy="612321"/>
          </a:xfrm>
          <a:prstGeom prst="rect">
            <a:avLst/>
          </a:prstGeom>
        </p:spPr>
        <p:txBody>
          <a:bodyPr lIns="0" tIns="0" rIns="0" bIns="0" anchor="t"/>
          <a:lstStyle/>
          <a:p>
            <a:pPr>
              <a:lnSpc>
                <a:spcPts val="1607"/>
              </a:lnSpc>
            </a:pPr>
            <a:r>
              <a:rPr lang="en-US" sz="1286" b="1" dirty="0">
                <a:solidFill>
                  <a:srgbClr val="002060"/>
                </a:solidFill>
                <a:latin typeface="Arial"/>
              </a:rPr>
              <a:t>Imagine you have been tasked with developing a new flavor of ice cream. Spend two minutes brainstorming possible flavor ideas. Try to think of at least five. </a:t>
            </a:r>
          </a:p>
        </p:txBody>
      </p:sp>
      <p:grpSp>
        <p:nvGrpSpPr>
          <p:cNvPr id="8" name="Group 7"/>
          <p:cNvGrpSpPr/>
          <p:nvPr/>
        </p:nvGrpSpPr>
        <p:grpSpPr>
          <a:xfrm>
            <a:off x="3629706" y="1343480"/>
            <a:ext cx="5478783" cy="1686626"/>
            <a:chOff x="1698625" y="1253915"/>
            <a:chExt cx="4603750" cy="1574184"/>
          </a:xfrm>
        </p:grpSpPr>
        <p:sp>
          <p:nvSpPr>
            <p:cNvPr id="4" name="Freeform 8"/>
            <p:cNvSpPr/>
            <p:nvPr/>
          </p:nvSpPr>
          <p:spPr>
            <a:xfrm>
              <a:off x="1698625" y="1537779"/>
              <a:ext cx="4603750" cy="1290320"/>
            </a:xfrm>
            <a:custGeom>
              <a:avLst/>
              <a:gdLst/>
              <a:ahLst/>
              <a:cxnLst/>
              <a:rect l="l" t="t" r="r" b="b"/>
              <a:pathLst>
                <a:path w="4603750" h="1290320">
                  <a:moveTo>
                    <a:pt x="0" y="1290320"/>
                  </a:moveTo>
                  <a:lnTo>
                    <a:pt x="4603750" y="1290320"/>
                  </a:lnTo>
                  <a:lnTo>
                    <a:pt x="4603750" y="0"/>
                  </a:lnTo>
                  <a:lnTo>
                    <a:pt x="0" y="0"/>
                  </a:lnTo>
                  <a:close/>
                </a:path>
              </a:pathLst>
            </a:custGeom>
            <a:noFill/>
            <a:ln w="25400" cap="sq">
              <a:solidFill>
                <a:srgbClr val="002060"/>
              </a:solidFill>
            </a:ln>
          </p:spPr>
        </p:sp>
        <p:sp>
          <p:nvSpPr>
            <p:cNvPr id="25" name="Freeform 9"/>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path>
              </a:pathLst>
            </a:custGeom>
            <a:solidFill>
              <a:srgbClr val="FFFFFF"/>
            </a:solidFill>
          </p:spPr>
        </p:sp>
        <p:sp>
          <p:nvSpPr>
            <p:cNvPr id="26" name="Freeform 10"/>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close/>
                </a:path>
              </a:pathLst>
            </a:custGeom>
            <a:noFill/>
            <a:ln w="27178" cap="sq">
              <a:solidFill>
                <a:srgbClr val="002060"/>
              </a:solidFill>
            </a:ln>
          </p:spPr>
        </p:sp>
        <p:sp>
          <p:nvSpPr>
            <p:cNvPr id="27" name="Freeform 11"/>
            <p:cNvSpPr/>
            <p:nvPr/>
          </p:nvSpPr>
          <p:spPr>
            <a:xfrm>
              <a:off x="3935809" y="1508789"/>
              <a:ext cx="131331" cy="218703"/>
            </a:xfrm>
            <a:custGeom>
              <a:avLst/>
              <a:gdLst/>
              <a:ahLst/>
              <a:cxnLst/>
              <a:rect l="l" t="t" r="r" b="b"/>
              <a:pathLst>
                <a:path w="131331" h="218703">
                  <a:moveTo>
                    <a:pt x="71986" y="218703"/>
                  </a:moveTo>
                  <a:cubicBezTo>
                    <a:pt x="71210" y="218628"/>
                    <a:pt x="70448" y="218554"/>
                    <a:pt x="69672" y="218491"/>
                  </a:cubicBezTo>
                  <a:cubicBezTo>
                    <a:pt x="46355" y="145364"/>
                    <a:pt x="23038" y="72250"/>
                    <a:pt x="0" y="0"/>
                  </a:cubicBezTo>
                  <a:cubicBezTo>
                    <a:pt x="13487" y="1296"/>
                    <a:pt x="26429" y="2375"/>
                    <a:pt x="39294" y="3937"/>
                  </a:cubicBezTo>
                  <a:cubicBezTo>
                    <a:pt x="41567" y="4216"/>
                    <a:pt x="44310" y="6058"/>
                    <a:pt x="45644" y="8001"/>
                  </a:cubicBezTo>
                  <a:cubicBezTo>
                    <a:pt x="60854" y="30152"/>
                    <a:pt x="75603" y="40704"/>
                    <a:pt x="95234" y="40704"/>
                  </a:cubicBezTo>
                  <a:cubicBezTo>
                    <a:pt x="105632" y="40704"/>
                    <a:pt x="117399" y="37744"/>
                    <a:pt x="131331" y="31979"/>
                  </a:cubicBezTo>
                  <a:cubicBezTo>
                    <a:pt x="111214" y="95312"/>
                    <a:pt x="91618" y="157008"/>
                    <a:pt x="72023" y="218703"/>
                  </a:cubicBezTo>
                  <a:close/>
                </a:path>
              </a:pathLst>
            </a:custGeom>
            <a:solidFill>
              <a:schemeClr val="accent1">
                <a:lumMod val="60000"/>
                <a:lumOff val="40000"/>
              </a:schemeClr>
            </a:solidFill>
          </p:spPr>
        </p:sp>
        <p:sp>
          <p:nvSpPr>
            <p:cNvPr id="28" name="Freeform 12"/>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solidFill>
              <a:schemeClr val="accent1">
                <a:lumMod val="60000"/>
                <a:lumOff val="40000"/>
              </a:schemeClr>
            </a:solidFill>
          </p:spPr>
        </p:sp>
        <p:sp>
          <p:nvSpPr>
            <p:cNvPr id="29" name="Freeform 13"/>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noFill/>
            <a:ln w="9982" cap="sq">
              <a:solidFill>
                <a:srgbClr val="FFFFFF"/>
              </a:solidFill>
            </a:ln>
          </p:spPr>
        </p:sp>
      </p:grpSp>
      <p:cxnSp>
        <p:nvCxnSpPr>
          <p:cNvPr id="9" name="Connector 8"/>
          <p:cNvCxnSpPr/>
          <p:nvPr/>
        </p:nvCxnSpPr>
        <p:spPr>
          <a:xfrm>
            <a:off x="4139465" y="3591059"/>
            <a:ext cx="4389800" cy="0"/>
          </a:xfrm>
          <a:prstGeom prst="line">
            <a:avLst/>
          </a:prstGeom>
          <a:noFill/>
          <a:ln w="6350" cap="sq">
            <a:solidFill>
              <a:srgbClr val="89898B"/>
            </a:solidFill>
          </a:ln>
        </p:spPr>
      </p:cxnSp>
      <p:cxnSp>
        <p:nvCxnSpPr>
          <p:cNvPr id="10" name="Connector 9"/>
          <p:cNvCxnSpPr/>
          <p:nvPr/>
        </p:nvCxnSpPr>
        <p:spPr>
          <a:xfrm>
            <a:off x="4139465" y="4029661"/>
            <a:ext cx="4389800" cy="0"/>
          </a:xfrm>
          <a:prstGeom prst="line">
            <a:avLst/>
          </a:prstGeom>
          <a:noFill/>
          <a:ln w="6350" cap="sq">
            <a:solidFill>
              <a:srgbClr val="89898B"/>
            </a:solidFill>
          </a:ln>
        </p:spPr>
      </p:cxnSp>
      <p:cxnSp>
        <p:nvCxnSpPr>
          <p:cNvPr id="11" name="Connector 10"/>
          <p:cNvCxnSpPr/>
          <p:nvPr/>
        </p:nvCxnSpPr>
        <p:spPr>
          <a:xfrm>
            <a:off x="4139465" y="4463534"/>
            <a:ext cx="4389800" cy="0"/>
          </a:xfrm>
          <a:prstGeom prst="line">
            <a:avLst/>
          </a:prstGeom>
          <a:noFill/>
          <a:ln w="6350" cap="sq">
            <a:solidFill>
              <a:srgbClr val="89898B"/>
            </a:solidFill>
          </a:ln>
        </p:spPr>
      </p:cxnSp>
      <p:cxnSp>
        <p:nvCxnSpPr>
          <p:cNvPr id="12" name="Connector 11"/>
          <p:cNvCxnSpPr/>
          <p:nvPr/>
        </p:nvCxnSpPr>
        <p:spPr>
          <a:xfrm>
            <a:off x="4139465" y="4908598"/>
            <a:ext cx="4389800" cy="0"/>
          </a:xfrm>
          <a:prstGeom prst="line">
            <a:avLst/>
          </a:prstGeom>
          <a:noFill/>
          <a:ln w="6350" cap="sq">
            <a:solidFill>
              <a:srgbClr val="89898B"/>
            </a:solidFill>
          </a:ln>
        </p:spPr>
      </p:cxnSp>
      <p:cxnSp>
        <p:nvCxnSpPr>
          <p:cNvPr id="13" name="Connector 12"/>
          <p:cNvCxnSpPr/>
          <p:nvPr/>
        </p:nvCxnSpPr>
        <p:spPr>
          <a:xfrm>
            <a:off x="4139465" y="5358882"/>
            <a:ext cx="4389800" cy="0"/>
          </a:xfrm>
          <a:prstGeom prst="line">
            <a:avLst/>
          </a:prstGeom>
          <a:noFill/>
          <a:ln w="6350" cap="sq">
            <a:solidFill>
              <a:srgbClr val="89898B"/>
            </a:solidFill>
          </a:ln>
        </p:spPr>
      </p:cxnSp>
      <p:sp>
        <p:nvSpPr>
          <p:cNvPr id="14" name="TextBox 13"/>
          <p:cNvSpPr txBox="1"/>
          <p:nvPr/>
        </p:nvSpPr>
        <p:spPr>
          <a:xfrm>
            <a:off x="3744604" y="3332523"/>
            <a:ext cx="163286" cy="258536"/>
          </a:xfrm>
          <a:prstGeom prst="rect">
            <a:avLst/>
          </a:prstGeom>
        </p:spPr>
        <p:txBody>
          <a:bodyPr wrap="none" lIns="0" tIns="0" rIns="0" bIns="0" anchor="t"/>
          <a:lstStyle/>
          <a:p>
            <a:r>
              <a:rPr lang="en-US" sz="1714" b="1" dirty="0">
                <a:solidFill>
                  <a:srgbClr val="002060"/>
                </a:solidFill>
                <a:latin typeface="Arial"/>
              </a:rPr>
              <a:t>1</a:t>
            </a:r>
          </a:p>
        </p:txBody>
      </p:sp>
      <p:sp>
        <p:nvSpPr>
          <p:cNvPr id="15" name="Freeform 14"/>
          <p:cNvSpPr/>
          <p:nvPr/>
        </p:nvSpPr>
        <p:spPr>
          <a:xfrm>
            <a:off x="3640116" y="3306912"/>
            <a:ext cx="326980" cy="326980"/>
          </a:xfrm>
          <a:custGeom>
            <a:avLst/>
            <a:gdLst/>
            <a:ahLst/>
            <a:cxnLst/>
            <a:rect l="l" t="t" r="r" b="b"/>
            <a:pathLst>
              <a:path w="305181" h="305181">
                <a:moveTo>
                  <a:pt x="152590" y="305181"/>
                </a:moveTo>
                <a:cubicBezTo>
                  <a:pt x="236868" y="305181"/>
                  <a:pt x="305181" y="236868"/>
                  <a:pt x="305181" y="152591"/>
                </a:cubicBezTo>
                <a:cubicBezTo>
                  <a:pt x="305181" y="68314"/>
                  <a:pt x="236868" y="0"/>
                  <a:pt x="152590" y="0"/>
                </a:cubicBezTo>
                <a:cubicBezTo>
                  <a:pt x="68313" y="0"/>
                  <a:pt x="0" y="68314"/>
                  <a:pt x="0" y="152591"/>
                </a:cubicBezTo>
                <a:cubicBezTo>
                  <a:pt x="0" y="236868"/>
                  <a:pt x="68313" y="305181"/>
                  <a:pt x="152590" y="305181"/>
                </a:cubicBezTo>
                <a:close/>
              </a:path>
            </a:pathLst>
          </a:custGeom>
          <a:noFill/>
          <a:ln w="25400" cap="sq">
            <a:solidFill>
              <a:srgbClr val="002060"/>
            </a:solidFill>
          </a:ln>
        </p:spPr>
      </p:sp>
      <p:sp>
        <p:nvSpPr>
          <p:cNvPr id="16" name="TextBox 15"/>
          <p:cNvSpPr txBox="1"/>
          <p:nvPr/>
        </p:nvSpPr>
        <p:spPr>
          <a:xfrm>
            <a:off x="3744604" y="3771125"/>
            <a:ext cx="163286" cy="258536"/>
          </a:xfrm>
          <a:prstGeom prst="rect">
            <a:avLst/>
          </a:prstGeom>
        </p:spPr>
        <p:txBody>
          <a:bodyPr wrap="none" lIns="0" tIns="0" rIns="0" bIns="0" anchor="t"/>
          <a:lstStyle/>
          <a:p>
            <a:r>
              <a:rPr lang="en-US" sz="1714" b="1" dirty="0">
                <a:solidFill>
                  <a:srgbClr val="002060"/>
                </a:solidFill>
                <a:latin typeface="Arial"/>
              </a:rPr>
              <a:t>2</a:t>
            </a:r>
          </a:p>
        </p:txBody>
      </p:sp>
      <p:sp>
        <p:nvSpPr>
          <p:cNvPr id="17" name="Freeform 16"/>
          <p:cNvSpPr/>
          <p:nvPr/>
        </p:nvSpPr>
        <p:spPr>
          <a:xfrm>
            <a:off x="3629706" y="3739270"/>
            <a:ext cx="326980" cy="326980"/>
          </a:xfrm>
          <a:custGeom>
            <a:avLst/>
            <a:gdLst/>
            <a:ahLst/>
            <a:cxnLst/>
            <a:rect l="l" t="t" r="r" b="b"/>
            <a:pathLst>
              <a:path w="305181" h="305181">
                <a:moveTo>
                  <a:pt x="152590" y="305181"/>
                </a:moveTo>
                <a:cubicBezTo>
                  <a:pt x="236868" y="305181"/>
                  <a:pt x="305181" y="236868"/>
                  <a:pt x="305181" y="152591"/>
                </a:cubicBezTo>
                <a:cubicBezTo>
                  <a:pt x="305181" y="68314"/>
                  <a:pt x="236868" y="0"/>
                  <a:pt x="152590" y="0"/>
                </a:cubicBezTo>
                <a:cubicBezTo>
                  <a:pt x="68313" y="0"/>
                  <a:pt x="0" y="68314"/>
                  <a:pt x="0" y="152591"/>
                </a:cubicBezTo>
                <a:cubicBezTo>
                  <a:pt x="0" y="236868"/>
                  <a:pt x="68313" y="305181"/>
                  <a:pt x="152590" y="305181"/>
                </a:cubicBezTo>
                <a:close/>
              </a:path>
            </a:pathLst>
          </a:custGeom>
          <a:noFill/>
          <a:ln w="25400" cap="sq">
            <a:solidFill>
              <a:srgbClr val="002060"/>
            </a:solidFill>
          </a:ln>
        </p:spPr>
      </p:sp>
      <p:sp>
        <p:nvSpPr>
          <p:cNvPr id="18" name="TextBox 17"/>
          <p:cNvSpPr txBox="1"/>
          <p:nvPr/>
        </p:nvSpPr>
        <p:spPr>
          <a:xfrm>
            <a:off x="3744604" y="4213660"/>
            <a:ext cx="163286" cy="258536"/>
          </a:xfrm>
          <a:prstGeom prst="rect">
            <a:avLst/>
          </a:prstGeom>
        </p:spPr>
        <p:txBody>
          <a:bodyPr wrap="none" lIns="0" tIns="0" rIns="0" bIns="0" anchor="t"/>
          <a:lstStyle/>
          <a:p>
            <a:r>
              <a:rPr lang="en-US" sz="1714" b="1" dirty="0">
                <a:solidFill>
                  <a:srgbClr val="002060"/>
                </a:solidFill>
                <a:latin typeface="Arial"/>
              </a:rPr>
              <a:t>3</a:t>
            </a:r>
          </a:p>
        </p:txBody>
      </p:sp>
      <p:sp>
        <p:nvSpPr>
          <p:cNvPr id="19" name="Freeform 18"/>
          <p:cNvSpPr/>
          <p:nvPr/>
        </p:nvSpPr>
        <p:spPr>
          <a:xfrm>
            <a:off x="3629706" y="4183775"/>
            <a:ext cx="326980" cy="326980"/>
          </a:xfrm>
          <a:custGeom>
            <a:avLst/>
            <a:gdLst/>
            <a:ahLst/>
            <a:cxnLst/>
            <a:rect l="l" t="t" r="r" b="b"/>
            <a:pathLst>
              <a:path w="305181" h="305181">
                <a:moveTo>
                  <a:pt x="152590" y="305181"/>
                </a:moveTo>
                <a:cubicBezTo>
                  <a:pt x="236868" y="305181"/>
                  <a:pt x="305181" y="236868"/>
                  <a:pt x="305181" y="152591"/>
                </a:cubicBezTo>
                <a:cubicBezTo>
                  <a:pt x="305181" y="68313"/>
                  <a:pt x="236868" y="0"/>
                  <a:pt x="152590" y="0"/>
                </a:cubicBezTo>
                <a:cubicBezTo>
                  <a:pt x="68313" y="0"/>
                  <a:pt x="0" y="68313"/>
                  <a:pt x="0" y="152591"/>
                </a:cubicBezTo>
                <a:cubicBezTo>
                  <a:pt x="0" y="236868"/>
                  <a:pt x="68313" y="305181"/>
                  <a:pt x="152590" y="305181"/>
                </a:cubicBezTo>
                <a:close/>
              </a:path>
            </a:pathLst>
          </a:custGeom>
          <a:noFill/>
          <a:ln w="25400" cap="sq">
            <a:solidFill>
              <a:srgbClr val="002060"/>
            </a:solidFill>
          </a:ln>
        </p:spPr>
      </p:sp>
      <p:sp>
        <p:nvSpPr>
          <p:cNvPr id="20" name="TextBox 19"/>
          <p:cNvSpPr txBox="1"/>
          <p:nvPr/>
        </p:nvSpPr>
        <p:spPr>
          <a:xfrm>
            <a:off x="3744604" y="4646146"/>
            <a:ext cx="163286" cy="258536"/>
          </a:xfrm>
          <a:prstGeom prst="rect">
            <a:avLst/>
          </a:prstGeom>
        </p:spPr>
        <p:txBody>
          <a:bodyPr wrap="none" lIns="0" tIns="0" rIns="0" bIns="0" anchor="t"/>
          <a:lstStyle/>
          <a:p>
            <a:r>
              <a:rPr lang="en-US" sz="1714" b="1" dirty="0">
                <a:solidFill>
                  <a:srgbClr val="002060"/>
                </a:solidFill>
                <a:latin typeface="Arial"/>
              </a:rPr>
              <a:t>4</a:t>
            </a:r>
          </a:p>
        </p:txBody>
      </p:sp>
      <p:sp>
        <p:nvSpPr>
          <p:cNvPr id="21" name="Freeform 20"/>
          <p:cNvSpPr/>
          <p:nvPr/>
        </p:nvSpPr>
        <p:spPr>
          <a:xfrm>
            <a:off x="3629706" y="4628278"/>
            <a:ext cx="326980" cy="326980"/>
          </a:xfrm>
          <a:custGeom>
            <a:avLst/>
            <a:gdLst/>
            <a:ahLst/>
            <a:cxnLst/>
            <a:rect l="l" t="t" r="r" b="b"/>
            <a:pathLst>
              <a:path w="305181" h="305181">
                <a:moveTo>
                  <a:pt x="152590" y="305181"/>
                </a:moveTo>
                <a:cubicBezTo>
                  <a:pt x="236868" y="305181"/>
                  <a:pt x="305181" y="236868"/>
                  <a:pt x="305181" y="152590"/>
                </a:cubicBezTo>
                <a:cubicBezTo>
                  <a:pt x="305181" y="68313"/>
                  <a:pt x="236868" y="0"/>
                  <a:pt x="152590" y="0"/>
                </a:cubicBezTo>
                <a:cubicBezTo>
                  <a:pt x="68313" y="0"/>
                  <a:pt x="0" y="68313"/>
                  <a:pt x="0" y="152590"/>
                </a:cubicBezTo>
                <a:cubicBezTo>
                  <a:pt x="0" y="236868"/>
                  <a:pt x="68313" y="305181"/>
                  <a:pt x="152590" y="305181"/>
                </a:cubicBezTo>
                <a:close/>
              </a:path>
            </a:pathLst>
          </a:custGeom>
          <a:noFill/>
          <a:ln w="25400" cap="sq">
            <a:solidFill>
              <a:srgbClr val="002060"/>
            </a:solidFill>
          </a:ln>
        </p:spPr>
      </p:sp>
      <p:sp>
        <p:nvSpPr>
          <p:cNvPr id="22" name="TextBox 21"/>
          <p:cNvSpPr txBox="1"/>
          <p:nvPr/>
        </p:nvSpPr>
        <p:spPr>
          <a:xfrm>
            <a:off x="3744604" y="5101609"/>
            <a:ext cx="163286" cy="258536"/>
          </a:xfrm>
          <a:prstGeom prst="rect">
            <a:avLst/>
          </a:prstGeom>
        </p:spPr>
        <p:txBody>
          <a:bodyPr wrap="none" lIns="0" tIns="0" rIns="0" bIns="0" anchor="t"/>
          <a:lstStyle/>
          <a:p>
            <a:r>
              <a:rPr lang="en-US" sz="1714" b="1" dirty="0">
                <a:solidFill>
                  <a:srgbClr val="002060"/>
                </a:solidFill>
                <a:latin typeface="Arial"/>
              </a:rPr>
              <a:t>5</a:t>
            </a:r>
          </a:p>
        </p:txBody>
      </p:sp>
      <p:sp>
        <p:nvSpPr>
          <p:cNvPr id="23" name="Freeform 22"/>
          <p:cNvSpPr/>
          <p:nvPr/>
        </p:nvSpPr>
        <p:spPr>
          <a:xfrm>
            <a:off x="3629706" y="5072783"/>
            <a:ext cx="326980" cy="326980"/>
          </a:xfrm>
          <a:custGeom>
            <a:avLst/>
            <a:gdLst/>
            <a:ahLst/>
            <a:cxnLst/>
            <a:rect l="l" t="t" r="r" b="b"/>
            <a:pathLst>
              <a:path w="305181" h="305181">
                <a:moveTo>
                  <a:pt x="152590" y="305181"/>
                </a:moveTo>
                <a:cubicBezTo>
                  <a:pt x="236868" y="305181"/>
                  <a:pt x="305181" y="236868"/>
                  <a:pt x="305181" y="152590"/>
                </a:cubicBezTo>
                <a:cubicBezTo>
                  <a:pt x="305181" y="68313"/>
                  <a:pt x="236868" y="0"/>
                  <a:pt x="152590" y="0"/>
                </a:cubicBezTo>
                <a:cubicBezTo>
                  <a:pt x="68313" y="0"/>
                  <a:pt x="0" y="68313"/>
                  <a:pt x="0" y="152590"/>
                </a:cubicBezTo>
                <a:cubicBezTo>
                  <a:pt x="0" y="236868"/>
                  <a:pt x="68313" y="305181"/>
                  <a:pt x="152590" y="305181"/>
                </a:cubicBezTo>
                <a:close/>
              </a:path>
            </a:pathLst>
          </a:custGeom>
          <a:noFill/>
          <a:ln w="25400" cap="sq">
            <a:solidFill>
              <a:srgbClr val="002060"/>
            </a:solidFill>
          </a:ln>
        </p:spPr>
      </p:sp>
      <p:sp>
        <p:nvSpPr>
          <p:cNvPr id="24" name="TextBox 23"/>
          <p:cNvSpPr txBox="1"/>
          <p:nvPr/>
        </p:nvSpPr>
        <p:spPr>
          <a:xfrm>
            <a:off x="3622394" y="5650599"/>
            <a:ext cx="1034143" cy="122464"/>
          </a:xfrm>
          <a:prstGeom prst="rect">
            <a:avLst/>
          </a:prstGeom>
        </p:spPr>
        <p:txBody>
          <a:bodyPr wrap="none" lIns="0" tIns="0" rIns="0" bIns="0" anchor="t"/>
          <a:lstStyle/>
          <a:p>
            <a:r>
              <a:rPr lang="en-US" sz="750" dirty="0">
                <a:solidFill>
                  <a:srgbClr val="000000"/>
                </a:solidFill>
                <a:latin typeface="Arial"/>
              </a:rPr>
              <a:t>Source: CEB analysis.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74137" y="6524964"/>
            <a:ext cx="272143" cy="136071"/>
          </a:xfrm>
          <a:prstGeom prst="rect">
            <a:avLst/>
          </a:prstGeom>
        </p:spPr>
        <p:txBody>
          <a:bodyPr lIns="0" tIns="0" rIns="0" bIns="0" anchor="t"/>
          <a:lstStyle/>
          <a:p>
            <a:r>
              <a:rPr lang="en-US" sz="857" dirty="0">
                <a:solidFill>
                  <a:srgbClr val="000000"/>
                </a:solidFill>
                <a:latin typeface="Arial"/>
              </a:rPr>
              <a:t> 9</a:t>
            </a:r>
          </a:p>
        </p:txBody>
      </p:sp>
      <p:sp>
        <p:nvSpPr>
          <p:cNvPr id="3" name="TextBox 2"/>
          <p:cNvSpPr txBox="1"/>
          <p:nvPr/>
        </p:nvSpPr>
        <p:spPr>
          <a:xfrm>
            <a:off x="2299607" y="6533128"/>
            <a:ext cx="2667000" cy="95250"/>
          </a:xfrm>
          <a:prstGeom prst="rect">
            <a:avLst/>
          </a:prstGeom>
        </p:spPr>
        <p:txBody>
          <a:bodyPr lIns="0" tIns="0" rIns="0" bIns="0" anchor="t"/>
          <a:lstStyle/>
          <a:p>
            <a:r>
              <a:rPr lang="en-US" sz="536">
                <a:solidFill>
                  <a:srgbClr val="000000"/>
                </a:solidFill>
                <a:latin typeface="Arial"/>
              </a:rPr>
              <a:t>© 2010–2017 Gartner Inc. and/or its affiliates. All rights reserved. </a:t>
            </a:r>
            <a:r>
              <a:rPr lang="en-US" sz="536">
                <a:solidFill>
                  <a:srgbClr val="191919"/>
                </a:solidFill>
                <a:latin typeface="Times New Roman"/>
              </a:rPr>
              <a:t>CIO171817</a:t>
            </a:r>
          </a:p>
        </p:txBody>
      </p:sp>
      <p:grpSp>
        <p:nvGrpSpPr>
          <p:cNvPr id="6" name="Group 5"/>
          <p:cNvGrpSpPr/>
          <p:nvPr/>
        </p:nvGrpSpPr>
        <p:grpSpPr>
          <a:xfrm>
            <a:off x="2312322" y="5193030"/>
            <a:ext cx="3253005" cy="623022"/>
            <a:chOff x="469067" y="4846828"/>
            <a:chExt cx="3036138" cy="581487"/>
          </a:xfrm>
        </p:grpSpPr>
        <p:cxnSp>
          <p:nvCxnSpPr>
            <p:cNvPr id="4" name="Connector 6"/>
            <p:cNvCxnSpPr/>
            <p:nvPr/>
          </p:nvCxnSpPr>
          <p:spPr>
            <a:xfrm>
              <a:off x="469067" y="4846828"/>
              <a:ext cx="3036138" cy="0"/>
            </a:xfrm>
            <a:prstGeom prst="line">
              <a:avLst/>
            </a:prstGeom>
            <a:noFill/>
            <a:ln w="6350" cap="sq">
              <a:solidFill>
                <a:srgbClr val="89898B"/>
              </a:solidFill>
            </a:ln>
          </p:spPr>
        </p:cxnSp>
        <p:cxnSp>
          <p:nvCxnSpPr>
            <p:cNvPr id="23" name="Connector 7"/>
            <p:cNvCxnSpPr/>
            <p:nvPr/>
          </p:nvCxnSpPr>
          <p:spPr>
            <a:xfrm>
              <a:off x="469067" y="5137572"/>
              <a:ext cx="3036138" cy="0"/>
            </a:xfrm>
            <a:prstGeom prst="line">
              <a:avLst/>
            </a:prstGeom>
            <a:noFill/>
            <a:ln w="6350" cap="sq">
              <a:solidFill>
                <a:srgbClr val="89898B"/>
              </a:solidFill>
            </a:ln>
          </p:spPr>
        </p:cxnSp>
        <p:cxnSp>
          <p:nvCxnSpPr>
            <p:cNvPr id="24" name="Connector 8"/>
            <p:cNvCxnSpPr/>
            <p:nvPr/>
          </p:nvCxnSpPr>
          <p:spPr>
            <a:xfrm>
              <a:off x="469067" y="5428315"/>
              <a:ext cx="3036138" cy="0"/>
            </a:xfrm>
            <a:prstGeom prst="line">
              <a:avLst/>
            </a:prstGeom>
            <a:noFill/>
            <a:ln w="6350" cap="sq">
              <a:solidFill>
                <a:srgbClr val="89898B"/>
              </a:solidFill>
            </a:ln>
          </p:spPr>
        </p:cxnSp>
      </p:grpSp>
      <p:grpSp>
        <p:nvGrpSpPr>
          <p:cNvPr id="7" name="Group 6"/>
          <p:cNvGrpSpPr/>
          <p:nvPr/>
        </p:nvGrpSpPr>
        <p:grpSpPr>
          <a:xfrm>
            <a:off x="6639393" y="5193030"/>
            <a:ext cx="3272599" cy="623022"/>
            <a:chOff x="4507667" y="4846828"/>
            <a:chExt cx="3054426" cy="581487"/>
          </a:xfrm>
        </p:grpSpPr>
        <p:cxnSp>
          <p:nvCxnSpPr>
            <p:cNvPr id="25" name="Connector 9"/>
            <p:cNvCxnSpPr/>
            <p:nvPr/>
          </p:nvCxnSpPr>
          <p:spPr>
            <a:xfrm>
              <a:off x="4507667" y="4846828"/>
              <a:ext cx="3054426" cy="0"/>
            </a:xfrm>
            <a:prstGeom prst="line">
              <a:avLst/>
            </a:prstGeom>
            <a:noFill/>
            <a:ln w="6350" cap="sq">
              <a:solidFill>
                <a:srgbClr val="89898B"/>
              </a:solidFill>
            </a:ln>
          </p:spPr>
        </p:cxnSp>
        <p:cxnSp>
          <p:nvCxnSpPr>
            <p:cNvPr id="26" name="Connector 10"/>
            <p:cNvCxnSpPr/>
            <p:nvPr/>
          </p:nvCxnSpPr>
          <p:spPr>
            <a:xfrm>
              <a:off x="4507667" y="5137572"/>
              <a:ext cx="3054426" cy="0"/>
            </a:xfrm>
            <a:prstGeom prst="line">
              <a:avLst/>
            </a:prstGeom>
            <a:noFill/>
            <a:ln w="6350" cap="sq">
              <a:solidFill>
                <a:srgbClr val="89898B"/>
              </a:solidFill>
            </a:ln>
          </p:spPr>
        </p:cxnSp>
        <p:cxnSp>
          <p:nvCxnSpPr>
            <p:cNvPr id="27" name="Connector 11"/>
            <p:cNvCxnSpPr/>
            <p:nvPr/>
          </p:nvCxnSpPr>
          <p:spPr>
            <a:xfrm>
              <a:off x="4507667" y="5428315"/>
              <a:ext cx="3054426" cy="0"/>
            </a:xfrm>
            <a:prstGeom prst="line">
              <a:avLst/>
            </a:prstGeom>
            <a:noFill/>
            <a:ln w="6350" cap="sq">
              <a:solidFill>
                <a:srgbClr val="89898B"/>
              </a:solidFill>
            </a:ln>
          </p:spPr>
        </p:cxnSp>
      </p:grpSp>
      <p:sp>
        <p:nvSpPr>
          <p:cNvPr id="8" name="TextBox 7"/>
          <p:cNvSpPr txBox="1"/>
          <p:nvPr/>
        </p:nvSpPr>
        <p:spPr>
          <a:xfrm>
            <a:off x="2299607" y="4594315"/>
            <a:ext cx="3170464" cy="353786"/>
          </a:xfrm>
          <a:prstGeom prst="rect">
            <a:avLst/>
          </a:prstGeom>
        </p:spPr>
        <p:txBody>
          <a:bodyPr lIns="0" tIns="0" rIns="0" bIns="0" anchor="t"/>
          <a:lstStyle/>
          <a:p>
            <a:pPr>
              <a:lnSpc>
                <a:spcPts val="1393"/>
              </a:lnSpc>
            </a:pPr>
            <a:r>
              <a:rPr lang="en-US" sz="1071">
                <a:solidFill>
                  <a:srgbClr val="000000"/>
                </a:solidFill>
                <a:latin typeface="Arial"/>
              </a:rPr>
              <a:t>What are other examples of “rules” about ice cream? </a:t>
            </a:r>
          </a:p>
        </p:txBody>
      </p:sp>
      <p:sp>
        <p:nvSpPr>
          <p:cNvPr id="9" name="TextBox 8"/>
          <p:cNvSpPr txBox="1"/>
          <p:nvPr/>
        </p:nvSpPr>
        <p:spPr>
          <a:xfrm>
            <a:off x="6626679" y="4594315"/>
            <a:ext cx="3224893" cy="353786"/>
          </a:xfrm>
          <a:prstGeom prst="rect">
            <a:avLst/>
          </a:prstGeom>
        </p:spPr>
        <p:txBody>
          <a:bodyPr lIns="0" tIns="0" rIns="0" bIns="0" anchor="t"/>
          <a:lstStyle/>
          <a:p>
            <a:pPr>
              <a:lnSpc>
                <a:spcPts val="1393"/>
              </a:lnSpc>
            </a:pPr>
            <a:r>
              <a:rPr lang="en-US" sz="1071">
                <a:solidFill>
                  <a:srgbClr val="000000"/>
                </a:solidFill>
                <a:latin typeface="Arial"/>
              </a:rPr>
              <a:t>What would be an idea for an ice cream flavor by breaking one of these rules? </a:t>
            </a:r>
          </a:p>
        </p:txBody>
      </p:sp>
      <p:pic>
        <p:nvPicPr>
          <p:cNvPr id="10" name="Picture 9"/>
          <p:cNvPicPr>
            <a:picLocks noChangeAspect="1"/>
          </p:cNvPicPr>
          <p:nvPr/>
        </p:nvPicPr>
        <p:blipFill>
          <a:blip r:embed="rId2"/>
          <a:stretch>
            <a:fillRect/>
          </a:stretch>
        </p:blipFill>
        <p:spPr>
          <a:xfrm>
            <a:off x="3323477" y="3324851"/>
            <a:ext cx="1224343" cy="1166051"/>
          </a:xfrm>
          <a:prstGeom prst="rect">
            <a:avLst/>
          </a:prstGeom>
        </p:spPr>
      </p:pic>
      <p:sp>
        <p:nvSpPr>
          <p:cNvPr id="11" name="Freeform 10"/>
          <p:cNvSpPr/>
          <p:nvPr/>
        </p:nvSpPr>
        <p:spPr>
          <a:xfrm>
            <a:off x="3323477" y="3324851"/>
            <a:ext cx="1224343" cy="1166050"/>
          </a:xfrm>
          <a:custGeom>
            <a:avLst/>
            <a:gdLst/>
            <a:ahLst/>
            <a:cxnLst/>
            <a:rect l="l" t="t" r="r" b="b"/>
            <a:pathLst>
              <a:path w="1142720" h="1088313">
                <a:moveTo>
                  <a:pt x="0" y="1088314"/>
                </a:moveTo>
                <a:lnTo>
                  <a:pt x="1142720" y="1088314"/>
                </a:lnTo>
                <a:lnTo>
                  <a:pt x="1142720" y="0"/>
                </a:lnTo>
                <a:lnTo>
                  <a:pt x="0" y="0"/>
                </a:lnTo>
                <a:close/>
              </a:path>
            </a:pathLst>
          </a:custGeom>
          <a:noFill/>
          <a:ln w="9779" cap="sq">
            <a:solidFill>
              <a:srgbClr val="89898B"/>
            </a:solidFill>
          </a:ln>
        </p:spPr>
      </p:sp>
      <p:pic>
        <p:nvPicPr>
          <p:cNvPr id="12" name="Picture 11"/>
          <p:cNvPicPr>
            <a:picLocks noChangeAspect="1"/>
          </p:cNvPicPr>
          <p:nvPr/>
        </p:nvPicPr>
        <p:blipFill>
          <a:blip r:embed="rId3"/>
          <a:stretch>
            <a:fillRect/>
          </a:stretch>
        </p:blipFill>
        <p:spPr>
          <a:xfrm>
            <a:off x="7683682" y="3326429"/>
            <a:ext cx="1157560" cy="1164459"/>
          </a:xfrm>
          <a:prstGeom prst="rect">
            <a:avLst/>
          </a:prstGeom>
        </p:spPr>
      </p:pic>
      <p:sp>
        <p:nvSpPr>
          <p:cNvPr id="13" name="Freeform 12"/>
          <p:cNvSpPr/>
          <p:nvPr/>
        </p:nvSpPr>
        <p:spPr>
          <a:xfrm>
            <a:off x="7677830" y="3326429"/>
            <a:ext cx="1163411" cy="1164473"/>
          </a:xfrm>
          <a:custGeom>
            <a:avLst/>
            <a:gdLst/>
            <a:ahLst/>
            <a:cxnLst/>
            <a:rect l="l" t="t" r="r" b="b"/>
            <a:pathLst>
              <a:path w="1085850" h="1086841">
                <a:moveTo>
                  <a:pt x="0" y="1086841"/>
                </a:moveTo>
                <a:lnTo>
                  <a:pt x="1085850" y="1086841"/>
                </a:lnTo>
                <a:lnTo>
                  <a:pt x="1085850" y="0"/>
                </a:lnTo>
                <a:lnTo>
                  <a:pt x="0" y="0"/>
                </a:lnTo>
                <a:close/>
              </a:path>
            </a:pathLst>
          </a:custGeom>
          <a:noFill/>
          <a:ln w="11430" cap="sq">
            <a:solidFill>
              <a:srgbClr val="89898B"/>
            </a:solidFill>
          </a:ln>
        </p:spPr>
      </p:sp>
      <p:sp>
        <p:nvSpPr>
          <p:cNvPr id="14" name="Freeform 13"/>
          <p:cNvSpPr/>
          <p:nvPr/>
        </p:nvSpPr>
        <p:spPr>
          <a:xfrm>
            <a:off x="3701106" y="1647620"/>
            <a:ext cx="4932589" cy="1382486"/>
          </a:xfrm>
          <a:custGeom>
            <a:avLst/>
            <a:gdLst/>
            <a:ahLst/>
            <a:cxnLst/>
            <a:rect l="l" t="t" r="r" b="b"/>
            <a:pathLst>
              <a:path w="4603750" h="1290320">
                <a:moveTo>
                  <a:pt x="0" y="1290320"/>
                </a:moveTo>
                <a:lnTo>
                  <a:pt x="4603750" y="1290320"/>
                </a:lnTo>
                <a:lnTo>
                  <a:pt x="4603750" y="0"/>
                </a:lnTo>
                <a:lnTo>
                  <a:pt x="0" y="0"/>
                </a:lnTo>
                <a:close/>
              </a:path>
            </a:pathLst>
          </a:custGeom>
          <a:solidFill>
            <a:schemeClr val="accent5">
              <a:lumMod val="20000"/>
              <a:lumOff val="80000"/>
            </a:schemeClr>
          </a:solidFill>
        </p:spPr>
      </p:sp>
      <p:sp>
        <p:nvSpPr>
          <p:cNvPr id="15" name="TextBox 14"/>
          <p:cNvSpPr txBox="1"/>
          <p:nvPr/>
        </p:nvSpPr>
        <p:spPr>
          <a:xfrm>
            <a:off x="3888241" y="1995962"/>
            <a:ext cx="4993821" cy="816429"/>
          </a:xfrm>
          <a:prstGeom prst="rect">
            <a:avLst/>
          </a:prstGeom>
        </p:spPr>
        <p:txBody>
          <a:bodyPr lIns="0" tIns="0" rIns="0" bIns="0" anchor="t"/>
          <a:lstStyle/>
          <a:p>
            <a:pPr>
              <a:lnSpc>
                <a:spcPts val="1607"/>
              </a:lnSpc>
            </a:pPr>
            <a:r>
              <a:rPr lang="en-US" sz="1286" b="1" dirty="0">
                <a:solidFill>
                  <a:srgbClr val="002060"/>
                </a:solidFill>
                <a:latin typeface="Arial"/>
              </a:rPr>
              <a:t>What are some of the rules or norms about ice cream? For example, you would typically assume ice cream is cold. However fried ice cream is an example of breaking that rule. </a:t>
            </a:r>
          </a:p>
        </p:txBody>
      </p:sp>
      <p:grpSp>
        <p:nvGrpSpPr>
          <p:cNvPr id="16" name="Group 15"/>
          <p:cNvGrpSpPr/>
          <p:nvPr/>
        </p:nvGrpSpPr>
        <p:grpSpPr>
          <a:xfrm>
            <a:off x="3701106" y="1353457"/>
            <a:ext cx="4932589" cy="1686626"/>
            <a:chOff x="1698625" y="1253915"/>
            <a:chExt cx="4603750" cy="1574184"/>
          </a:xfrm>
        </p:grpSpPr>
        <p:sp>
          <p:nvSpPr>
            <p:cNvPr id="28" name="Freeform 16"/>
            <p:cNvSpPr/>
            <p:nvPr/>
          </p:nvSpPr>
          <p:spPr>
            <a:xfrm>
              <a:off x="1698625" y="1537779"/>
              <a:ext cx="4603750" cy="1290320"/>
            </a:xfrm>
            <a:custGeom>
              <a:avLst/>
              <a:gdLst/>
              <a:ahLst/>
              <a:cxnLst/>
              <a:rect l="l" t="t" r="r" b="b"/>
              <a:pathLst>
                <a:path w="4603750" h="1290320">
                  <a:moveTo>
                    <a:pt x="0" y="1290320"/>
                  </a:moveTo>
                  <a:lnTo>
                    <a:pt x="4603750" y="1290320"/>
                  </a:lnTo>
                  <a:lnTo>
                    <a:pt x="4603750" y="0"/>
                  </a:lnTo>
                  <a:lnTo>
                    <a:pt x="0" y="0"/>
                  </a:lnTo>
                  <a:close/>
                </a:path>
              </a:pathLst>
            </a:custGeom>
            <a:noFill/>
            <a:ln w="25400" cap="sq">
              <a:solidFill>
                <a:srgbClr val="002060"/>
              </a:solidFill>
            </a:ln>
          </p:spPr>
        </p:sp>
        <p:sp>
          <p:nvSpPr>
            <p:cNvPr id="29" name="Freeform 17"/>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path>
              </a:pathLst>
            </a:custGeom>
            <a:solidFill>
              <a:srgbClr val="FFFFFF"/>
            </a:solidFill>
            <a:ln>
              <a:solidFill>
                <a:srgbClr val="002060"/>
              </a:solidFill>
            </a:ln>
          </p:spPr>
        </p:sp>
        <p:sp>
          <p:nvSpPr>
            <p:cNvPr id="30" name="Freeform 18"/>
            <p:cNvSpPr/>
            <p:nvPr/>
          </p:nvSpPr>
          <p:spPr>
            <a:xfrm>
              <a:off x="3742030" y="1253915"/>
              <a:ext cx="516928" cy="516928"/>
            </a:xfrm>
            <a:custGeom>
              <a:avLst/>
              <a:gdLst/>
              <a:ahLst/>
              <a:cxnLst/>
              <a:rect l="l" t="t" r="r" b="b"/>
              <a:pathLst>
                <a:path w="516928" h="516928">
                  <a:moveTo>
                    <a:pt x="258470" y="516928"/>
                  </a:moveTo>
                  <a:cubicBezTo>
                    <a:pt x="401218" y="516928"/>
                    <a:pt x="516928" y="401206"/>
                    <a:pt x="516928" y="258471"/>
                  </a:cubicBezTo>
                  <a:cubicBezTo>
                    <a:pt x="516928" y="115723"/>
                    <a:pt x="401218" y="0"/>
                    <a:pt x="258470" y="0"/>
                  </a:cubicBezTo>
                  <a:cubicBezTo>
                    <a:pt x="115722" y="0"/>
                    <a:pt x="0" y="115723"/>
                    <a:pt x="0" y="258471"/>
                  </a:cubicBezTo>
                  <a:cubicBezTo>
                    <a:pt x="0" y="401206"/>
                    <a:pt x="115722" y="516928"/>
                    <a:pt x="258470" y="516928"/>
                  </a:cubicBezTo>
                  <a:close/>
                </a:path>
              </a:pathLst>
            </a:custGeom>
            <a:noFill/>
            <a:ln w="27178" cap="sq">
              <a:solidFill>
                <a:srgbClr val="002060"/>
              </a:solidFill>
            </a:ln>
          </p:spPr>
          <p:txBody>
            <a:bodyPr/>
            <a:lstStyle/>
            <a:p>
              <a:endParaRPr lang="en-US" dirty="0"/>
            </a:p>
          </p:txBody>
        </p:sp>
        <p:sp>
          <p:nvSpPr>
            <p:cNvPr id="31" name="Freeform 19"/>
            <p:cNvSpPr/>
            <p:nvPr/>
          </p:nvSpPr>
          <p:spPr>
            <a:xfrm>
              <a:off x="3935809" y="1508789"/>
              <a:ext cx="131331" cy="218703"/>
            </a:xfrm>
            <a:custGeom>
              <a:avLst/>
              <a:gdLst/>
              <a:ahLst/>
              <a:cxnLst/>
              <a:rect l="l" t="t" r="r" b="b"/>
              <a:pathLst>
                <a:path w="131331" h="218703">
                  <a:moveTo>
                    <a:pt x="71986" y="218703"/>
                  </a:moveTo>
                  <a:cubicBezTo>
                    <a:pt x="71210" y="218628"/>
                    <a:pt x="70448" y="218554"/>
                    <a:pt x="69672" y="218491"/>
                  </a:cubicBezTo>
                  <a:cubicBezTo>
                    <a:pt x="46355" y="145364"/>
                    <a:pt x="23038" y="72250"/>
                    <a:pt x="0" y="0"/>
                  </a:cubicBezTo>
                  <a:cubicBezTo>
                    <a:pt x="13487" y="1296"/>
                    <a:pt x="26429" y="2375"/>
                    <a:pt x="39294" y="3937"/>
                  </a:cubicBezTo>
                  <a:cubicBezTo>
                    <a:pt x="41567" y="4216"/>
                    <a:pt x="44310" y="6058"/>
                    <a:pt x="45644" y="8001"/>
                  </a:cubicBezTo>
                  <a:cubicBezTo>
                    <a:pt x="60854" y="30152"/>
                    <a:pt x="75603" y="40704"/>
                    <a:pt x="95234" y="40704"/>
                  </a:cubicBezTo>
                  <a:cubicBezTo>
                    <a:pt x="105632" y="40704"/>
                    <a:pt x="117399" y="37744"/>
                    <a:pt x="131331" y="31979"/>
                  </a:cubicBezTo>
                  <a:cubicBezTo>
                    <a:pt x="111214" y="95312"/>
                    <a:pt x="91618" y="157008"/>
                    <a:pt x="72023" y="218703"/>
                  </a:cubicBezTo>
                  <a:close/>
                </a:path>
              </a:pathLst>
            </a:custGeom>
            <a:solidFill>
              <a:srgbClr val="7EA8D5"/>
            </a:solidFill>
          </p:spPr>
        </p:sp>
        <p:sp>
          <p:nvSpPr>
            <p:cNvPr id="32" name="Freeform 20"/>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solidFill>
              <a:srgbClr val="7EA8D5"/>
            </a:solidFill>
          </p:spPr>
        </p:sp>
        <p:sp>
          <p:nvSpPr>
            <p:cNvPr id="22" name="Freeform 21"/>
            <p:cNvSpPr/>
            <p:nvPr/>
          </p:nvSpPr>
          <p:spPr>
            <a:xfrm>
              <a:off x="3874529" y="1293686"/>
              <a:ext cx="251942" cy="267481"/>
            </a:xfrm>
            <a:custGeom>
              <a:avLst/>
              <a:gdLst/>
              <a:ahLst/>
              <a:cxnLst/>
              <a:rect l="l" t="t" r="r" b="b"/>
              <a:pathLst>
                <a:path w="251942" h="267481">
                  <a:moveTo>
                    <a:pt x="157863" y="267481"/>
                  </a:moveTo>
                  <a:cubicBezTo>
                    <a:pt x="140900" y="267481"/>
                    <a:pt x="129912" y="258358"/>
                    <a:pt x="125298" y="240423"/>
                  </a:cubicBezTo>
                  <a:cubicBezTo>
                    <a:pt x="122899" y="231068"/>
                    <a:pt x="119273" y="226649"/>
                    <a:pt x="112667" y="226649"/>
                  </a:cubicBezTo>
                  <a:cubicBezTo>
                    <a:pt x="110252" y="226649"/>
                    <a:pt x="107438" y="227240"/>
                    <a:pt x="104139" y="228396"/>
                  </a:cubicBezTo>
                  <a:cubicBezTo>
                    <a:pt x="99352" y="230078"/>
                    <a:pt x="94814" y="230917"/>
                    <a:pt x="90433" y="230917"/>
                  </a:cubicBezTo>
                  <a:cubicBezTo>
                    <a:pt x="82471" y="230917"/>
                    <a:pt x="75031" y="228143"/>
                    <a:pt x="67576" y="222605"/>
                  </a:cubicBezTo>
                  <a:cubicBezTo>
                    <a:pt x="64507" y="220317"/>
                    <a:pt x="59691" y="219203"/>
                    <a:pt x="55257" y="219203"/>
                  </a:cubicBezTo>
                  <a:cubicBezTo>
                    <a:pt x="53784" y="219203"/>
                    <a:pt x="52352" y="219326"/>
                    <a:pt x="51041" y="219570"/>
                  </a:cubicBezTo>
                  <a:cubicBezTo>
                    <a:pt x="48310" y="220078"/>
                    <a:pt x="45694" y="220352"/>
                    <a:pt x="43206" y="220352"/>
                  </a:cubicBezTo>
                  <a:cubicBezTo>
                    <a:pt x="34617" y="220352"/>
                    <a:pt x="27546" y="217083"/>
                    <a:pt x="22504" y="208851"/>
                  </a:cubicBezTo>
                  <a:cubicBezTo>
                    <a:pt x="16065" y="198335"/>
                    <a:pt x="14935" y="187223"/>
                    <a:pt x="24295" y="177520"/>
                  </a:cubicBezTo>
                  <a:cubicBezTo>
                    <a:pt x="30911" y="170662"/>
                    <a:pt x="29108" y="164198"/>
                    <a:pt x="26098" y="156413"/>
                  </a:cubicBezTo>
                  <a:cubicBezTo>
                    <a:pt x="0" y="88938"/>
                    <a:pt x="36449" y="19049"/>
                    <a:pt x="105765" y="3073"/>
                  </a:cubicBezTo>
                  <a:cubicBezTo>
                    <a:pt x="114782" y="992"/>
                    <a:pt x="123749" y="0"/>
                    <a:pt x="132541" y="0"/>
                  </a:cubicBezTo>
                  <a:cubicBezTo>
                    <a:pt x="194470" y="0"/>
                    <a:pt x="247766" y="49194"/>
                    <a:pt x="249389" y="113385"/>
                  </a:cubicBezTo>
                  <a:cubicBezTo>
                    <a:pt x="245364" y="128562"/>
                    <a:pt x="242087" y="143979"/>
                    <a:pt x="237032" y="158800"/>
                  </a:cubicBezTo>
                  <a:cubicBezTo>
                    <a:pt x="234048" y="167589"/>
                    <a:pt x="234061" y="173672"/>
                    <a:pt x="241350" y="180352"/>
                  </a:cubicBezTo>
                  <a:cubicBezTo>
                    <a:pt x="251384" y="189572"/>
                    <a:pt x="251942" y="200037"/>
                    <a:pt x="244881" y="212369"/>
                  </a:cubicBezTo>
                  <a:cubicBezTo>
                    <a:pt x="240443" y="220115"/>
                    <a:pt x="232857" y="224313"/>
                    <a:pt x="223751" y="224313"/>
                  </a:cubicBezTo>
                  <a:cubicBezTo>
                    <a:pt x="221392" y="224313"/>
                    <a:pt x="218930" y="224031"/>
                    <a:pt x="216395" y="223456"/>
                  </a:cubicBezTo>
                  <a:cubicBezTo>
                    <a:pt x="210739" y="222174"/>
                    <a:pt x="206764" y="221341"/>
                    <a:pt x="203884" y="221341"/>
                  </a:cubicBezTo>
                  <a:cubicBezTo>
                    <a:pt x="197490" y="221341"/>
                    <a:pt x="196493" y="225449"/>
                    <a:pt x="194487" y="237883"/>
                  </a:cubicBezTo>
                  <a:cubicBezTo>
                    <a:pt x="191452" y="256654"/>
                    <a:pt x="180060" y="266483"/>
                    <a:pt x="160236" y="267423"/>
                  </a:cubicBezTo>
                  <a:cubicBezTo>
                    <a:pt x="159432" y="267462"/>
                    <a:pt x="158641" y="267481"/>
                    <a:pt x="157863" y="267481"/>
                  </a:cubicBezTo>
                  <a:close/>
                </a:path>
              </a:pathLst>
            </a:custGeom>
            <a:noFill/>
            <a:ln w="9982" cap="sq">
              <a:solidFill>
                <a:srgbClr val="FFFFFF"/>
              </a:solidFill>
            </a:ln>
          </p:spPr>
        </p:sp>
      </p:grpSp>
      <p:sp>
        <p:nvSpPr>
          <p:cNvPr id="17" name="TextBox 16"/>
          <p:cNvSpPr txBox="1"/>
          <p:nvPr/>
        </p:nvSpPr>
        <p:spPr>
          <a:xfrm>
            <a:off x="2299607" y="5891077"/>
            <a:ext cx="4218214" cy="122464"/>
          </a:xfrm>
          <a:prstGeom prst="rect">
            <a:avLst/>
          </a:prstGeom>
        </p:spPr>
        <p:txBody>
          <a:bodyPr wrap="none" lIns="0" tIns="0" rIns="0" bIns="0" anchor="t"/>
          <a:lstStyle/>
          <a:p>
            <a:r>
              <a:rPr lang="en-US" sz="750">
                <a:solidFill>
                  <a:srgbClr val="000000"/>
                </a:solidFill>
                <a:latin typeface="Arial"/>
              </a:rPr>
              <a:t>Source: Deep30993, “Fried-Ice-Cream,” Wikimedia Commons, 17 February 2015, https:/</a:t>
            </a:r>
          </a:p>
        </p:txBody>
      </p:sp>
      <p:sp>
        <p:nvSpPr>
          <p:cNvPr id="18" name="TextBox 17"/>
          <p:cNvSpPr txBox="1"/>
          <p:nvPr/>
        </p:nvSpPr>
        <p:spPr>
          <a:xfrm>
            <a:off x="6338359" y="5891077"/>
            <a:ext cx="3252107" cy="122464"/>
          </a:xfrm>
          <a:prstGeom prst="rect">
            <a:avLst/>
          </a:prstGeom>
        </p:spPr>
        <p:txBody>
          <a:bodyPr wrap="none" lIns="0" tIns="0" rIns="0" bIns="0" anchor="t"/>
          <a:lstStyle/>
          <a:p>
            <a:r>
              <a:rPr lang="en-US" sz="750">
                <a:solidFill>
                  <a:srgbClr val="000000"/>
                </a:solidFill>
                <a:latin typeface="Arial"/>
              </a:rPr>
              <a:t>/commons.wikimedia.org/wiki/File:Fried-Ice-Cream.jpg; Lotus Head, </a:t>
            </a:r>
          </a:p>
        </p:txBody>
      </p:sp>
      <p:sp>
        <p:nvSpPr>
          <p:cNvPr id="19" name="TextBox 18"/>
          <p:cNvSpPr txBox="1"/>
          <p:nvPr/>
        </p:nvSpPr>
        <p:spPr>
          <a:xfrm>
            <a:off x="2666986" y="6013568"/>
            <a:ext cx="4068536" cy="122464"/>
          </a:xfrm>
          <a:prstGeom prst="rect">
            <a:avLst/>
          </a:prstGeom>
        </p:spPr>
        <p:txBody>
          <a:bodyPr wrap="none" lIns="0" tIns="0" rIns="0" bIns="0" anchor="t"/>
          <a:lstStyle/>
          <a:p>
            <a:r>
              <a:rPr lang="en-US" sz="750">
                <a:solidFill>
                  <a:srgbClr val="000000"/>
                </a:solidFill>
                <a:latin typeface="Arial"/>
              </a:rPr>
              <a:t>“Strawberry Ice Cream with Strawberries,” 8 May 2005, Wikimedia Commons, https:/</a:t>
            </a:r>
          </a:p>
        </p:txBody>
      </p:sp>
      <p:sp>
        <p:nvSpPr>
          <p:cNvPr id="20" name="TextBox 19"/>
          <p:cNvSpPr txBox="1"/>
          <p:nvPr/>
        </p:nvSpPr>
        <p:spPr>
          <a:xfrm>
            <a:off x="6615347" y="6013568"/>
            <a:ext cx="3020786" cy="122464"/>
          </a:xfrm>
          <a:prstGeom prst="rect">
            <a:avLst/>
          </a:prstGeom>
        </p:spPr>
        <p:txBody>
          <a:bodyPr wrap="none" lIns="0" tIns="0" rIns="0" bIns="0" anchor="t"/>
          <a:lstStyle/>
          <a:p>
            <a:r>
              <a:rPr lang="en-US" sz="750">
                <a:solidFill>
                  <a:srgbClr val="000000"/>
                </a:solidFill>
                <a:latin typeface="Arial"/>
              </a:rPr>
              <a:t>/commons.wikimedia.org/wiki/File:Strawberry_Ice_Cream_with_</a:t>
            </a:r>
          </a:p>
        </p:txBody>
      </p:sp>
      <p:sp>
        <p:nvSpPr>
          <p:cNvPr id="21" name="TextBox 20"/>
          <p:cNvSpPr txBox="1"/>
          <p:nvPr/>
        </p:nvSpPr>
        <p:spPr>
          <a:xfrm>
            <a:off x="2666986" y="6136060"/>
            <a:ext cx="993321" cy="122464"/>
          </a:xfrm>
          <a:prstGeom prst="rect">
            <a:avLst/>
          </a:prstGeom>
        </p:spPr>
        <p:txBody>
          <a:bodyPr wrap="none" lIns="0" tIns="0" rIns="0" bIns="0" anchor="t"/>
          <a:lstStyle/>
          <a:p>
            <a:r>
              <a:rPr lang="en-US" sz="750">
                <a:solidFill>
                  <a:srgbClr val="000000"/>
                </a:solidFill>
                <a:latin typeface="Arial"/>
              </a:rPr>
              <a:t>Strawberries_01.jpg.</a:t>
            </a:r>
          </a:p>
        </p:txBody>
      </p:sp>
      <p:sp>
        <p:nvSpPr>
          <p:cNvPr id="33" name="TextBox 32">
            <a:extLst>
              <a:ext uri="{FF2B5EF4-FFF2-40B4-BE49-F238E27FC236}">
                <a16:creationId xmlns:a16="http://schemas.microsoft.com/office/drawing/2014/main" id="{49261EA2-9508-4B22-AD3C-197D6B70A4A2}"/>
              </a:ext>
            </a:extLst>
          </p:cNvPr>
          <p:cNvSpPr txBox="1"/>
          <p:nvPr/>
        </p:nvSpPr>
        <p:spPr>
          <a:xfrm>
            <a:off x="817146" y="398879"/>
            <a:ext cx="7678783" cy="680357"/>
          </a:xfrm>
          <a:prstGeom prst="rect">
            <a:avLst/>
          </a:prstGeom>
        </p:spPr>
        <p:txBody>
          <a:bodyPr lIns="0" tIns="0" rIns="0" bIns="0" anchor="t"/>
          <a:lstStyle/>
          <a:p>
            <a:r>
              <a:rPr lang="en-US" sz="2800" b="1" dirty="0">
                <a:solidFill>
                  <a:srgbClr val="002060"/>
                </a:solidFill>
                <a:latin typeface="Arial Black" panose="020B0A04020102020204" pitchFamily="34" charset="0"/>
              </a:rPr>
              <a:t>Exercise 1: Think Outside the Box</a:t>
            </a:r>
          </a:p>
          <a:p>
            <a:r>
              <a:rPr lang="en-US" sz="2000" b="1" dirty="0">
                <a:solidFill>
                  <a:srgbClr val="002060"/>
                </a:solidFill>
                <a:latin typeface="Arial Black" panose="020B0A04020102020204" pitchFamily="34" charset="0"/>
              </a:rPr>
              <a:t>Ice Cream Innovation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1441</Words>
  <Application>Microsoft Office PowerPoint</Application>
  <PresentationFormat>Widescreen</PresentationFormat>
  <Paragraphs>223</Paragraphs>
  <Slides>17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Arial Black</vt:lpstr>
      <vt:lpstr>Arial Unicode MS</vt:lpstr>
      <vt:lpstr>Calibri</vt:lpstr>
      <vt:lpstr>Calibri Light</vt:lpstr>
      <vt:lpstr>Times New Roman</vt:lpstr>
      <vt:lpstr>Wingdings</vt:lpstr>
      <vt:lpstr>Office Theme</vt:lpstr>
      <vt:lpstr>Exercises for Personal and Team Development</vt:lpstr>
      <vt:lpstr>PowerPoint Presentation</vt:lpstr>
      <vt:lpstr>Twelve Competencies for High Performance in 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Exercises for Personal and Team Development </dc:title>
  <dc:creator>MUKHOPADHYAY,ANKITA</dc:creator>
  <cp:lastModifiedBy>MUKHOPADHYAY,ANKITA</cp:lastModifiedBy>
  <cp:revision>55</cp:revision>
  <dcterms:created xsi:type="dcterms:W3CDTF">2019-02-20T12:48:23Z</dcterms:created>
  <dcterms:modified xsi:type="dcterms:W3CDTF">2019-05-02T13:54:21Z</dcterms:modified>
</cp:coreProperties>
</file>