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44" r:id="rId1"/>
    <p:sldMasterId id="2147483794" r:id="rId2"/>
    <p:sldMasterId id="2147483814" r:id="rId3"/>
    <p:sldMasterId id="2147483854" r:id="rId4"/>
  </p:sldMasterIdLst>
  <p:notesMasterIdLst>
    <p:notesMasterId r:id="rId31"/>
  </p:notesMasterIdLst>
  <p:handoutMasterIdLst>
    <p:handoutMasterId r:id="rId32"/>
  </p:handoutMasterIdLst>
  <p:sldIdLst>
    <p:sldId id="355" r:id="rId5"/>
    <p:sldId id="357" r:id="rId6"/>
    <p:sldId id="358" r:id="rId7"/>
    <p:sldId id="359" r:id="rId8"/>
    <p:sldId id="360" r:id="rId9"/>
    <p:sldId id="361" r:id="rId10"/>
    <p:sldId id="362" r:id="rId11"/>
    <p:sldId id="363" r:id="rId12"/>
    <p:sldId id="364" r:id="rId13"/>
    <p:sldId id="365" r:id="rId14"/>
    <p:sldId id="366" r:id="rId15"/>
    <p:sldId id="387" r:id="rId16"/>
    <p:sldId id="388" r:id="rId17"/>
    <p:sldId id="367" r:id="rId18"/>
    <p:sldId id="368" r:id="rId19"/>
    <p:sldId id="369" r:id="rId20"/>
    <p:sldId id="370" r:id="rId21"/>
    <p:sldId id="371" r:id="rId22"/>
    <p:sldId id="372" r:id="rId23"/>
    <p:sldId id="373" r:id="rId24"/>
    <p:sldId id="374" r:id="rId25"/>
    <p:sldId id="375" r:id="rId26"/>
    <p:sldId id="376" r:id="rId27"/>
    <p:sldId id="389" r:id="rId28"/>
    <p:sldId id="377" r:id="rId29"/>
    <p:sldId id="37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ferty,Charles" initials="R" lastIdx="3" clrIdx="0">
    <p:extLst>
      <p:ext uri="{19B8F6BF-5375-455C-9EA6-DF929625EA0E}">
        <p15:presenceInfo xmlns:p15="http://schemas.microsoft.com/office/powerpoint/2012/main" userId="S-1-5-21-802951002-2094223479-794563710-77561" providerId="AD"/>
      </p:ext>
    </p:extLst>
  </p:cmAuthor>
  <p:cmAuthor id="2" name="Microsoft Office User" initials="MOU" lastIdx="2" clrIdx="1">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5578"/>
    <a:srgbClr val="26486F"/>
    <a:srgbClr val="8E0000"/>
    <a:srgbClr val="0052D7"/>
    <a:srgbClr val="F4F4F4"/>
    <a:srgbClr val="172A54"/>
    <a:srgbClr val="6E7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8" autoAdjust="0"/>
    <p:restoredTop sz="94329" autoAdjust="0"/>
  </p:normalViewPr>
  <p:slideViewPr>
    <p:cSldViewPr snapToGrid="0">
      <p:cViewPr varScale="1">
        <p:scale>
          <a:sx n="171" d="100"/>
          <a:sy n="171" d="100"/>
        </p:scale>
        <p:origin x="168" y="360"/>
      </p:cViewPr>
      <p:guideLst/>
    </p:cSldViewPr>
  </p:slideViewPr>
  <p:outlineViewPr>
    <p:cViewPr>
      <p:scale>
        <a:sx n="33" d="100"/>
        <a:sy n="33" d="100"/>
      </p:scale>
      <p:origin x="0" y="0"/>
    </p:cViewPr>
  </p:outlineViewPr>
  <p:notesTextViewPr>
    <p:cViewPr>
      <p:scale>
        <a:sx n="75" d="100"/>
        <a:sy n="75" d="100"/>
      </p:scale>
      <p:origin x="0" y="0"/>
    </p:cViewPr>
  </p:notesTextViewPr>
  <p:sorterViewPr>
    <p:cViewPr varScale="1">
      <p:scale>
        <a:sx n="100" d="100"/>
        <a:sy n="100" d="100"/>
      </p:scale>
      <p:origin x="0" y="0"/>
    </p:cViewPr>
  </p:sorterViewPr>
  <p:notesViewPr>
    <p:cSldViewPr snapToGrid="0">
      <p:cViewPr>
        <p:scale>
          <a:sx n="75" d="100"/>
          <a:sy n="75" d="100"/>
        </p:scale>
        <p:origin x="4312" y="5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490037801011067E-2"/>
          <c:y val="6.2361090041597872E-2"/>
          <c:w val="0.89000469772161339"/>
          <c:h val="0.8643999278897368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0.66</c:v>
                </c:pt>
                <c:pt idx="1">
                  <c:v>0.28000000000000003</c:v>
                </c:pt>
              </c:numCache>
            </c:numRef>
          </c:val>
          <c:extLst>
            <c:ext xmlns:c16="http://schemas.microsoft.com/office/drawing/2014/chart" uri="{C3380CC4-5D6E-409C-BE32-E72D297353CC}">
              <c16:uniqueId val="{00000000-9208-7742-A40B-3BF25D2B6F44}"/>
            </c:ext>
          </c:extLst>
        </c:ser>
        <c:dLbls>
          <c:dLblPos val="outEnd"/>
          <c:showLegendKey val="0"/>
          <c:showVal val="1"/>
          <c:showCatName val="0"/>
          <c:showSerName val="0"/>
          <c:showPercent val="0"/>
          <c:showBubbleSize val="0"/>
        </c:dLbls>
        <c:gapWidth val="219"/>
        <c:overlap val="-27"/>
        <c:axId val="1853857472"/>
        <c:axId val="1853761008"/>
      </c:barChart>
      <c:catAx>
        <c:axId val="1853857472"/>
        <c:scaling>
          <c:orientation val="minMax"/>
        </c:scaling>
        <c:delete val="0"/>
        <c:axPos val="b"/>
        <c:numFmt formatCode="General" sourceLinked="1"/>
        <c:majorTickMark val="none"/>
        <c:minorTickMark val="none"/>
        <c:tickLblPos val="nextTo"/>
        <c:spPr>
          <a:noFill/>
          <a:ln w="12700" cap="flat" cmpd="sng" algn="ctr">
            <a:solidFill>
              <a:srgbClr val="6F7878"/>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853761008"/>
        <c:crosses val="autoZero"/>
        <c:auto val="1"/>
        <c:lblAlgn val="ctr"/>
        <c:lblOffset val="100"/>
        <c:noMultiLvlLbl val="0"/>
      </c:catAx>
      <c:valAx>
        <c:axId val="1853761008"/>
        <c:scaling>
          <c:orientation val="minMax"/>
        </c:scaling>
        <c:delete val="0"/>
        <c:axPos val="l"/>
        <c:numFmt formatCode="0%" sourceLinked="1"/>
        <c:majorTickMark val="none"/>
        <c:minorTickMark val="none"/>
        <c:tickLblPos val="nextTo"/>
        <c:spPr>
          <a:noFill/>
          <a:ln w="12700">
            <a:solidFill>
              <a:srgbClr val="6F7878"/>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853857472"/>
        <c:crosses val="autoZero"/>
        <c:crossBetween val="between"/>
        <c:majorUnit val="0.35000000000000003"/>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E8F3FD-8012-4C7C-BCFB-C23E18FC275E}" type="datetimeFigureOut">
              <a:rPr lang="en-US" smtClean="0"/>
              <a:t>5/31/19</a:t>
            </a:fld>
            <a:endParaRPr lang="en-US" dirty="0"/>
          </a:p>
        </p:txBody>
      </p:sp>
      <p:sp>
        <p:nvSpPr>
          <p:cNvPr id="6" name="TextBox 5"/>
          <p:cNvSpPr txBox="1"/>
          <p:nvPr/>
        </p:nvSpPr>
        <p:spPr>
          <a:xfrm>
            <a:off x="164123" y="8858218"/>
            <a:ext cx="6459416" cy="215444"/>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2019 Gartner, Inc. and/or its affiliates. All rights reserved. Gartner is a registered trademark of Gartner, Inc. or its affiliates.</a:t>
            </a:r>
            <a:br>
              <a:rPr lang="en-US" sz="700" dirty="0">
                <a:solidFill>
                  <a:srgbClr val="979D9D"/>
                </a:solidFill>
              </a:rPr>
            </a:br>
            <a:r>
              <a:rPr lang="en-US" sz="700" b="1" dirty="0">
                <a:solidFill>
                  <a:srgbClr val="979D9D"/>
                </a:solidFill>
              </a:rPr>
              <a:t>INTERNAL — FOR INTERNAL USE ONLY or RESTRICTED [CHOSE ONE – DELETE AS APPROPRIATE] </a:t>
            </a:r>
            <a:r>
              <a:rPr lang="en-US" sz="700" b="0" baseline="0" dirty="0">
                <a:solidFill>
                  <a:srgbClr val="979D9D"/>
                </a:solidFill>
              </a:rPr>
              <a:t>| </a:t>
            </a:r>
            <a:r>
              <a:rPr lang="en-US" sz="700" dirty="0">
                <a:solidFill>
                  <a:srgbClr val="979D9D"/>
                </a:solidFill>
              </a:rPr>
              <a:t>Version X.X  Last updated [insert date format: DD Month YYYY]</a:t>
            </a:r>
          </a:p>
        </p:txBody>
      </p:sp>
    </p:spTree>
    <p:extLst>
      <p:ext uri="{BB962C8B-B14F-4D97-AF65-F5344CB8AC3E}">
        <p14:creationId xmlns:p14="http://schemas.microsoft.com/office/powerpoint/2010/main" val="1023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31633" y="712472"/>
            <a:ext cx="4794738" cy="2697041"/>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242371" y="3592535"/>
            <a:ext cx="6373258" cy="523481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rot="16200000">
            <a:off x="-1050931"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2" name="TextBox 11"/>
          <p:cNvSpPr txBox="1"/>
          <p:nvPr/>
        </p:nvSpPr>
        <p:spPr>
          <a:xfrm rot="5400000">
            <a:off x="5183827"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4" name="Text Box 86"/>
          <p:cNvSpPr txBox="1">
            <a:spLocks noChangeArrowheads="1"/>
          </p:cNvSpPr>
          <p:nvPr/>
        </p:nvSpPr>
        <p:spPr bwMode="gray">
          <a:xfrm>
            <a:off x="242373" y="128260"/>
            <a:ext cx="6326067" cy="258458"/>
          </a:xfrm>
          <a:prstGeom prst="rect">
            <a:avLst/>
          </a:prstGeom>
          <a:noFill/>
          <a:ln w="12700">
            <a:noFill/>
            <a:miter lim="800000"/>
            <a:headEnd type="none" w="sm" len="sm"/>
            <a:tailEnd type="none" w="sm" len="sm"/>
          </a:ln>
          <a:effectLst/>
        </p:spPr>
        <p:txBody>
          <a:bodyPr wrap="square" lIns="0" tIns="45683" rIns="91366" bIns="45683" anchor="t" anchorCtr="0">
            <a:spAutoFit/>
          </a:bodyPr>
          <a:lstStyle/>
          <a:p>
            <a:pPr marL="0" marR="0" lvl="0" indent="0" algn="l" defTabSz="912813" rtl="0" eaLnBrk="1" fontAlgn="auto" latinLnBrk="0" hangingPunct="1">
              <a:lnSpc>
                <a:spcPct val="90000"/>
              </a:lnSpc>
              <a:spcBef>
                <a:spcPct val="0"/>
              </a:spcBef>
              <a:spcAft>
                <a:spcPct val="0"/>
              </a:spcAft>
              <a:buClrTx/>
              <a:buSzTx/>
              <a:buFontTx/>
              <a:buNone/>
              <a:tabLst/>
              <a:defRPr/>
            </a:pPr>
            <a:r>
              <a:rPr lang="en-US" sz="1200" b="1" dirty="0"/>
              <a:t>Presentation Title</a:t>
            </a:r>
          </a:p>
        </p:txBody>
      </p:sp>
      <p:sp>
        <p:nvSpPr>
          <p:cNvPr id="8" name="TextBox 7"/>
          <p:cNvSpPr txBox="1"/>
          <p:nvPr/>
        </p:nvSpPr>
        <p:spPr>
          <a:xfrm>
            <a:off x="242372" y="8887703"/>
            <a:ext cx="6373258" cy="184666"/>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600" smtClean="0">
                <a:solidFill>
                  <a:srgbClr val="6E7878"/>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600" dirty="0">
                <a:solidFill>
                  <a:srgbClr val="6E7878"/>
                </a:solidFill>
              </a:rPr>
              <a:t>	© 2019 Gartner, Inc. and/or its affiliates. All rights reserved. Gartner is a registered trademark of Gartner, Inc. or its affiliates.</a:t>
            </a:r>
            <a:br>
              <a:rPr lang="en-US" sz="600" dirty="0">
                <a:solidFill>
                  <a:srgbClr val="6E7878"/>
                </a:solidFill>
              </a:rPr>
            </a:br>
            <a:r>
              <a:rPr lang="en-US" sz="600" b="1" dirty="0">
                <a:solidFill>
                  <a:srgbClr val="6E7878"/>
                </a:solidFill>
              </a:rPr>
              <a:t>INTERNAL — FOR INTERNAL USE ONLY or RESTRICTED [CHOOSE ONE – DELETE AS APPROPRIATE] </a:t>
            </a:r>
            <a:r>
              <a:rPr lang="en-US" sz="600" b="0" baseline="0" dirty="0">
                <a:solidFill>
                  <a:srgbClr val="6E7878"/>
                </a:solidFill>
              </a:rPr>
              <a:t>| </a:t>
            </a:r>
            <a:r>
              <a:rPr lang="en-US" sz="600" dirty="0">
                <a:solidFill>
                  <a:srgbClr val="6E7878"/>
                </a:solidFill>
              </a:rPr>
              <a:t>Version X.X  Last updated [insert date format: DD Month YYYY]</a:t>
            </a:r>
          </a:p>
        </p:txBody>
      </p:sp>
    </p:spTree>
    <p:extLst>
      <p:ext uri="{BB962C8B-B14F-4D97-AF65-F5344CB8AC3E}">
        <p14:creationId xmlns:p14="http://schemas.microsoft.com/office/powerpoint/2010/main" val="1265795583"/>
      </p:ext>
    </p:extLst>
  </p:cSld>
  <p:clrMap bg1="lt1" tx1="dk1" bg2="lt2" tx2="dk2" accent1="accent1" accent2="accent2" accent3="accent3" accent4="accent4" accent5="accent5" accent6="accent6" hlink="hlink" folHlink="folHlink"/>
  <p:hf sldNum="0" hdr="0" ftr="0" dt="0"/>
  <p:notesStyle>
    <a:lvl1pPr marL="0" indent="0" algn="l" defTabSz="914400" rtl="0" eaLnBrk="1" latinLnBrk="0" hangingPunct="1">
      <a:lnSpc>
        <a:spcPct val="90000"/>
      </a:lnSpc>
      <a:spcAft>
        <a:spcPts val="600"/>
      </a:spcAft>
      <a:buFont typeface="Arial" panose="020B0604020202020204" pitchFamily="34" charset="0"/>
      <a:buNone/>
      <a:defRPr sz="1200" kern="1200">
        <a:solidFill>
          <a:schemeClr val="tx1"/>
        </a:solidFill>
        <a:latin typeface="+mn-lt"/>
        <a:ea typeface="+mn-ea"/>
        <a:cs typeface="+mn-cs"/>
      </a:defRPr>
    </a:lvl1pPr>
    <a:lvl2pPr marL="18288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2pPr>
    <a:lvl3pPr marL="36576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3pPr>
    <a:lvl4pPr marL="54864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4pPr>
    <a:lvl5pPr marL="73152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p:cNvSpPr>
            <a:spLocks noGrp="1"/>
          </p:cNvSpPr>
          <p:nvPr>
            <p:ph type="body" idx="1"/>
          </p:nvPr>
        </p:nvSpPr>
        <p:spPr/>
        <p:txBody>
          <a:bodyPr/>
          <a:lstStyle/>
          <a:p>
            <a:r>
              <a:rPr lang="en-US"/>
              <a:t>UPDATED 24 </a:t>
            </a:r>
            <a:r>
              <a:rPr lang="en-US" dirty="0"/>
              <a:t>April 2019</a:t>
            </a:r>
          </a:p>
        </p:txBody>
      </p:sp>
      <p:sp>
        <p:nvSpPr>
          <p:cNvPr id="6" name="Rectangle 103"/>
          <p:cNvSpPr>
            <a:spLocks noChangeArrowheads="1"/>
          </p:cNvSpPr>
          <p:nvPr/>
        </p:nvSpPr>
        <p:spPr bwMode="gray">
          <a:xfrm>
            <a:off x="3862389" y="655411"/>
            <a:ext cx="2618422" cy="420582"/>
          </a:xfrm>
          <a:prstGeom prst="rect">
            <a:avLst/>
          </a:prstGeom>
          <a:noFill/>
          <a:ln w="9525">
            <a:noFill/>
            <a:miter lim="800000"/>
            <a:headEnd/>
            <a:tailEnd/>
          </a:ln>
        </p:spPr>
        <p:txBody>
          <a:bodyPr wrap="square" lIns="65028" tIns="25377" rIns="65028" bIns="25377">
            <a:spAutoFit/>
          </a:bodyPr>
          <a:lstStyle/>
          <a:p>
            <a:pPr algn="l" defTabSz="947738">
              <a:lnSpc>
                <a:spcPct val="100000"/>
              </a:lnSpc>
              <a:spcBef>
                <a:spcPct val="0"/>
              </a:spcBef>
              <a:spcAft>
                <a:spcPct val="0"/>
              </a:spcAft>
            </a:pPr>
            <a:r>
              <a:rPr lang="en-US" sz="1200" dirty="0">
                <a:solidFill>
                  <a:srgbClr val="000000"/>
                </a:solidFill>
              </a:rPr>
              <a:t>Presenter's Name</a:t>
            </a:r>
          </a:p>
          <a:p>
            <a:pPr algn="l" defTabSz="947738">
              <a:lnSpc>
                <a:spcPct val="100000"/>
              </a:lnSpc>
              <a:spcBef>
                <a:spcPct val="0"/>
              </a:spcBef>
              <a:spcAft>
                <a:spcPct val="0"/>
              </a:spcAft>
            </a:pPr>
            <a:r>
              <a:rPr lang="en-US" sz="1200" dirty="0">
                <a:solidFill>
                  <a:srgbClr val="000000"/>
                </a:solidFill>
              </a:rPr>
              <a:t>Presenter's Name</a:t>
            </a:r>
          </a:p>
        </p:txBody>
      </p:sp>
    </p:spTree>
    <p:extLst>
      <p:ext uri="{BB962C8B-B14F-4D97-AF65-F5344CB8AC3E}">
        <p14:creationId xmlns:p14="http://schemas.microsoft.com/office/powerpoint/2010/main" val="2376541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6055538"/>
            <a:ext cx="2057400" cy="469087"/>
          </a:xfrm>
          <a:prstGeom prst="rect">
            <a:avLst/>
          </a:prstGeom>
        </p:spPr>
      </p:pic>
      <p:sp>
        <p:nvSpPr>
          <p:cNvPr id="17" name="TextBox 16"/>
          <p:cNvSpPr txBox="1"/>
          <p:nvPr userDrawn="1"/>
        </p:nvSpPr>
        <p:spPr bwMode="gray">
          <a:xfrm>
            <a:off x="460256" y="6201460"/>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a:t>
            </a:r>
            <a:br>
              <a:rPr lang="en-US" sz="700" b="0" i="0" u="none" strike="noStrike" kern="1200" dirty="0">
                <a:solidFill>
                  <a:schemeClr val="tx1"/>
                </a:solidFill>
                <a:effectLst/>
                <a:latin typeface="Arial" charset="0"/>
                <a:ea typeface="Arial Unicode MS" pitchFamily="34" charset="-128"/>
                <a:cs typeface="Arial Unicode MS" pitchFamily="34" charset="-128"/>
              </a:rPr>
            </a:br>
            <a:r>
              <a:rPr lang="en-US" sz="700" b="0" i="0" u="none" strike="noStrike" kern="1200" dirty="0">
                <a:solidFill>
                  <a:schemeClr val="tx1"/>
                </a:solidFill>
                <a:effectLst/>
                <a:latin typeface="Arial" charset="0"/>
                <a:ea typeface="Arial Unicode MS" pitchFamily="34" charset="-128"/>
                <a:cs typeface="Arial Unicode MS" pitchFamily="34" charset="-128"/>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807758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hasCustomPrompt="1"/>
          </p:nvPr>
        </p:nvSpPr>
        <p:spPr>
          <a:xfrm>
            <a:off x="457200" y="1527175"/>
            <a:ext cx="2563495" cy="4460875"/>
          </a:xfrm>
        </p:spPr>
        <p:txBody>
          <a:bodyPr vert="horz" lIns="0" tIns="0" rIns="0" bIns="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9" hasCustomPrompt="1"/>
          </p:nvPr>
        </p:nvSpPr>
        <p:spPr>
          <a:xfrm>
            <a:off x="3361373" y="1527175"/>
            <a:ext cx="2563495" cy="4460875"/>
          </a:xfrm>
          <a:noFill/>
        </p:spPr>
        <p:txBody>
          <a:bodyPr vert="horz" lIns="0" tIns="0" rIns="0" bIns="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20" hasCustomPrompt="1"/>
          </p:nvPr>
        </p:nvSpPr>
        <p:spPr>
          <a:xfrm>
            <a:off x="6265546"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lstStyle/>
          <a:p>
            <a:r>
              <a:rPr lang="en-US" dirty="0"/>
              <a:t>Click to edit title</a:t>
            </a:r>
          </a:p>
        </p:txBody>
      </p:sp>
      <p:sp>
        <p:nvSpPr>
          <p:cNvPr id="13" name="Text Placeholder 11"/>
          <p:cNvSpPr>
            <a:spLocks noGrp="1"/>
          </p:cNvSpPr>
          <p:nvPr>
            <p:ph type="body" sz="quarter" idx="21" hasCustomPrompt="1"/>
          </p:nvPr>
        </p:nvSpPr>
        <p:spPr>
          <a:xfrm>
            <a:off x="9169718"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571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1" name="Text Placeholder 11"/>
          <p:cNvSpPr>
            <a:spLocks noGrp="1"/>
          </p:cNvSpPr>
          <p:nvPr>
            <p:ph type="body" sz="quarter" idx="17" hasCustomPrompt="1"/>
          </p:nvPr>
        </p:nvSpPr>
        <p:spPr>
          <a:xfrm>
            <a:off x="457200" y="1527175"/>
            <a:ext cx="2563495" cy="4460875"/>
          </a:xfrm>
          <a:solidFill>
            <a:srgbClr val="F4F4F4"/>
          </a:solidFill>
        </p:spPr>
        <p:txBody>
          <a:bodyPr vert="horz" lIns="182880" tIns="182880" rIns="91440" bIns="18288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19" hasCustomPrompt="1"/>
          </p:nvPr>
        </p:nvSpPr>
        <p:spPr>
          <a:xfrm>
            <a:off x="3361373" y="1527175"/>
            <a:ext cx="2563495" cy="4460875"/>
          </a:xfrm>
          <a:solidFill>
            <a:srgbClr val="F4F4F4"/>
          </a:solidFill>
        </p:spPr>
        <p:txBody>
          <a:bodyPr vert="horz" lIns="182880" tIns="182880" rIns="91440" bIns="18288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20" hasCustomPrompt="1"/>
          </p:nvPr>
        </p:nvSpPr>
        <p:spPr>
          <a:xfrm>
            <a:off x="6265546" y="1527175"/>
            <a:ext cx="2563495" cy="4460875"/>
          </a:xfrm>
          <a:solidFill>
            <a:srgbClr val="F4F4F4"/>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21" hasCustomPrompt="1"/>
          </p:nvPr>
        </p:nvSpPr>
        <p:spPr>
          <a:xfrm>
            <a:off x="9169718" y="1527175"/>
            <a:ext cx="2563495" cy="4460875"/>
          </a:xfrm>
          <a:solidFill>
            <a:srgbClr val="F4F4F4"/>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21470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73EB3B-0AE2-7A48-BF35-D1CF1DB27874}"/>
              </a:ext>
            </a:extLst>
          </p:cNvPr>
          <p:cNvSpPr/>
          <p:nvPr userDrawn="1"/>
        </p:nvSpPr>
        <p:spPr bwMode="ltGray">
          <a:xfrm>
            <a:off x="7140899" y="1354039"/>
            <a:ext cx="5051100"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4" name="Rectangle 13">
            <a:extLst>
              <a:ext uri="{FF2B5EF4-FFF2-40B4-BE49-F238E27FC236}">
                <a16:creationId xmlns:a16="http://schemas.microsoft.com/office/drawing/2014/main" id="{D3C73678-BC25-BB4A-A678-83DD136C7174}"/>
              </a:ext>
            </a:extLst>
          </p:cNvPr>
          <p:cNvSpPr/>
          <p:nvPr userDrawn="1"/>
        </p:nvSpPr>
        <p:spPr bwMode="ltGray">
          <a:xfrm>
            <a:off x="-2" y="1354039"/>
            <a:ext cx="1753954"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4" name="Title 3">
            <a:extLst>
              <a:ext uri="{FF2B5EF4-FFF2-40B4-BE49-F238E27FC236}">
                <a16:creationId xmlns:a16="http://schemas.microsoft.com/office/drawing/2014/main" id="{784A8834-3401-41F6-84CC-8519F3E2FE6F}"/>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847968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W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ltGray">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ltGray">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itle 3">
            <a:extLst>
              <a:ext uri="{FF2B5EF4-FFF2-40B4-BE49-F238E27FC236}">
                <a16:creationId xmlns:a16="http://schemas.microsoft.com/office/drawing/2014/main" id="{58103116-3096-412B-B31E-6176BE5C46DE}"/>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1888747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lt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id="{9B5F1DF4-EF99-47F7-A79E-414A82FDD745}"/>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1756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W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id="{979D4D3E-4052-4F61-A211-CECF7F95DEBD}"/>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355319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lt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ext Placeholder 5">
            <a:extLst>
              <a:ext uri="{FF2B5EF4-FFF2-40B4-BE49-F238E27FC236}">
                <a16:creationId xmlns:a16="http://schemas.microsoft.com/office/drawing/2014/main" id="{C9AF0567-7D45-4104-8507-070684D0101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478475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W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8" name="Text Placeholder 5">
            <a:extLst>
              <a:ext uri="{FF2B5EF4-FFF2-40B4-BE49-F238E27FC236}">
                <a16:creationId xmlns:a16="http://schemas.microsoft.com/office/drawing/2014/main" id="{B9687177-F159-4B58-AEBB-87953CE3704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69590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89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211551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Ref idx="1001">
        <a:schemeClr val="bg1"/>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9540" y="6055538"/>
            <a:ext cx="2050653" cy="469087"/>
          </a:xfrm>
          <a:prstGeom prst="rect">
            <a:avLst/>
          </a:prstGeom>
        </p:spPr>
      </p:pic>
      <p:sp>
        <p:nvSpPr>
          <p:cNvPr id="9" name="TextBox 8">
            <a:extLst>
              <a:ext uri="{FF2B5EF4-FFF2-40B4-BE49-F238E27FC236}">
                <a16:creationId xmlns:a16="http://schemas.microsoft.com/office/drawing/2014/main" id="{5FEBD54C-7F65-451D-B735-6E49592553C6}"/>
              </a:ext>
            </a:extLst>
          </p:cNvPr>
          <p:cNvSpPr txBox="1"/>
          <p:nvPr userDrawn="1"/>
        </p:nvSpPr>
        <p:spPr bwMode="gray">
          <a:xfrm>
            <a:off x="460256" y="6201460"/>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a:t>
            </a:r>
            <a:br>
              <a:rPr lang="en-US" sz="700" b="0" i="0" u="none" strike="noStrike" kern="1200" dirty="0">
                <a:solidFill>
                  <a:schemeClr val="tx1"/>
                </a:solidFill>
                <a:effectLst/>
                <a:latin typeface="Arial" charset="0"/>
                <a:ea typeface="Arial Unicode MS" pitchFamily="34" charset="-128"/>
                <a:cs typeface="Arial Unicode MS" pitchFamily="34" charset="-128"/>
              </a:rPr>
            </a:br>
            <a:r>
              <a:rPr lang="en-US" sz="700" b="0" i="0" u="none" strike="noStrike" kern="1200" dirty="0">
                <a:solidFill>
                  <a:schemeClr val="tx1"/>
                </a:solidFill>
                <a:effectLst/>
                <a:latin typeface="Arial" charset="0"/>
                <a:ea typeface="Arial Unicode MS" pitchFamily="34" charset="-128"/>
                <a:cs typeface="Arial Unicode MS" pitchFamily="34" charset="-128"/>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32717970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7" name="Content Placeholder 6"/>
          <p:cNvSpPr>
            <a:spLocks noGrp="1"/>
          </p:cNvSpPr>
          <p:nvPr>
            <p:ph sz="quarter" idx="10"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69465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6990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44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6" name="Text Placeholder 11"/>
          <p:cNvSpPr>
            <a:spLocks noGrp="1"/>
          </p:cNvSpPr>
          <p:nvPr>
            <p:ph type="body" sz="quarter" idx="13" hasCustomPrompt="1"/>
          </p:nvPr>
        </p:nvSpPr>
        <p:spPr>
          <a:xfrm>
            <a:off x="460544"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6" hasCustomPrompt="1"/>
          </p:nvPr>
        </p:nvSpPr>
        <p:spPr>
          <a:xfrm>
            <a:off x="4427537"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7" hasCustomPrompt="1"/>
          </p:nvPr>
        </p:nvSpPr>
        <p:spPr>
          <a:xfrm>
            <a:off x="8391186"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478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4" name="Text Placeholder 11"/>
          <p:cNvSpPr>
            <a:spLocks noGrp="1"/>
          </p:cNvSpPr>
          <p:nvPr>
            <p:ph type="body" sz="quarter" idx="13" hasCustomPrompt="1"/>
          </p:nvPr>
        </p:nvSpPr>
        <p:spPr>
          <a:xfrm>
            <a:off x="460544"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11"/>
          <p:cNvSpPr>
            <a:spLocks noGrp="1"/>
          </p:cNvSpPr>
          <p:nvPr>
            <p:ph type="body" sz="quarter" idx="16" hasCustomPrompt="1"/>
          </p:nvPr>
        </p:nvSpPr>
        <p:spPr>
          <a:xfrm>
            <a:off x="4427537"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7" hasCustomPrompt="1"/>
          </p:nvPr>
        </p:nvSpPr>
        <p:spPr>
          <a:xfrm>
            <a:off x="8391186"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5568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7" name="Text Placeholder 11"/>
          <p:cNvSpPr>
            <a:spLocks noGrp="1"/>
          </p:cNvSpPr>
          <p:nvPr>
            <p:ph type="body" sz="quarter" idx="17" hasCustomPrompt="1"/>
          </p:nvPr>
        </p:nvSpPr>
        <p:spPr>
          <a:xfrm>
            <a:off x="457200" y="1527175"/>
            <a:ext cx="2563495" cy="4460875"/>
          </a:xfrm>
        </p:spPr>
        <p:txBody>
          <a:bodyPr vert="horz" lIns="0" tIns="0" rIns="0" bIns="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9" hasCustomPrompt="1"/>
          </p:nvPr>
        </p:nvSpPr>
        <p:spPr>
          <a:xfrm>
            <a:off x="3361373" y="1527175"/>
            <a:ext cx="2563495" cy="4460875"/>
          </a:xfrm>
          <a:noFill/>
        </p:spPr>
        <p:txBody>
          <a:bodyPr vert="horz" lIns="0" tIns="0" rIns="0" bIns="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11"/>
          <p:cNvSpPr>
            <a:spLocks noGrp="1"/>
          </p:cNvSpPr>
          <p:nvPr>
            <p:ph type="body" sz="quarter" idx="20" hasCustomPrompt="1"/>
          </p:nvPr>
        </p:nvSpPr>
        <p:spPr>
          <a:xfrm>
            <a:off x="6265546"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11"/>
          <p:cNvSpPr>
            <a:spLocks noGrp="1"/>
          </p:cNvSpPr>
          <p:nvPr>
            <p:ph type="body" sz="quarter" idx="21" hasCustomPrompt="1"/>
          </p:nvPr>
        </p:nvSpPr>
        <p:spPr>
          <a:xfrm>
            <a:off x="9169718"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4743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1" name="Text Placeholder 11"/>
          <p:cNvSpPr>
            <a:spLocks noGrp="1"/>
          </p:cNvSpPr>
          <p:nvPr>
            <p:ph type="body" sz="quarter" idx="17" hasCustomPrompt="1"/>
          </p:nvPr>
        </p:nvSpPr>
        <p:spPr>
          <a:xfrm>
            <a:off x="457200" y="1527175"/>
            <a:ext cx="2563495" cy="4460875"/>
          </a:xfrm>
          <a:solidFill>
            <a:srgbClr val="355578"/>
          </a:solidFill>
        </p:spPr>
        <p:txBody>
          <a:bodyPr vert="horz" lIns="182880" tIns="182880" rIns="91440" bIns="18288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19" hasCustomPrompt="1"/>
          </p:nvPr>
        </p:nvSpPr>
        <p:spPr>
          <a:xfrm>
            <a:off x="3361373" y="1527175"/>
            <a:ext cx="2563495" cy="4460875"/>
          </a:xfrm>
          <a:solidFill>
            <a:srgbClr val="355578"/>
          </a:solidFill>
        </p:spPr>
        <p:txBody>
          <a:bodyPr vert="horz" lIns="182880" tIns="182880" rIns="91440" bIns="18288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20" hasCustomPrompt="1"/>
          </p:nvPr>
        </p:nvSpPr>
        <p:spPr>
          <a:xfrm>
            <a:off x="6265546" y="1527175"/>
            <a:ext cx="2563495" cy="4460875"/>
          </a:xfrm>
          <a:solidFill>
            <a:srgbClr val="355578"/>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21" hasCustomPrompt="1"/>
          </p:nvPr>
        </p:nvSpPr>
        <p:spPr>
          <a:xfrm>
            <a:off x="9169718" y="1527175"/>
            <a:ext cx="2563495" cy="4460875"/>
          </a:xfrm>
          <a:solidFill>
            <a:srgbClr val="355578"/>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175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B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itle 3">
            <a:extLst>
              <a:ext uri="{FF2B5EF4-FFF2-40B4-BE49-F238E27FC236}">
                <a16:creationId xmlns:a16="http://schemas.microsoft.com/office/drawing/2014/main" id="{E850B517-0939-4D98-A0B3-846155750AFB}"/>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177489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inv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id="{15B43A76-842A-4A61-9857-76BAA55D83B7}"/>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9381659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B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id="{0BF1A5F0-6FA3-4051-AAD2-6061FBF70877}"/>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3545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18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inv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ext Placeholder 5">
            <a:extLst>
              <a:ext uri="{FF2B5EF4-FFF2-40B4-BE49-F238E27FC236}">
                <a16:creationId xmlns:a16="http://schemas.microsoft.com/office/drawing/2014/main" id="{53BECD4C-B905-4A5F-B95F-E4B007F66259}"/>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392693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B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ext Placeholder 5">
            <a:extLst>
              <a:ext uri="{FF2B5EF4-FFF2-40B4-BE49-F238E27FC236}">
                <a16:creationId xmlns:a16="http://schemas.microsoft.com/office/drawing/2014/main" id="{64A2FE06-7238-4495-817D-8DB97B5A9D4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186806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W1_Steel">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42709846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W1_Tang">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8" name="TextBox 7"/>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2062327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W1_Lemon">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422145620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W1_Rose">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7665613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96D9255A-BF44-4F18-8FE5-BECA755D0167}"/>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6281709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W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7E01BAAF-E842-4667-8FD0-734CF296AA84}"/>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39377596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W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D44151E0-84E3-4F9B-A62E-2C344BEF0B2A}"/>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6014891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W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116FC1A4-3A73-49F0-B713-E5BB06A13ACC}"/>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1909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32083166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W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F91A82C3-8E7E-4D78-B6F9-E24B0DD84334}"/>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8293842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W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2F83C8B5-846F-44EC-A043-69873B0E04C9}"/>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9179161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W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04A7BBD2-1C8F-4F97-AED7-95C8AEEFBFE2}"/>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7516503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W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19A0C629-58E7-4EE7-B01A-115BD024886F}"/>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5227674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W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DB8FFD8D-89F4-48D0-9E59-70B360F5710D}"/>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1687310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W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8032828F-7193-4C76-ACE8-71D7C9D8D57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397417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W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20876162-5D39-4095-837E-8645554BB550}"/>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5422380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W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D4B89F2A-4F0A-41C5-8243-9E3304EBA88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8180954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B1_Steel">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pic>
        <p:nvPicPr>
          <p:cNvPr id="8" name="Picture 7">
            <a:extLst>
              <a:ext uri="{FF2B5EF4-FFF2-40B4-BE49-F238E27FC236}">
                <a16:creationId xmlns:a16="http://schemas.microsoft.com/office/drawing/2014/main" id="{959D9CFA-ACA2-5243-8C25-B0F4FA9787B9}"/>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Tree>
    <p:extLst>
      <p:ext uri="{BB962C8B-B14F-4D97-AF65-F5344CB8AC3E}">
        <p14:creationId xmlns:p14="http://schemas.microsoft.com/office/powerpoint/2010/main" val="2683118759"/>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B1_Tan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id="{3618FF95-0FF8-A94E-9912-4147DD45A6E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51224209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a:t>
            </a:r>
          </a:p>
        </p:txBody>
      </p:sp>
      <p:sp>
        <p:nvSpPr>
          <p:cNvPr id="7" name="Content Placeholder 6"/>
          <p:cNvSpPr>
            <a:spLocks noGrp="1"/>
          </p:cNvSpPr>
          <p:nvPr>
            <p:ph sz="quarter" idx="10"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0199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itle Slide B1_Lemon">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id="{2124D2E4-9741-3F44-95E6-F883BA9D6FA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1506269273"/>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Title Slide B1_Rose">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id="{6891A653-66C3-7641-A048-5416E139664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152423458"/>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ivider B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12DD6E58-DDD3-4DC5-9C80-EC78D8D07328}"/>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7559552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Divider B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0834C8E7-8660-46F6-BE31-FB03F1F24AAE}"/>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19096082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ivider B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F4457FE3-0B4A-413C-9BD0-B43E27F3C7B0}"/>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265270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B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id="{1A210C93-AE94-4E86-AC03-4CD8F0DB740D}"/>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32972832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Quote B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sz="3200"/>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C260D940-7907-443B-8CD7-4B47DC2630B2}"/>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8328048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Quote B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FF54F1F8-6F27-4D41-9D36-B04796316B26}"/>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8658791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Quote B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FB027545-27FE-4366-81D6-8EB06294E3BB}"/>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2340560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Quote B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id="{F9919CD3-72A3-4026-901B-65C1C9822553}"/>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99334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buClrTx/>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813357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Quote B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4077B33D-3FE1-4070-8FAA-FD5D49626C4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008960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Quote B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457E982F-E443-47B0-BA05-17FA83FD3084}"/>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76583157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Quote B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001ED731-3C2C-4D48-BDDF-45584241CCCA}"/>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0592754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Quote B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id="{6C7B45E7-88E7-4A10-B9E0-1CD17767869F}"/>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8386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7773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460544"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11"/>
          <p:cNvSpPr>
            <a:spLocks noGrp="1"/>
          </p:cNvSpPr>
          <p:nvPr>
            <p:ph type="body" sz="quarter" idx="16" hasCustomPrompt="1"/>
          </p:nvPr>
        </p:nvSpPr>
        <p:spPr>
          <a:xfrm>
            <a:off x="4427537"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7" hasCustomPrompt="1"/>
          </p:nvPr>
        </p:nvSpPr>
        <p:spPr>
          <a:xfrm>
            <a:off x="8391186"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178046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2" name="Text Placeholder 11"/>
          <p:cNvSpPr>
            <a:spLocks noGrp="1"/>
          </p:cNvSpPr>
          <p:nvPr>
            <p:ph type="body" sz="quarter" idx="14" hasCustomPrompt="1"/>
          </p:nvPr>
        </p:nvSpPr>
        <p:spPr>
          <a:xfrm>
            <a:off x="460544"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16" hasCustomPrompt="1"/>
          </p:nvPr>
        </p:nvSpPr>
        <p:spPr>
          <a:xfrm>
            <a:off x="4427537"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17" hasCustomPrompt="1"/>
          </p:nvPr>
        </p:nvSpPr>
        <p:spPr>
          <a:xfrm>
            <a:off x="8391186"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580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image" Target="../media/image1.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theme" Target="../theme/theme3.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18"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theme" Target="../theme/theme4.xml"/><Relationship Id="rId2" Type="http://schemas.openxmlformats.org/officeDocument/2006/relationships/slideLayout" Target="../slideLayouts/slideLayout49.xml"/><Relationship Id="rId16" Type="http://schemas.openxmlformats.org/officeDocument/2006/relationships/slideLayout" Target="../slideLayouts/slideLayout63.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19" Type="http://schemas.openxmlformats.org/officeDocument/2006/relationships/image" Target="../media/image4.png"/><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306732"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C8715055-8345-8347-8008-CD9D51621ED9}" type="slidenum">
              <a:rPr lang="en-US" sz="1000" smtClean="0">
                <a:solidFill>
                  <a:schemeClr val="tx1"/>
                </a:solidFill>
              </a:rPr>
              <a:t>‹#›</a:t>
            </a:fld>
            <a:r>
              <a:rPr lang="en-US" sz="700" dirty="0">
                <a:solidFill>
                  <a:schemeClr val="tx1"/>
                </a:solidFill>
              </a:rPr>
              <a:t>	© 2019 Gartner, Inc. and/or its affiliates. All rights reserved.</a:t>
            </a:r>
          </a:p>
        </p:txBody>
      </p:sp>
      <p:sp>
        <p:nvSpPr>
          <p:cNvPr id="8" name="TextBox 7"/>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3362298311"/>
      </p:ext>
    </p:extLst>
  </p:cSld>
  <p:clrMap bg1="lt1" tx1="dk1" bg2="lt2" tx2="dk2" accent1="accent1" accent2="accent2" accent3="accent3" accent4="accent4" accent5="accent5" accent6="accent6" hlink="hlink" folHlink="folHlink"/>
  <p:sldLayoutIdLst>
    <p:sldLayoutId id="2147483745" r:id="rId1"/>
    <p:sldLayoutId id="2147483786" r:id="rId2"/>
    <p:sldLayoutId id="2147483751" r:id="rId3"/>
    <p:sldLayoutId id="2147483750" r:id="rId4"/>
    <p:sldLayoutId id="2147483746" r:id="rId5"/>
    <p:sldLayoutId id="2147483759" r:id="rId6"/>
    <p:sldLayoutId id="2147483748" r:id="rId7"/>
    <p:sldLayoutId id="2147483761" r:id="rId8"/>
    <p:sldLayoutId id="2147483762" r:id="rId9"/>
    <p:sldLayoutId id="2147483763" r:id="rId10"/>
    <p:sldLayoutId id="2147483764" r:id="rId11"/>
    <p:sldLayoutId id="2147483875" r:id="rId12"/>
    <p:sldLayoutId id="2147483789" r:id="rId13"/>
    <p:sldLayoutId id="2147483790" r:id="rId14"/>
    <p:sldLayoutId id="2147483791" r:id="rId15"/>
    <p:sldLayoutId id="2147483792" r:id="rId16"/>
    <p:sldLayoutId id="2147483793" r:id="rId17"/>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Tx/>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A4A3A4"/>
          </p15:clr>
        </p15:guide>
        <p15:guide id="3" pos="288" userDrawn="1">
          <p15:clr>
            <a:srgbClr val="5ACBF0"/>
          </p15:clr>
        </p15:guide>
        <p15:guide id="4" orient="horz" pos="2160" userDrawn="1">
          <p15:clr>
            <a:srgbClr val="A4A3A4"/>
          </p15:clr>
        </p15:guide>
        <p15:guide id="5" orient="horz" pos="231" userDrawn="1">
          <p15:clr>
            <a:srgbClr val="5ACBF0"/>
          </p15:clr>
        </p15:guide>
        <p15:guide id="6" pos="7391" userDrawn="1">
          <p15:clr>
            <a:srgbClr val="5ACBF0"/>
          </p15:clr>
        </p15:guide>
        <p15:guide id="7" orient="horz" pos="3772" userDrawn="1">
          <p15:clr>
            <a:srgbClr val="FBAE40"/>
          </p15:clr>
        </p15:guide>
        <p15:guide id="9" orient="horz" pos="4110" userDrawn="1">
          <p15:clr>
            <a:srgbClr val="5ACBF0"/>
          </p15:clr>
        </p15:guide>
        <p15:guide id="10" orient="horz" pos="537" userDrawn="1">
          <p15:clr>
            <a:srgbClr val="FDE53C"/>
          </p15:clr>
        </p15:guide>
        <p15:guide id="11" orient="horz" pos="846" userDrawn="1">
          <p15:clr>
            <a:srgbClr val="FDE53C"/>
          </p15:clr>
        </p15:guide>
        <p15:guide id="12" orient="horz" pos="962" userDrawn="1">
          <p15:clr>
            <a:srgbClr val="5ACBF0"/>
          </p15:clr>
        </p15:guide>
        <p15:guide id="13" orient="horz" pos="4002" userDrawn="1">
          <p15:clr>
            <a:srgbClr val="5ACBF0"/>
          </p15:clr>
        </p15:guide>
        <p15:guide id="14" pos="3752" userDrawn="1">
          <p15:clr>
            <a:srgbClr val="5ACBF0"/>
          </p15:clr>
        </p15:guide>
        <p15:guide id="15" pos="3927" userDrawn="1">
          <p15:clr>
            <a:srgbClr val="5ACBF0"/>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b="0" kern="1200" smtClean="0">
                <a:solidFill>
                  <a:schemeClr val="tx1"/>
                </a:solidFill>
                <a:latin typeface="+mn-lt"/>
                <a:ea typeface="+mn-ea"/>
                <a:cs typeface="+mn-cs"/>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b="0" kern="1200" dirty="0">
                <a:solidFill>
                  <a:schemeClr val="tx1"/>
                </a:solidFill>
                <a:latin typeface="+mn-lt"/>
                <a:ea typeface="+mn-ea"/>
                <a:cs typeface="+mn-cs"/>
              </a:rPr>
              <a:t>	© 2019 Gartner, Inc. and/or its affiliates. All rights reserved.</a:t>
            </a:r>
          </a:p>
        </p:txBody>
      </p:sp>
      <p:sp>
        <p:nvSpPr>
          <p:cNvPr id="11" name="TextBox 10"/>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2025644939"/>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3" r:id="rId4"/>
    <p:sldLayoutId id="2147483802" r:id="rId5"/>
    <p:sldLayoutId id="2147483804" r:id="rId6"/>
    <p:sldLayoutId id="2147483805" r:id="rId7"/>
    <p:sldLayoutId id="2147483806" r:id="rId8"/>
    <p:sldLayoutId id="2147483807" r:id="rId9"/>
    <p:sldLayoutId id="2147483809" r:id="rId10"/>
    <p:sldLayoutId id="2147483810" r:id="rId11"/>
    <p:sldLayoutId id="2147483811" r:id="rId12"/>
    <p:sldLayoutId id="2147483812" r:id="rId13"/>
    <p:sldLayoutId id="2147483813" r:id="rId14"/>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1"/>
        </a:buClr>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3999" userDrawn="1">
          <p15:clr>
            <a:srgbClr val="5ACBF0"/>
          </p15:clr>
        </p15:guide>
        <p15:guide id="12" pos="3752">
          <p15:clr>
            <a:srgbClr val="5ACBF0"/>
          </p15:clr>
        </p15:guide>
        <p15:guide id="13" pos="3927">
          <p15:clr>
            <a:srgbClr val="5ACBF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chemeClr val="tx1"/>
                </a:solidFill>
              </a:rPr>
              <a:t>	© 2019 Gartner, Inc. and/or its affiliates. All rights reserved.</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52000736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Tx/>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02">
          <p15:clr>
            <a:srgbClr val="5ACBF0"/>
          </p15:clr>
        </p15:guide>
        <p15:guide id="12" pos="3752">
          <p15:clr>
            <a:srgbClr val="5ACBF0"/>
          </p15:clr>
        </p15:guide>
        <p15:guide id="13" pos="3927">
          <p15:clr>
            <a:srgbClr val="5ACBF0"/>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chemeClr val="tx1"/>
                </a:solidFill>
              </a:rPr>
              <a:t>	© 2019 Gartner, Inc. and/or its affiliates. All rights reserved.</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pic>
        <p:nvPicPr>
          <p:cNvPr id="11" name="Gartner Logo">
            <a:extLst>
              <a:ext uri="{FF2B5EF4-FFF2-40B4-BE49-F238E27FC236}">
                <a16:creationId xmlns:a16="http://schemas.microsoft.com/office/drawing/2014/main" id="{689AF737-13B7-634F-B563-311168B8CB11}"/>
              </a:ext>
            </a:extLst>
          </p:cNvPr>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Tree>
    <p:extLst>
      <p:ext uri="{BB962C8B-B14F-4D97-AF65-F5344CB8AC3E}">
        <p14:creationId xmlns:p14="http://schemas.microsoft.com/office/powerpoint/2010/main" val="3809325339"/>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02">
          <p15:clr>
            <a:srgbClr val="5ACBF0"/>
          </p15:clr>
        </p15:guide>
        <p15:guide id="12" pos="3752">
          <p15:clr>
            <a:srgbClr val="5ACBF0"/>
          </p15:clr>
        </p15:guide>
        <p15:guide id="13" pos="3927">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A3428AF8-38A0-D84C-B8D4-2593673F7A91}"/>
              </a:ext>
            </a:extLst>
          </p:cNvPr>
          <p:cNvSpPr>
            <a:spLocks noGrp="1"/>
          </p:cNvSpPr>
          <p:nvPr>
            <p:ph type="body" sz="quarter" idx="10"/>
          </p:nvPr>
        </p:nvSpPr>
        <p:spPr>
          <a:xfrm>
            <a:off x="2166861" y="3804785"/>
            <a:ext cx="4545024" cy="276999"/>
          </a:xfrm>
        </p:spPr>
        <p:txBody>
          <a:bodyPr/>
          <a:lstStyle/>
          <a:p>
            <a:pPr lvl="0">
              <a:buClr>
                <a:srgbClr val="002856"/>
              </a:buClr>
              <a:buSzPct val="90000"/>
            </a:pPr>
            <a:r>
              <a:rPr lang="en-US" dirty="0">
                <a:solidFill>
                  <a:srgbClr val="FFFFFF"/>
                </a:solidFill>
              </a:rPr>
              <a:t>Part 4: Learning Agility</a:t>
            </a:r>
          </a:p>
        </p:txBody>
      </p:sp>
      <p:sp>
        <p:nvSpPr>
          <p:cNvPr id="16" name="Title 15">
            <a:extLst>
              <a:ext uri="{FF2B5EF4-FFF2-40B4-BE49-F238E27FC236}">
                <a16:creationId xmlns:a16="http://schemas.microsoft.com/office/drawing/2014/main" id="{77133B80-E582-B745-8051-E2504DFBDF7A}"/>
              </a:ext>
            </a:extLst>
          </p:cNvPr>
          <p:cNvSpPr>
            <a:spLocks noGrp="1"/>
          </p:cNvSpPr>
          <p:nvPr>
            <p:ph type="ctrTitle"/>
          </p:nvPr>
        </p:nvSpPr>
        <p:spPr/>
        <p:txBody>
          <a:bodyPr/>
          <a:lstStyle/>
          <a:p>
            <a:r>
              <a:rPr lang="en-US" dirty="0"/>
              <a:t>Exercises for Personal and Team Development</a:t>
            </a:r>
          </a:p>
        </p:txBody>
      </p:sp>
    </p:spTree>
    <p:extLst>
      <p:ext uri="{BB962C8B-B14F-4D97-AF65-F5344CB8AC3E}">
        <p14:creationId xmlns:p14="http://schemas.microsoft.com/office/powerpoint/2010/main" val="2179622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D3DB6-897E-D640-9D32-172533A5D97E}"/>
              </a:ext>
            </a:extLst>
          </p:cNvPr>
          <p:cNvSpPr>
            <a:spLocks noGrp="1"/>
          </p:cNvSpPr>
          <p:nvPr>
            <p:ph type="title"/>
          </p:nvPr>
        </p:nvSpPr>
        <p:spPr/>
        <p:txBody>
          <a:bodyPr/>
          <a:lstStyle/>
          <a:p>
            <a:r>
              <a:rPr lang="en-US" b="1" dirty="0"/>
              <a:t>Exercise 1: Use Self-Reflection to Boost Learning</a:t>
            </a:r>
            <a:endParaRPr lang="en-US" dirty="0"/>
          </a:p>
        </p:txBody>
      </p:sp>
      <p:sp>
        <p:nvSpPr>
          <p:cNvPr id="3" name="TextBox 2">
            <a:extLst>
              <a:ext uri="{FF2B5EF4-FFF2-40B4-BE49-F238E27FC236}">
                <a16:creationId xmlns:a16="http://schemas.microsoft.com/office/drawing/2014/main" id="{6D27A8D5-F50B-F940-996E-C6BF0830BCC8}"/>
              </a:ext>
            </a:extLst>
          </p:cNvPr>
          <p:cNvSpPr txBox="1"/>
          <p:nvPr/>
        </p:nvSpPr>
        <p:spPr>
          <a:xfrm>
            <a:off x="468763" y="2458641"/>
            <a:ext cx="993321" cy="176893"/>
          </a:xfrm>
          <a:prstGeom prst="rect">
            <a:avLst/>
          </a:prstGeom>
        </p:spPr>
        <p:txBody>
          <a:bodyPr wrap="none" lIns="0" tIns="0" rIns="0" bIns="0" anchor="t"/>
          <a:lstStyle/>
          <a:p>
            <a:r>
              <a:rPr lang="en-US" sz="1400" b="1" dirty="0">
                <a:solidFill>
                  <a:srgbClr val="000000"/>
                </a:solidFill>
                <a:latin typeface="Arial"/>
              </a:rPr>
              <a:t>Questions</a:t>
            </a:r>
          </a:p>
        </p:txBody>
      </p:sp>
      <p:sp>
        <p:nvSpPr>
          <p:cNvPr id="5" name="TextBox 4">
            <a:extLst>
              <a:ext uri="{FF2B5EF4-FFF2-40B4-BE49-F238E27FC236}">
                <a16:creationId xmlns:a16="http://schemas.microsoft.com/office/drawing/2014/main" id="{56366996-0CCA-9E4E-B24E-B6E8EA59C650}"/>
              </a:ext>
            </a:extLst>
          </p:cNvPr>
          <p:cNvSpPr txBox="1"/>
          <p:nvPr/>
        </p:nvSpPr>
        <p:spPr>
          <a:xfrm>
            <a:off x="3714709" y="2762813"/>
            <a:ext cx="2880000" cy="3072636"/>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Challenges</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Are there potential sources of conflict (conflicting priorities)?</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
        <p:nvSpPr>
          <p:cNvPr id="7" name="TextBox 6">
            <a:extLst>
              <a:ext uri="{FF2B5EF4-FFF2-40B4-BE49-F238E27FC236}">
                <a16:creationId xmlns:a16="http://schemas.microsoft.com/office/drawing/2014/main" id="{81D54FE1-5F6F-D340-9C98-E521883C88C1}"/>
              </a:ext>
            </a:extLst>
          </p:cNvPr>
          <p:cNvSpPr txBox="1"/>
          <p:nvPr/>
        </p:nvSpPr>
        <p:spPr>
          <a:xfrm>
            <a:off x="6960656" y="2744719"/>
            <a:ext cx="2879999" cy="3072636"/>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Preparation and support</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What resources will I have to help me?</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
        <p:nvSpPr>
          <p:cNvPr id="10" name="TextBox 9">
            <a:extLst>
              <a:ext uri="{FF2B5EF4-FFF2-40B4-BE49-F238E27FC236}">
                <a16:creationId xmlns:a16="http://schemas.microsoft.com/office/drawing/2014/main" id="{420695EB-5D65-DE4F-B3EB-39024A2A8052}"/>
              </a:ext>
            </a:extLst>
          </p:cNvPr>
          <p:cNvSpPr txBox="1"/>
          <p:nvPr/>
        </p:nvSpPr>
        <p:spPr>
          <a:xfrm>
            <a:off x="468763" y="1536903"/>
            <a:ext cx="9437140" cy="179536"/>
          </a:xfrm>
          <a:prstGeom prst="rect">
            <a:avLst/>
          </a:prstGeom>
        </p:spPr>
        <p:txBody>
          <a:bodyPr lIns="0" tIns="0" rIns="0" bIns="0" anchor="t">
            <a:spAutoFit/>
          </a:bodyPr>
          <a:lstStyle/>
          <a:p>
            <a:pPr>
              <a:lnSpc>
                <a:spcPts val="1393"/>
              </a:lnSpc>
            </a:pPr>
            <a:r>
              <a:rPr lang="en-US" sz="1400" b="1" dirty="0">
                <a:solidFill>
                  <a:srgbClr val="000000"/>
                </a:solidFill>
                <a:latin typeface="Arial"/>
              </a:rPr>
              <a:t>Scenario 1:</a:t>
            </a:r>
            <a:r>
              <a:rPr lang="en-US" sz="1400" dirty="0">
                <a:solidFill>
                  <a:srgbClr val="000000"/>
                </a:solidFill>
              </a:rPr>
              <a:t> Imagine you are in a project kickoff. You want to have a good list of reflection questions for this phase. </a:t>
            </a:r>
            <a:endParaRPr lang="en-US" sz="1400" dirty="0">
              <a:solidFill>
                <a:srgbClr val="000000"/>
              </a:solidFill>
              <a:latin typeface="Arial"/>
            </a:endParaRPr>
          </a:p>
        </p:txBody>
      </p:sp>
      <p:sp>
        <p:nvSpPr>
          <p:cNvPr id="15" name="Rectangle 14">
            <a:extLst>
              <a:ext uri="{FF2B5EF4-FFF2-40B4-BE49-F238E27FC236}">
                <a16:creationId xmlns:a16="http://schemas.microsoft.com/office/drawing/2014/main" id="{EDF35072-CBFA-2E4F-BF04-2957D2DBD2BA}"/>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
        <p:nvSpPr>
          <p:cNvPr id="16" name="TextBox 15">
            <a:extLst>
              <a:ext uri="{FF2B5EF4-FFF2-40B4-BE49-F238E27FC236}">
                <a16:creationId xmlns:a16="http://schemas.microsoft.com/office/drawing/2014/main" id="{3665842F-D93B-2941-AAD8-BD2EBA56AD2B}"/>
              </a:ext>
            </a:extLst>
          </p:cNvPr>
          <p:cNvSpPr txBox="1"/>
          <p:nvPr/>
        </p:nvSpPr>
        <p:spPr>
          <a:xfrm>
            <a:off x="458787" y="1827207"/>
            <a:ext cx="11274426" cy="543739"/>
          </a:xfrm>
          <a:prstGeom prst="rect">
            <a:avLst/>
          </a:prstGeom>
          <a:solidFill>
            <a:srgbClr val="F4F4F4"/>
          </a:solidFill>
        </p:spPr>
        <p:txBody>
          <a:bodyPr wrap="square" lIns="91440" tIns="91440" rIns="91440" bIns="91440" anchor="t">
            <a:spAutoFit/>
          </a:bodyPr>
          <a:lstStyle/>
          <a:p>
            <a:pPr>
              <a:lnSpc>
                <a:spcPts val="1393"/>
              </a:lnSpc>
            </a:pPr>
            <a:r>
              <a:rPr lang="en-US" sz="1400" dirty="0">
                <a:solidFill>
                  <a:srgbClr val="000000"/>
                </a:solidFill>
                <a:latin typeface="Arial"/>
              </a:rPr>
              <a:t>Brainstorm</a:t>
            </a:r>
            <a:r>
              <a:rPr lang="en-US" sz="1400" dirty="0">
                <a:solidFill>
                  <a:srgbClr val="000000"/>
                </a:solidFill>
              </a:rPr>
              <a:t> some questions in a team of 2-4 members in these three categories, following the sample questions provided for each.</a:t>
            </a:r>
            <a:br>
              <a:rPr lang="en-US" sz="1400" dirty="0">
                <a:solidFill>
                  <a:srgbClr val="000000"/>
                </a:solidFill>
              </a:rPr>
            </a:br>
            <a:r>
              <a:rPr lang="en-US" sz="1400" dirty="0">
                <a:solidFill>
                  <a:srgbClr val="000000"/>
                </a:solidFill>
              </a:rPr>
              <a:t>When you are finished, have a look at the master list on page 25.</a:t>
            </a:r>
            <a:endParaRPr lang="en-US" sz="1400" dirty="0">
              <a:solidFill>
                <a:srgbClr val="000000"/>
              </a:solidFill>
              <a:latin typeface="Arial"/>
            </a:endParaRPr>
          </a:p>
        </p:txBody>
      </p:sp>
      <p:sp>
        <p:nvSpPr>
          <p:cNvPr id="17" name="TextBox 16">
            <a:extLst>
              <a:ext uri="{FF2B5EF4-FFF2-40B4-BE49-F238E27FC236}">
                <a16:creationId xmlns:a16="http://schemas.microsoft.com/office/drawing/2014/main" id="{35A7D40C-7743-C943-8F08-6713A67A10C4}"/>
              </a:ext>
            </a:extLst>
          </p:cNvPr>
          <p:cNvSpPr txBox="1"/>
          <p:nvPr/>
        </p:nvSpPr>
        <p:spPr>
          <a:xfrm>
            <a:off x="468763" y="2775071"/>
            <a:ext cx="2880000" cy="3072636"/>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Learning Objectives</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Why am I doing this? Do I want or need to learn this? </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Tree>
    <p:extLst>
      <p:ext uri="{BB962C8B-B14F-4D97-AF65-F5344CB8AC3E}">
        <p14:creationId xmlns:p14="http://schemas.microsoft.com/office/powerpoint/2010/main" val="2379442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66511-710B-F04F-93C0-136761884D94}"/>
              </a:ext>
            </a:extLst>
          </p:cNvPr>
          <p:cNvSpPr>
            <a:spLocks noGrp="1"/>
          </p:cNvSpPr>
          <p:nvPr>
            <p:ph type="title"/>
          </p:nvPr>
        </p:nvSpPr>
        <p:spPr/>
        <p:txBody>
          <a:bodyPr/>
          <a:lstStyle/>
          <a:p>
            <a:r>
              <a:rPr lang="en-US" b="1" dirty="0"/>
              <a:t>Exercise 1: Use Self-Reflection to Boost Learning</a:t>
            </a:r>
            <a:endParaRPr lang="en-US" dirty="0"/>
          </a:p>
        </p:txBody>
      </p:sp>
      <p:sp>
        <p:nvSpPr>
          <p:cNvPr id="4" name="TextBox 3">
            <a:extLst>
              <a:ext uri="{FF2B5EF4-FFF2-40B4-BE49-F238E27FC236}">
                <a16:creationId xmlns:a16="http://schemas.microsoft.com/office/drawing/2014/main" id="{58AC9DCA-46D5-C046-B875-3EBDF1589156}"/>
              </a:ext>
            </a:extLst>
          </p:cNvPr>
          <p:cNvSpPr txBox="1"/>
          <p:nvPr/>
        </p:nvSpPr>
        <p:spPr>
          <a:xfrm>
            <a:off x="468763" y="2740134"/>
            <a:ext cx="2880000" cy="3252172"/>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Project Scope</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How is the project proceeding in relation to the objectives set?</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
        <p:nvSpPr>
          <p:cNvPr id="16" name="Rectangle 15">
            <a:extLst>
              <a:ext uri="{FF2B5EF4-FFF2-40B4-BE49-F238E27FC236}">
                <a16:creationId xmlns:a16="http://schemas.microsoft.com/office/drawing/2014/main" id="{B489F9E7-BFEA-7B43-9697-5A21BDD16683}"/>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
        <p:nvSpPr>
          <p:cNvPr id="17" name="TextBox 16">
            <a:extLst>
              <a:ext uri="{FF2B5EF4-FFF2-40B4-BE49-F238E27FC236}">
                <a16:creationId xmlns:a16="http://schemas.microsoft.com/office/drawing/2014/main" id="{264D9AA4-589C-3C4D-B03B-DC0A6BE1CF20}"/>
              </a:ext>
            </a:extLst>
          </p:cNvPr>
          <p:cNvSpPr txBox="1"/>
          <p:nvPr/>
        </p:nvSpPr>
        <p:spPr>
          <a:xfrm>
            <a:off x="468763" y="2458641"/>
            <a:ext cx="993321" cy="176893"/>
          </a:xfrm>
          <a:prstGeom prst="rect">
            <a:avLst/>
          </a:prstGeom>
        </p:spPr>
        <p:txBody>
          <a:bodyPr wrap="none" lIns="0" tIns="0" rIns="0" bIns="0" anchor="t"/>
          <a:lstStyle/>
          <a:p>
            <a:r>
              <a:rPr lang="en-US" sz="1400" b="1" dirty="0">
                <a:solidFill>
                  <a:srgbClr val="000000"/>
                </a:solidFill>
                <a:latin typeface="Arial"/>
              </a:rPr>
              <a:t>Questions</a:t>
            </a:r>
          </a:p>
        </p:txBody>
      </p:sp>
      <p:sp>
        <p:nvSpPr>
          <p:cNvPr id="18" name="TextBox 17">
            <a:extLst>
              <a:ext uri="{FF2B5EF4-FFF2-40B4-BE49-F238E27FC236}">
                <a16:creationId xmlns:a16="http://schemas.microsoft.com/office/drawing/2014/main" id="{96031636-B26E-BE45-95F5-0A7CFDA6900D}"/>
              </a:ext>
            </a:extLst>
          </p:cNvPr>
          <p:cNvSpPr txBox="1"/>
          <p:nvPr/>
        </p:nvSpPr>
        <p:spPr>
          <a:xfrm>
            <a:off x="458787" y="1827207"/>
            <a:ext cx="11274426" cy="543739"/>
          </a:xfrm>
          <a:prstGeom prst="rect">
            <a:avLst/>
          </a:prstGeom>
          <a:solidFill>
            <a:srgbClr val="F4F4F4"/>
          </a:solidFill>
        </p:spPr>
        <p:txBody>
          <a:bodyPr wrap="square" lIns="91440" tIns="91440" rIns="91440" bIns="91440" anchor="t">
            <a:spAutoFit/>
          </a:bodyPr>
          <a:lstStyle/>
          <a:p>
            <a:pPr>
              <a:lnSpc>
                <a:spcPts val="1393"/>
              </a:lnSpc>
            </a:pPr>
            <a:r>
              <a:rPr lang="en-US" sz="1400" dirty="0">
                <a:solidFill>
                  <a:srgbClr val="000000"/>
                </a:solidFill>
                <a:latin typeface="Arial"/>
              </a:rPr>
              <a:t>Brainstorm</a:t>
            </a:r>
            <a:r>
              <a:rPr lang="en-US" sz="1400" dirty="0">
                <a:solidFill>
                  <a:srgbClr val="000000"/>
                </a:solidFill>
              </a:rPr>
              <a:t> some questions in a team of 2-4 members in these three categories, following the sample questions provided for each.</a:t>
            </a:r>
            <a:br>
              <a:rPr lang="en-US" sz="1400" dirty="0">
                <a:solidFill>
                  <a:srgbClr val="000000"/>
                </a:solidFill>
              </a:rPr>
            </a:br>
            <a:r>
              <a:rPr lang="en-US" sz="1400" dirty="0">
                <a:solidFill>
                  <a:srgbClr val="000000"/>
                </a:solidFill>
              </a:rPr>
              <a:t>When you are finished, have a look at the master list on page 25.</a:t>
            </a:r>
            <a:endParaRPr lang="en-US" sz="1400" dirty="0">
              <a:solidFill>
                <a:srgbClr val="000000"/>
              </a:solidFill>
              <a:latin typeface="Arial"/>
            </a:endParaRPr>
          </a:p>
        </p:txBody>
      </p:sp>
      <p:sp>
        <p:nvSpPr>
          <p:cNvPr id="19" name="TextBox 18">
            <a:extLst>
              <a:ext uri="{FF2B5EF4-FFF2-40B4-BE49-F238E27FC236}">
                <a16:creationId xmlns:a16="http://schemas.microsoft.com/office/drawing/2014/main" id="{D059C2B8-9041-5F4C-B145-F494FCA6128E}"/>
              </a:ext>
            </a:extLst>
          </p:cNvPr>
          <p:cNvSpPr txBox="1"/>
          <p:nvPr/>
        </p:nvSpPr>
        <p:spPr>
          <a:xfrm>
            <a:off x="468763" y="1536903"/>
            <a:ext cx="11264450" cy="179536"/>
          </a:xfrm>
          <a:prstGeom prst="rect">
            <a:avLst/>
          </a:prstGeom>
        </p:spPr>
        <p:txBody>
          <a:bodyPr wrap="square" lIns="0" tIns="0" rIns="0" bIns="0" anchor="t">
            <a:spAutoFit/>
          </a:bodyPr>
          <a:lstStyle/>
          <a:p>
            <a:pPr>
              <a:lnSpc>
                <a:spcPts val="1393"/>
              </a:lnSpc>
            </a:pPr>
            <a:r>
              <a:rPr lang="en-US" sz="1400" b="1" dirty="0">
                <a:solidFill>
                  <a:srgbClr val="000000"/>
                </a:solidFill>
              </a:rPr>
              <a:t>Scenario 2:</a:t>
            </a:r>
            <a:r>
              <a:rPr lang="en-US" sz="1400" dirty="0">
                <a:solidFill>
                  <a:srgbClr val="000000"/>
                </a:solidFill>
              </a:rPr>
              <a:t> Imagine you’re part of an ongoing project. You want to have a good list of reflection questions for this phase. </a:t>
            </a:r>
          </a:p>
        </p:txBody>
      </p:sp>
      <p:sp>
        <p:nvSpPr>
          <p:cNvPr id="20" name="TextBox 19">
            <a:extLst>
              <a:ext uri="{FF2B5EF4-FFF2-40B4-BE49-F238E27FC236}">
                <a16:creationId xmlns:a16="http://schemas.microsoft.com/office/drawing/2014/main" id="{E5A1AF13-F5A5-5E40-A45A-FD1CE99A824D}"/>
              </a:ext>
            </a:extLst>
          </p:cNvPr>
          <p:cNvSpPr txBox="1"/>
          <p:nvPr/>
        </p:nvSpPr>
        <p:spPr>
          <a:xfrm>
            <a:off x="3714709" y="2742329"/>
            <a:ext cx="2880000" cy="3252172"/>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Support and Guidance</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Can others help us with any unexpected difficulties that have emerged?</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
        <p:nvSpPr>
          <p:cNvPr id="21" name="TextBox 20">
            <a:extLst>
              <a:ext uri="{FF2B5EF4-FFF2-40B4-BE49-F238E27FC236}">
                <a16:creationId xmlns:a16="http://schemas.microsoft.com/office/drawing/2014/main" id="{DBDC5834-E1CE-9247-B424-B65A7385B32E}"/>
              </a:ext>
            </a:extLst>
          </p:cNvPr>
          <p:cNvSpPr txBox="1"/>
          <p:nvPr/>
        </p:nvSpPr>
        <p:spPr>
          <a:xfrm>
            <a:off x="6960656" y="2742561"/>
            <a:ext cx="2880000" cy="3252172"/>
          </a:xfrm>
          <a:prstGeom prst="rect">
            <a:avLst/>
          </a:prstGeom>
          <a:ln w="12700">
            <a:solidFill>
              <a:srgbClr val="6F7878"/>
            </a:solidFill>
          </a:ln>
        </p:spPr>
        <p:txBody>
          <a:bodyPr lIns="182880" tIns="182880" rIns="182880" bIns="182880" anchor="t">
            <a:spAutoFit/>
          </a:bodyPr>
          <a:lstStyle/>
          <a:p>
            <a:r>
              <a:rPr lang="en-US" sz="1400" b="1" dirty="0">
                <a:solidFill>
                  <a:srgbClr val="000000"/>
                </a:solidFill>
                <a:latin typeface="Arial" panose="020B0604020202020204" pitchFamily="34" charset="0"/>
                <a:cs typeface="Arial" panose="020B0604020202020204" pitchFamily="34" charset="0"/>
              </a:rPr>
              <a:t>Self-development</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Am I gaining exposure to all the experiences agreed on earlier?</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a:p>
            <a:pPr marL="122461" indent="-122461">
              <a:lnSpc>
                <a:spcPts val="1393"/>
              </a:lnSpc>
              <a:spcBef>
                <a:spcPts val="964"/>
              </a:spcBef>
              <a:buClr>
                <a:srgbClr val="000000"/>
              </a:buClr>
              <a:buSzPct val="100000"/>
              <a:buFont typeface="Arial"/>
              <a:buAutoNum type="arabicPeriod"/>
            </a:pPr>
            <a:r>
              <a:rPr lang="en-US" sz="1400" dirty="0">
                <a:solidFill>
                  <a:srgbClr val="000000"/>
                </a:solidFill>
                <a:latin typeface="Arial" panose="020B0604020202020204" pitchFamily="34" charset="0"/>
                <a:cs typeface="Arial" panose="020B0604020202020204" pitchFamily="34" charset="0"/>
              </a:rPr>
              <a:t>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________________________</a:t>
            </a:r>
          </a:p>
        </p:txBody>
      </p:sp>
    </p:spTree>
    <p:extLst>
      <p:ext uri="{BB962C8B-B14F-4D97-AF65-F5344CB8AC3E}">
        <p14:creationId xmlns:p14="http://schemas.microsoft.com/office/powerpoint/2010/main" val="1915412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9863A-15F0-7540-968A-C1814DC2B5D5}"/>
              </a:ext>
            </a:extLst>
          </p:cNvPr>
          <p:cNvSpPr>
            <a:spLocks noGrp="1"/>
          </p:cNvSpPr>
          <p:nvPr>
            <p:ph type="title"/>
          </p:nvPr>
        </p:nvSpPr>
        <p:spPr/>
        <p:txBody>
          <a:bodyPr/>
          <a:lstStyle/>
          <a:p>
            <a:r>
              <a:rPr lang="en-US" dirty="0"/>
              <a:t>Roadmap</a:t>
            </a:r>
          </a:p>
        </p:txBody>
      </p:sp>
      <p:sp>
        <p:nvSpPr>
          <p:cNvPr id="3" name="Text Placeholder 39">
            <a:extLst>
              <a:ext uri="{FF2B5EF4-FFF2-40B4-BE49-F238E27FC236}">
                <a16:creationId xmlns:a16="http://schemas.microsoft.com/office/drawing/2014/main" id="{02E97F05-F0C3-564D-8D09-411E7834BE77}"/>
              </a:ext>
            </a:extLst>
          </p:cNvPr>
          <p:cNvSpPr txBox="1">
            <a:spLocks/>
          </p:cNvSpPr>
          <p:nvPr/>
        </p:nvSpPr>
        <p:spPr>
          <a:xfrm>
            <a:off x="1141953"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Introduction</a:t>
            </a:r>
            <a:endParaRPr lang="en-US" dirty="0"/>
          </a:p>
        </p:txBody>
      </p:sp>
      <p:sp>
        <p:nvSpPr>
          <p:cNvPr id="4" name="Triangle 3">
            <a:extLst>
              <a:ext uri="{FF2B5EF4-FFF2-40B4-BE49-F238E27FC236}">
                <a16:creationId xmlns:a16="http://schemas.microsoft.com/office/drawing/2014/main" id="{1927A611-37E9-6745-99F2-49E0095AF9CE}"/>
              </a:ext>
            </a:extLst>
          </p:cNvPr>
          <p:cNvSpPr/>
          <p:nvPr/>
        </p:nvSpPr>
        <p:spPr>
          <a:xfrm rot="5400000">
            <a:off x="318947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5" name="Text Placeholder 39">
            <a:extLst>
              <a:ext uri="{FF2B5EF4-FFF2-40B4-BE49-F238E27FC236}">
                <a16:creationId xmlns:a16="http://schemas.microsoft.com/office/drawing/2014/main" id="{BA746F90-F0F9-4942-BFEE-AAB18F72EDE3}"/>
              </a:ext>
            </a:extLst>
          </p:cNvPr>
          <p:cNvSpPr txBox="1">
            <a:spLocks/>
          </p:cNvSpPr>
          <p:nvPr/>
        </p:nvSpPr>
        <p:spPr>
          <a:xfrm>
            <a:off x="3725823" y="244015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a:t>Exercise 1:</a:t>
            </a:r>
          </a:p>
          <a:p>
            <a:pPr marL="0" indent="0" algn="ctr">
              <a:spcAft>
                <a:spcPts val="0"/>
              </a:spcAft>
              <a:buNone/>
            </a:pPr>
            <a:r>
              <a:rPr lang="en-US" sz="2000" dirty="0"/>
              <a:t>Use Self-Reflection to Boost Learning</a:t>
            </a:r>
          </a:p>
        </p:txBody>
      </p:sp>
      <p:sp>
        <p:nvSpPr>
          <p:cNvPr id="6" name="Text Placeholder 39">
            <a:extLst>
              <a:ext uri="{FF2B5EF4-FFF2-40B4-BE49-F238E27FC236}">
                <a16:creationId xmlns:a16="http://schemas.microsoft.com/office/drawing/2014/main" id="{883A0F54-8A94-DA46-B4FE-D0AEC6068F10}"/>
              </a:ext>
            </a:extLst>
          </p:cNvPr>
          <p:cNvSpPr txBox="1">
            <a:spLocks/>
          </p:cNvSpPr>
          <p:nvPr/>
        </p:nvSpPr>
        <p:spPr>
          <a:xfrm>
            <a:off x="6309693" y="2440157"/>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solidFill>
                  <a:schemeClr val="bg1"/>
                </a:solidFill>
              </a:rPr>
              <a:t>Exercise 2:</a:t>
            </a:r>
          </a:p>
          <a:p>
            <a:pPr marL="0" indent="0" algn="ctr">
              <a:spcAft>
                <a:spcPts val="600"/>
              </a:spcAft>
              <a:buNone/>
            </a:pPr>
            <a:r>
              <a:rPr lang="en-IN" sz="2000" dirty="0">
                <a:solidFill>
                  <a:schemeClr val="bg1"/>
                </a:solidFill>
              </a:rPr>
              <a:t>Become an </a:t>
            </a:r>
            <a:br>
              <a:rPr lang="en-IN" sz="2000" dirty="0">
                <a:solidFill>
                  <a:schemeClr val="bg1"/>
                </a:solidFill>
              </a:rPr>
            </a:br>
            <a:r>
              <a:rPr lang="en-IN" sz="2000" dirty="0">
                <a:solidFill>
                  <a:schemeClr val="bg1"/>
                </a:solidFill>
              </a:rPr>
              <a:t>Agile Thinker</a:t>
            </a:r>
          </a:p>
        </p:txBody>
      </p:sp>
      <p:sp>
        <p:nvSpPr>
          <p:cNvPr id="7" name="Text Placeholder 39">
            <a:extLst>
              <a:ext uri="{FF2B5EF4-FFF2-40B4-BE49-F238E27FC236}">
                <a16:creationId xmlns:a16="http://schemas.microsoft.com/office/drawing/2014/main" id="{15EEA2CB-FF51-9D43-8654-7568767FAFFB}"/>
              </a:ext>
            </a:extLst>
          </p:cNvPr>
          <p:cNvSpPr txBox="1">
            <a:spLocks/>
          </p:cNvSpPr>
          <p:nvPr/>
        </p:nvSpPr>
        <p:spPr>
          <a:xfrm>
            <a:off x="8893564"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8" name="Triangle 7">
            <a:extLst>
              <a:ext uri="{FF2B5EF4-FFF2-40B4-BE49-F238E27FC236}">
                <a16:creationId xmlns:a16="http://schemas.microsoft.com/office/drawing/2014/main" id="{766574E3-199E-8447-89DF-3865C1603EF4}"/>
              </a:ext>
            </a:extLst>
          </p:cNvPr>
          <p:cNvSpPr/>
          <p:nvPr/>
        </p:nvSpPr>
        <p:spPr>
          <a:xfrm rot="5400000">
            <a:off x="577334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319192B4-B65D-214A-AC5D-13B738B90627}"/>
              </a:ext>
            </a:extLst>
          </p:cNvPr>
          <p:cNvSpPr/>
          <p:nvPr/>
        </p:nvSpPr>
        <p:spPr>
          <a:xfrm rot="5400000">
            <a:off x="835721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3113321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7F81A-41F6-354D-AE02-EA1E9A85EC2F}"/>
              </a:ext>
            </a:extLst>
          </p:cNvPr>
          <p:cNvSpPr>
            <a:spLocks noGrp="1"/>
          </p:cNvSpPr>
          <p:nvPr>
            <p:ph type="title"/>
          </p:nvPr>
        </p:nvSpPr>
        <p:spPr/>
        <p:txBody>
          <a:bodyPr/>
          <a:lstStyle/>
          <a:p>
            <a:r>
              <a:rPr lang="en-US" b="1" dirty="0">
                <a:solidFill>
                  <a:schemeClr val="dk2"/>
                </a:solidFill>
                <a:ea typeface="Arial Black"/>
                <a:cs typeface="Arial Black"/>
                <a:sym typeface="Arial Black"/>
              </a:rPr>
              <a:t>Exercises to Build Learning Agility</a:t>
            </a:r>
            <a:endParaRPr lang="en-US" dirty="0"/>
          </a:p>
        </p:txBody>
      </p:sp>
      <p:sp>
        <p:nvSpPr>
          <p:cNvPr id="3" name="Text Placeholder 11">
            <a:extLst>
              <a:ext uri="{FF2B5EF4-FFF2-40B4-BE49-F238E27FC236}">
                <a16:creationId xmlns:a16="http://schemas.microsoft.com/office/drawing/2014/main" id="{05876931-CFD9-B743-9EAD-6FD8BDD7BCCD}"/>
              </a:ext>
            </a:extLst>
          </p:cNvPr>
          <p:cNvSpPr txBox="1">
            <a:spLocks/>
          </p:cNvSpPr>
          <p:nvPr/>
        </p:nvSpPr>
        <p:spPr>
          <a:xfrm>
            <a:off x="6234113" y="2429919"/>
            <a:ext cx="5499100" cy="2249435"/>
          </a:xfrm>
          <a:prstGeom prst="rect">
            <a:avLst/>
          </a:prstGeom>
          <a:solidFill>
            <a:srgbClr val="002856"/>
          </a:solidFill>
          <a:ln w="12700">
            <a:solidFill>
              <a:srgbClr val="6F7878"/>
            </a:solidFill>
          </a:ln>
        </p:spPr>
        <p:txBody>
          <a:bodyPr wrap="square" lIns="108000" tIns="108000" rIns="108000" bIns="108000">
            <a:no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bg1"/>
              </a:buClr>
              <a:buNone/>
            </a:pPr>
            <a:r>
              <a:rPr lang="en-IN" sz="2000" b="1" dirty="0">
                <a:solidFill>
                  <a:schemeClr val="bg1"/>
                </a:solidFill>
                <a:ea typeface="Arial"/>
                <a:cs typeface="Arial"/>
                <a:sym typeface="Arial"/>
              </a:rPr>
              <a:t>Become an Agile Thinker (Slides 13-22) </a:t>
            </a:r>
          </a:p>
          <a:p>
            <a:pPr marL="285750" indent="-285750">
              <a:buClr>
                <a:schemeClr val="bg1"/>
              </a:buClr>
              <a:buSzPct val="100000"/>
              <a:buFont typeface="Arial" panose="020B0604020202020204" pitchFamily="34" charset="0"/>
              <a:buChar char="•"/>
            </a:pPr>
            <a:r>
              <a:rPr lang="en-US" sz="1800" dirty="0">
                <a:solidFill>
                  <a:schemeClr val="bg1"/>
                </a:solidFill>
              </a:rPr>
              <a:t>Rapidly acquire new knowledge and skills for a productive work life</a:t>
            </a:r>
          </a:p>
          <a:p>
            <a:pPr marL="285750" indent="-285750">
              <a:buClr>
                <a:schemeClr val="bg1"/>
              </a:buClr>
              <a:buSzPct val="100000"/>
              <a:buFont typeface="Arial" panose="020B0604020202020204" pitchFamily="34" charset="0"/>
              <a:buChar char="•"/>
            </a:pPr>
            <a:r>
              <a:rPr lang="en-US" sz="1800" dirty="0">
                <a:solidFill>
                  <a:schemeClr val="bg1"/>
                </a:solidFill>
              </a:rPr>
              <a:t>Learn to modify existing ideas and come up with creative solutions using new skills</a:t>
            </a:r>
          </a:p>
        </p:txBody>
      </p:sp>
      <p:sp>
        <p:nvSpPr>
          <p:cNvPr id="4" name="Text Placeholder 9">
            <a:extLst>
              <a:ext uri="{FF2B5EF4-FFF2-40B4-BE49-F238E27FC236}">
                <a16:creationId xmlns:a16="http://schemas.microsoft.com/office/drawing/2014/main" id="{634CBD69-1ACF-FD4D-BA64-EAB1A93F87F3}"/>
              </a:ext>
            </a:extLst>
          </p:cNvPr>
          <p:cNvSpPr txBox="1">
            <a:spLocks/>
          </p:cNvSpPr>
          <p:nvPr/>
        </p:nvSpPr>
        <p:spPr>
          <a:xfrm>
            <a:off x="457200" y="2429920"/>
            <a:ext cx="5500687" cy="2249435"/>
          </a:xfrm>
          <a:prstGeom prst="rect">
            <a:avLst/>
          </a:prstGeom>
          <a:noFill/>
          <a:ln w="12700">
            <a:solidFill>
              <a:srgbClr val="6F7878"/>
            </a:solid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ea typeface="Arial"/>
                <a:cs typeface="Arial"/>
                <a:sym typeface="Arial"/>
              </a:rPr>
              <a:t>Use Self-Reflection to Boost Learning (Slides 8-10)</a:t>
            </a:r>
          </a:p>
          <a:p>
            <a:pPr marL="285750" indent="-285750">
              <a:buClr>
                <a:schemeClr val="tx1"/>
              </a:buClr>
              <a:buSzPct val="100000"/>
              <a:buFont typeface="Arial" panose="020B0604020202020204" pitchFamily="34" charset="0"/>
              <a:buChar char="•"/>
            </a:pPr>
            <a:r>
              <a:rPr lang="en-US" sz="1800" dirty="0"/>
              <a:t>Self-reflect more critically and intentionally on work to drive on-the-job learning</a:t>
            </a:r>
          </a:p>
          <a:p>
            <a:pPr marL="285750" indent="-285750">
              <a:buClr>
                <a:schemeClr val="tx1"/>
              </a:buClr>
              <a:buSzPct val="100000"/>
              <a:buFont typeface="Arial" panose="020B0604020202020204" pitchFamily="34" charset="0"/>
              <a:buChar char="•"/>
            </a:pPr>
            <a:r>
              <a:rPr lang="en-US" sz="1800" dirty="0"/>
              <a:t>Learn to ask the right questions to boost self-reflection</a:t>
            </a:r>
          </a:p>
        </p:txBody>
      </p:sp>
      <p:sp>
        <p:nvSpPr>
          <p:cNvPr id="10" name="Freeform: Shape 159">
            <a:extLst>
              <a:ext uri="{FF2B5EF4-FFF2-40B4-BE49-F238E27FC236}">
                <a16:creationId xmlns:a16="http://schemas.microsoft.com/office/drawing/2014/main" id="{717AF99D-9190-EF44-B72D-8784C8BC1197}"/>
              </a:ext>
            </a:extLst>
          </p:cNvPr>
          <p:cNvSpPr/>
          <p:nvPr/>
        </p:nvSpPr>
        <p:spPr>
          <a:xfrm>
            <a:off x="2935539" y="1543259"/>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1" name="Freeform: Shape 30">
            <a:extLst>
              <a:ext uri="{FF2B5EF4-FFF2-40B4-BE49-F238E27FC236}">
                <a16:creationId xmlns:a16="http://schemas.microsoft.com/office/drawing/2014/main" id="{4632C051-C644-E747-9BC9-BAFC605CC778}"/>
              </a:ext>
            </a:extLst>
          </p:cNvPr>
          <p:cNvSpPr/>
          <p:nvPr/>
        </p:nvSpPr>
        <p:spPr>
          <a:xfrm rot="5400000">
            <a:off x="8647997" y="1648151"/>
            <a:ext cx="671333" cy="459929"/>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8" name="Rectangle 7">
            <a:extLst>
              <a:ext uri="{FF2B5EF4-FFF2-40B4-BE49-F238E27FC236}">
                <a16:creationId xmlns:a16="http://schemas.microsoft.com/office/drawing/2014/main" id="{B06468FE-9069-8E4B-B09D-EC067D0F2DDB}"/>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457216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C739B-E858-AA48-BDBE-B755095F0C37}"/>
              </a:ext>
            </a:extLst>
          </p:cNvPr>
          <p:cNvSpPr>
            <a:spLocks noGrp="1"/>
          </p:cNvSpPr>
          <p:nvPr>
            <p:ph type="title"/>
          </p:nvPr>
        </p:nvSpPr>
        <p:spPr/>
        <p:txBody>
          <a:bodyPr/>
          <a:lstStyle/>
          <a:p>
            <a:r>
              <a:rPr lang="en-IN" dirty="0"/>
              <a:t>Exercise 2: Become an Agile Thinker</a:t>
            </a:r>
            <a:endParaRPr lang="en-US" dirty="0"/>
          </a:p>
        </p:txBody>
      </p:sp>
      <p:sp>
        <p:nvSpPr>
          <p:cNvPr id="3" name="Rectangle 2">
            <a:extLst>
              <a:ext uri="{FF2B5EF4-FFF2-40B4-BE49-F238E27FC236}">
                <a16:creationId xmlns:a16="http://schemas.microsoft.com/office/drawing/2014/main" id="{D4900951-922E-3844-AFA0-B06E63EF99F9}"/>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pPr marL="285750" indent="-285750">
              <a:buFont typeface="Arial" panose="020B0604020202020204" pitchFamily="34" charset="0"/>
              <a:buChar char="•"/>
            </a:pPr>
            <a:r>
              <a:rPr lang="en-IN" dirty="0"/>
              <a:t>Individual exercise</a:t>
            </a:r>
          </a:p>
        </p:txBody>
      </p:sp>
      <p:sp>
        <p:nvSpPr>
          <p:cNvPr id="4" name="Rectangle 3">
            <a:extLst>
              <a:ext uri="{FF2B5EF4-FFF2-40B4-BE49-F238E27FC236}">
                <a16:creationId xmlns:a16="http://schemas.microsoft.com/office/drawing/2014/main" id="{E5B6EB76-8A8D-3F42-A484-8F1AD35AD48F}"/>
              </a:ext>
            </a:extLst>
          </p:cNvPr>
          <p:cNvSpPr/>
          <p:nvPr/>
        </p:nvSpPr>
        <p:spPr>
          <a:xfrm>
            <a:off x="1267009" y="2370012"/>
            <a:ext cx="10001065" cy="1077218"/>
          </a:xfrm>
          <a:prstGeom prst="rect">
            <a:avLst/>
          </a:prstGeom>
          <a:noFill/>
          <a:ln w="12700">
            <a:noFill/>
          </a:ln>
        </p:spPr>
        <p:txBody>
          <a:bodyPr wrap="square">
            <a:spAutoFit/>
          </a:bodyPr>
          <a:lstStyle/>
          <a:p>
            <a:pPr>
              <a:spcAft>
                <a:spcPts val="600"/>
              </a:spcAft>
            </a:pPr>
            <a:r>
              <a:rPr lang="en-IN" b="1" dirty="0"/>
              <a:t>When to Use</a:t>
            </a:r>
          </a:p>
          <a:p>
            <a:pPr marL="285750" indent="-285750">
              <a:spcAft>
                <a:spcPts val="600"/>
              </a:spcAft>
              <a:buFont typeface="Arial" panose="020B0604020202020204" pitchFamily="34" charset="0"/>
              <a:buChar char="•"/>
            </a:pPr>
            <a:r>
              <a:rPr lang="en-IN" dirty="0"/>
              <a:t>In day-to-day work</a:t>
            </a:r>
          </a:p>
          <a:p>
            <a:pPr marL="285750" indent="-285750">
              <a:spcAft>
                <a:spcPts val="600"/>
              </a:spcAft>
              <a:buFont typeface="Arial" panose="020B0604020202020204" pitchFamily="34" charset="0"/>
              <a:buChar char="•"/>
            </a:pPr>
            <a:r>
              <a:rPr lang="en-IN" dirty="0"/>
              <a:t>In projects that require extensive ideation</a:t>
            </a:r>
          </a:p>
        </p:txBody>
      </p:sp>
      <p:sp>
        <p:nvSpPr>
          <p:cNvPr id="5" name="Rectangle 4">
            <a:extLst>
              <a:ext uri="{FF2B5EF4-FFF2-40B4-BE49-F238E27FC236}">
                <a16:creationId xmlns:a16="http://schemas.microsoft.com/office/drawing/2014/main" id="{07C9DF6B-0CDB-F548-8283-173CE2D28C2F}"/>
              </a:ext>
            </a:extLst>
          </p:cNvPr>
          <p:cNvSpPr/>
          <p:nvPr/>
        </p:nvSpPr>
        <p:spPr>
          <a:xfrm>
            <a:off x="1267009" y="3582008"/>
            <a:ext cx="9281203" cy="1000274"/>
          </a:xfrm>
          <a:prstGeom prst="rect">
            <a:avLst/>
          </a:prstGeom>
          <a:noFill/>
          <a:ln w="12700">
            <a:noFill/>
          </a:ln>
        </p:spPr>
        <p:txBody>
          <a:bodyPr wrap="square">
            <a:spAutoFit/>
          </a:bodyPr>
          <a:lstStyle/>
          <a:p>
            <a:pPr>
              <a:spcAft>
                <a:spcPts val="600"/>
              </a:spcAft>
            </a:pPr>
            <a:r>
              <a:rPr lang="en-IN" b="1" dirty="0"/>
              <a:t>What this Exercise Teaches</a:t>
            </a:r>
          </a:p>
          <a:p>
            <a:pPr marL="285750" indent="-285750">
              <a:spcAft>
                <a:spcPts val="600"/>
              </a:spcAft>
              <a:buFont typeface="Arial" panose="020B0604020202020204" pitchFamily="34" charset="0"/>
              <a:buChar char="•"/>
            </a:pPr>
            <a:r>
              <a:rPr lang="en-US" dirty="0"/>
              <a:t>Helps employees to modify existing ideas and come up with creative solutions using new skills</a:t>
            </a:r>
          </a:p>
        </p:txBody>
      </p:sp>
      <p:sp>
        <p:nvSpPr>
          <p:cNvPr id="6" name="Rectangle 5">
            <a:extLst>
              <a:ext uri="{FF2B5EF4-FFF2-40B4-BE49-F238E27FC236}">
                <a16:creationId xmlns:a16="http://schemas.microsoft.com/office/drawing/2014/main" id="{E8B7F865-9E2E-334B-8501-119C9ECE4E0C}"/>
              </a:ext>
            </a:extLst>
          </p:cNvPr>
          <p:cNvSpPr/>
          <p:nvPr/>
        </p:nvSpPr>
        <p:spPr>
          <a:xfrm>
            <a:off x="1267010" y="4712932"/>
            <a:ext cx="8676000" cy="723275"/>
          </a:xfrm>
          <a:prstGeom prst="rect">
            <a:avLst/>
          </a:prstGeom>
          <a:noFill/>
          <a:ln w="12700">
            <a:noFill/>
          </a:ln>
        </p:spPr>
        <p:txBody>
          <a:bodyPr wrap="square">
            <a:spAutoFit/>
          </a:bodyPr>
          <a:lstStyle/>
          <a:p>
            <a:pPr>
              <a:spcAft>
                <a:spcPts val="600"/>
              </a:spcAft>
            </a:pPr>
            <a:r>
              <a:rPr lang="en-IN" b="1" dirty="0"/>
              <a:t>Pre-work or Planning Required</a:t>
            </a:r>
          </a:p>
          <a:p>
            <a:pPr marL="285750" indent="-285750">
              <a:buFont typeface="Arial" panose="020B0604020202020204" pitchFamily="34" charset="0"/>
              <a:buChar char="•"/>
            </a:pPr>
            <a:r>
              <a:rPr lang="en-IN" dirty="0"/>
              <a:t>Does not require pre-work or planning</a:t>
            </a:r>
          </a:p>
        </p:txBody>
      </p:sp>
      <p:sp>
        <p:nvSpPr>
          <p:cNvPr id="8" name="Freeform: Shape 9">
            <a:extLst>
              <a:ext uri="{FF2B5EF4-FFF2-40B4-BE49-F238E27FC236}">
                <a16:creationId xmlns:a16="http://schemas.microsoft.com/office/drawing/2014/main" id="{47DC2DF2-03E7-B94C-A91F-52FBBC9D7CC9}"/>
              </a:ext>
            </a:extLst>
          </p:cNvPr>
          <p:cNvSpPr/>
          <p:nvPr/>
        </p:nvSpPr>
        <p:spPr>
          <a:xfrm>
            <a:off x="457200" y="1652722"/>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9" name="Freeform: Shape 159">
            <a:extLst>
              <a:ext uri="{FF2B5EF4-FFF2-40B4-BE49-F238E27FC236}">
                <a16:creationId xmlns:a16="http://schemas.microsoft.com/office/drawing/2014/main" id="{FD7E3D67-B519-C344-A712-937FD780254B}"/>
              </a:ext>
            </a:extLst>
          </p:cNvPr>
          <p:cNvSpPr/>
          <p:nvPr/>
        </p:nvSpPr>
        <p:spPr>
          <a:xfrm>
            <a:off x="528637" y="3849154"/>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0" name="Freeform: Shape 160">
            <a:extLst>
              <a:ext uri="{FF2B5EF4-FFF2-40B4-BE49-F238E27FC236}">
                <a16:creationId xmlns:a16="http://schemas.microsoft.com/office/drawing/2014/main" id="{8AEA5BCA-1296-9D42-9AD2-15C126E43F38}"/>
              </a:ext>
            </a:extLst>
          </p:cNvPr>
          <p:cNvSpPr/>
          <p:nvPr/>
        </p:nvSpPr>
        <p:spPr>
          <a:xfrm>
            <a:off x="547688" y="2687307"/>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1" name="Freeform: Shape 237">
            <a:extLst>
              <a:ext uri="{FF2B5EF4-FFF2-40B4-BE49-F238E27FC236}">
                <a16:creationId xmlns:a16="http://schemas.microsoft.com/office/drawing/2014/main" id="{569C0BC6-719C-2944-BB6C-D4BB48E65F0E}"/>
              </a:ext>
            </a:extLst>
          </p:cNvPr>
          <p:cNvSpPr/>
          <p:nvPr/>
        </p:nvSpPr>
        <p:spPr>
          <a:xfrm>
            <a:off x="547688" y="4822730"/>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
        <p:nvSpPr>
          <p:cNvPr id="13" name="Rectangle 12">
            <a:extLst>
              <a:ext uri="{FF2B5EF4-FFF2-40B4-BE49-F238E27FC236}">
                <a16:creationId xmlns:a16="http://schemas.microsoft.com/office/drawing/2014/main" id="{7F7AA7F3-FA81-194C-AC0D-916A0DC0F374}"/>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3639304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3EC7D-8B56-4A41-AE6A-0E441928F9D0}"/>
              </a:ext>
            </a:extLst>
          </p:cNvPr>
          <p:cNvSpPr>
            <a:spLocks noGrp="1"/>
          </p:cNvSpPr>
          <p:nvPr>
            <p:ph type="title"/>
          </p:nvPr>
        </p:nvSpPr>
        <p:spPr>
          <a:xfrm>
            <a:off x="457200" y="366713"/>
            <a:ext cx="11276013" cy="443198"/>
          </a:xfrm>
        </p:spPr>
        <p:txBody>
          <a:bodyPr/>
          <a:lstStyle/>
          <a:p>
            <a:r>
              <a:rPr lang="en-US" b="1" dirty="0"/>
              <a:t>Exercise 2: Become an Agile Thinker</a:t>
            </a:r>
            <a:endParaRPr lang="en-US" dirty="0"/>
          </a:p>
        </p:txBody>
      </p:sp>
      <p:sp>
        <p:nvSpPr>
          <p:cNvPr id="4" name="TextBox 3">
            <a:extLst>
              <a:ext uri="{FF2B5EF4-FFF2-40B4-BE49-F238E27FC236}">
                <a16:creationId xmlns:a16="http://schemas.microsoft.com/office/drawing/2014/main" id="{8814E07B-B859-F944-9F70-16E86A41360F}"/>
              </a:ext>
            </a:extLst>
          </p:cNvPr>
          <p:cNvSpPr txBox="1"/>
          <p:nvPr/>
        </p:nvSpPr>
        <p:spPr>
          <a:xfrm>
            <a:off x="466928" y="3078804"/>
            <a:ext cx="11266283" cy="1333698"/>
          </a:xfrm>
          <a:prstGeom prst="rect">
            <a:avLst/>
          </a:prstGeom>
        </p:spPr>
        <p:txBody>
          <a:bodyPr wrap="square" lIns="0" tIns="0" rIns="0" bIns="0" anchor="t">
            <a:spAutoFit/>
          </a:bodyPr>
          <a:lstStyle/>
          <a:p>
            <a:pPr>
              <a:lnSpc>
                <a:spcPts val="1607"/>
              </a:lnSpc>
              <a:spcAft>
                <a:spcPts val="1200"/>
              </a:spcAft>
            </a:pPr>
            <a:r>
              <a:rPr lang="en-US" sz="1400" b="1" dirty="0">
                <a:solidFill>
                  <a:srgbClr val="000000"/>
                </a:solidFill>
              </a:rPr>
              <a:t>Let’s generate ideas using SCAMPER technique.</a:t>
            </a:r>
          </a:p>
          <a:p>
            <a:pPr>
              <a:lnSpc>
                <a:spcPts val="1607"/>
              </a:lnSpc>
              <a:spcAft>
                <a:spcPts val="1200"/>
              </a:spcAft>
            </a:pPr>
            <a:r>
              <a:rPr lang="en-US" sz="1400" dirty="0">
                <a:solidFill>
                  <a:srgbClr val="000000"/>
                </a:solidFill>
                <a:latin typeface="Arial"/>
              </a:rPr>
              <a:t>For the purposes of our exercise, assume the product is not unique in sales strategy, packaging or materials from any other major soda brand. The product is currently only offered in one Buenos Aires-based chain of health-focused grocery stores. </a:t>
            </a:r>
          </a:p>
          <a:p>
            <a:pPr>
              <a:lnSpc>
                <a:spcPts val="1607"/>
              </a:lnSpc>
              <a:spcAft>
                <a:spcPts val="1200"/>
              </a:spcAft>
            </a:pPr>
            <a:r>
              <a:rPr lang="en-US" sz="1400" dirty="0">
                <a:solidFill>
                  <a:srgbClr val="000000"/>
                </a:solidFill>
                <a:latin typeface="Arial"/>
              </a:rPr>
              <a:t>The company has yet to invest in any major marketing campaigns. The product’s current differentiator is that the ingredients are organic, sourced locally, and uses a low-calorie sugar substitute to sweeten the beverage. </a:t>
            </a:r>
          </a:p>
        </p:txBody>
      </p:sp>
      <p:sp>
        <p:nvSpPr>
          <p:cNvPr id="6" name="TextBox 5">
            <a:extLst>
              <a:ext uri="{FF2B5EF4-FFF2-40B4-BE49-F238E27FC236}">
                <a16:creationId xmlns:a16="http://schemas.microsoft.com/office/drawing/2014/main" id="{59BA778A-A6F8-B348-B38D-A46D77F00998}"/>
              </a:ext>
            </a:extLst>
          </p:cNvPr>
          <p:cNvSpPr txBox="1"/>
          <p:nvPr/>
        </p:nvSpPr>
        <p:spPr>
          <a:xfrm>
            <a:off x="457199" y="1541475"/>
            <a:ext cx="11276012" cy="1133644"/>
          </a:xfrm>
          <a:prstGeom prst="rect">
            <a:avLst/>
          </a:prstGeom>
          <a:solidFill>
            <a:srgbClr val="F4F4F4"/>
          </a:solidFill>
        </p:spPr>
        <p:txBody>
          <a:bodyPr wrap="square" lIns="91440" tIns="91440" rIns="91440" bIns="91440" anchor="t">
            <a:spAutoFit/>
          </a:bodyPr>
          <a:lstStyle/>
          <a:p>
            <a:pPr>
              <a:lnSpc>
                <a:spcPts val="1607"/>
              </a:lnSpc>
            </a:pPr>
            <a:r>
              <a:rPr lang="en-US" sz="1400" b="1" dirty="0">
                <a:latin typeface="Arial"/>
              </a:rPr>
              <a:t>Situation: </a:t>
            </a:r>
            <a:r>
              <a:rPr lang="en-US" sz="1400" dirty="0">
                <a:latin typeface="Arial"/>
              </a:rPr>
              <a:t>You are the product manager for a new diet soda line being produced by your company, which is an emerging health food and beverage start-up with growing market share. The firm is headquartered in Buenos Aires, Argentina. </a:t>
            </a:r>
          </a:p>
          <a:p>
            <a:pPr>
              <a:lnSpc>
                <a:spcPts val="1607"/>
              </a:lnSpc>
              <a:spcBef>
                <a:spcPts val="964"/>
              </a:spcBef>
            </a:pPr>
            <a:r>
              <a:rPr lang="en-US" sz="1400" dirty="0">
                <a:latin typeface="Arial"/>
              </a:rPr>
              <a:t>The soda line is not performing as well as anticipated. You have 20 days to present a new growth strategy plan to your CEO identifying changes to the product, marketing and sales strategy to create profits for the new diet soda product.</a:t>
            </a:r>
          </a:p>
        </p:txBody>
      </p:sp>
      <p:sp>
        <p:nvSpPr>
          <p:cNvPr id="8" name="Rectangle 7">
            <a:extLst>
              <a:ext uri="{FF2B5EF4-FFF2-40B4-BE49-F238E27FC236}">
                <a16:creationId xmlns:a16="http://schemas.microsoft.com/office/drawing/2014/main" id="{977D50BC-1D3C-3D4E-AE40-80A8DE3ABA37}"/>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308176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FBC0A-A25B-DC49-B2B2-751EAF9A52AC}"/>
              </a:ext>
            </a:extLst>
          </p:cNvPr>
          <p:cNvSpPr>
            <a:spLocks noGrp="1"/>
          </p:cNvSpPr>
          <p:nvPr>
            <p:ph type="title"/>
          </p:nvPr>
        </p:nvSpPr>
        <p:spPr/>
        <p:txBody>
          <a:bodyPr/>
          <a:lstStyle/>
          <a:p>
            <a:r>
              <a:rPr lang="en-US" b="1" dirty="0"/>
              <a:t>Exercise 2: Become an Agile Thinker</a:t>
            </a:r>
            <a:endParaRPr lang="en-US" dirty="0"/>
          </a:p>
        </p:txBody>
      </p:sp>
      <p:sp>
        <p:nvSpPr>
          <p:cNvPr id="3" name="TextBox 2">
            <a:extLst>
              <a:ext uri="{FF2B5EF4-FFF2-40B4-BE49-F238E27FC236}">
                <a16:creationId xmlns:a16="http://schemas.microsoft.com/office/drawing/2014/main" id="{FDB635D6-4572-9B4A-BE17-9F2DC7BEF6E0}"/>
              </a:ext>
            </a:extLst>
          </p:cNvPr>
          <p:cNvSpPr txBox="1"/>
          <p:nvPr/>
        </p:nvSpPr>
        <p:spPr>
          <a:xfrm>
            <a:off x="457200" y="2352269"/>
            <a:ext cx="7038160" cy="2620608"/>
          </a:xfrm>
          <a:prstGeom prst="rect">
            <a:avLst/>
          </a:prstGeom>
        </p:spPr>
        <p:txBody>
          <a:bodyPr lIns="0" tIns="0" rIns="0" bIns="0" anchor="t"/>
          <a:lstStyle/>
          <a:p>
            <a:pPr>
              <a:spcBef>
                <a:spcPts val="1821"/>
              </a:spcBef>
            </a:pPr>
            <a:r>
              <a:rPr lang="en-US" sz="1400" b="1" dirty="0">
                <a:latin typeface="Arial" panose="020B0604020202020204" pitchFamily="34" charset="0"/>
                <a:cs typeface="Arial" panose="020B0604020202020204" pitchFamily="34" charset="0"/>
              </a:rPr>
              <a:t>Substitute: </a:t>
            </a:r>
            <a:r>
              <a:rPr lang="en-US" sz="1400" dirty="0">
                <a:latin typeface="Arial" panose="020B0604020202020204" pitchFamily="34" charset="0"/>
                <a:cs typeface="Arial" panose="020B0604020202020204" pitchFamily="34" charset="0"/>
              </a:rPr>
              <a:t>What would happen to the project if we swapped X for Y?</a:t>
            </a:r>
          </a:p>
          <a:p>
            <a:pPr>
              <a:spcBef>
                <a:spcPts val="1339"/>
              </a:spcBef>
            </a:pPr>
            <a:r>
              <a:rPr lang="en-US" sz="1400" b="1" dirty="0">
                <a:latin typeface="Arial" panose="020B0604020202020204" pitchFamily="34" charset="0"/>
                <a:cs typeface="Arial" panose="020B0604020202020204" pitchFamily="34" charset="0"/>
              </a:rPr>
              <a:t>Combine: </a:t>
            </a:r>
            <a:r>
              <a:rPr lang="en-US" sz="1400" dirty="0">
                <a:latin typeface="Arial" panose="020B0604020202020204" pitchFamily="34" charset="0"/>
                <a:cs typeface="Arial" panose="020B0604020202020204" pitchFamily="34" charset="0"/>
              </a:rPr>
              <a:t>What would happen to the project if we combined X and Y?</a:t>
            </a:r>
          </a:p>
          <a:p>
            <a:pPr>
              <a:spcBef>
                <a:spcPts val="1339"/>
              </a:spcBef>
            </a:pPr>
            <a:r>
              <a:rPr lang="en-US" sz="1400" b="1" dirty="0">
                <a:latin typeface="Arial" panose="020B0604020202020204" pitchFamily="34" charset="0"/>
                <a:cs typeface="Arial" panose="020B0604020202020204" pitchFamily="34" charset="0"/>
              </a:rPr>
              <a:t>Adapt:  </a:t>
            </a:r>
            <a:r>
              <a:rPr lang="en-US" sz="1400" dirty="0">
                <a:latin typeface="Arial" panose="020B0604020202020204" pitchFamily="34" charset="0"/>
                <a:cs typeface="Arial" panose="020B0604020202020204" pitchFamily="34" charset="0"/>
              </a:rPr>
              <a:t>What changes would need to be made to adapt this project to a different context?</a:t>
            </a:r>
          </a:p>
          <a:p>
            <a:pPr>
              <a:spcBef>
                <a:spcPts val="1339"/>
              </a:spcBef>
            </a:pPr>
            <a:r>
              <a:rPr lang="en-US" sz="1400" b="1" dirty="0">
                <a:latin typeface="Arial" panose="020B0604020202020204" pitchFamily="34" charset="0"/>
                <a:cs typeface="Arial" panose="020B0604020202020204" pitchFamily="34" charset="0"/>
              </a:rPr>
              <a:t>Modify: </a:t>
            </a:r>
            <a:r>
              <a:rPr lang="en-US" sz="1400" dirty="0">
                <a:latin typeface="Arial" panose="020B0604020202020204" pitchFamily="34" charset="0"/>
                <a:cs typeface="Arial" panose="020B0604020202020204" pitchFamily="34" charset="0"/>
              </a:rPr>
              <a:t>What could we modify to create more value on this project?</a:t>
            </a:r>
          </a:p>
          <a:p>
            <a:pPr>
              <a:spcBef>
                <a:spcPts val="1339"/>
              </a:spcBef>
            </a:pPr>
            <a:r>
              <a:rPr lang="en-US" sz="1400" b="1" dirty="0">
                <a:latin typeface="Arial" panose="020B0604020202020204" pitchFamily="34" charset="0"/>
                <a:cs typeface="Arial" panose="020B0604020202020204" pitchFamily="34" charset="0"/>
              </a:rPr>
              <a:t>Put to another use: </a:t>
            </a:r>
            <a:r>
              <a:rPr lang="en-US" sz="1400" dirty="0">
                <a:latin typeface="Arial" panose="020B0604020202020204" pitchFamily="34" charset="0"/>
                <a:cs typeface="Arial" panose="020B0604020202020204" pitchFamily="34" charset="0"/>
              </a:rPr>
              <a:t>What other uses or applications might this project have?</a:t>
            </a:r>
          </a:p>
          <a:p>
            <a:pPr>
              <a:spcBef>
                <a:spcPts val="1339"/>
              </a:spcBef>
            </a:pPr>
            <a:r>
              <a:rPr lang="en-US" sz="1400" b="1" dirty="0">
                <a:latin typeface="Arial" panose="020B0604020202020204" pitchFamily="34" charset="0"/>
                <a:cs typeface="Arial" panose="020B0604020202020204" pitchFamily="34" charset="0"/>
              </a:rPr>
              <a:t>Eliminate: </a:t>
            </a:r>
            <a:r>
              <a:rPr lang="en-US" sz="1400" dirty="0">
                <a:latin typeface="Arial" panose="020B0604020202020204" pitchFamily="34" charset="0"/>
                <a:cs typeface="Arial" panose="020B0604020202020204" pitchFamily="34" charset="0"/>
              </a:rPr>
              <a:t>What could we remove from the project to simplify it?</a:t>
            </a:r>
          </a:p>
          <a:p>
            <a:pPr>
              <a:spcBef>
                <a:spcPts val="1339"/>
              </a:spcBef>
            </a:pPr>
            <a:r>
              <a:rPr lang="en-US" sz="1400" b="1" dirty="0">
                <a:latin typeface="Arial" panose="020B0604020202020204" pitchFamily="34" charset="0"/>
                <a:cs typeface="Arial" panose="020B0604020202020204" pitchFamily="34" charset="0"/>
              </a:rPr>
              <a:t>Reverse: </a:t>
            </a:r>
            <a:r>
              <a:rPr lang="en-US" sz="1400" dirty="0">
                <a:latin typeface="Arial" panose="020B0604020202020204" pitchFamily="34" charset="0"/>
                <a:cs typeface="Arial" panose="020B0604020202020204" pitchFamily="34" charset="0"/>
              </a:rPr>
              <a:t>How could we reorganize this project to make it more effective?</a:t>
            </a:r>
          </a:p>
        </p:txBody>
      </p:sp>
      <p:sp>
        <p:nvSpPr>
          <p:cNvPr id="6" name="Rectangle 5">
            <a:extLst>
              <a:ext uri="{FF2B5EF4-FFF2-40B4-BE49-F238E27FC236}">
                <a16:creationId xmlns:a16="http://schemas.microsoft.com/office/drawing/2014/main" id="{BF5D7450-6958-2748-9F89-833BEF815BC2}"/>
              </a:ext>
            </a:extLst>
          </p:cNvPr>
          <p:cNvSpPr/>
          <p:nvPr/>
        </p:nvSpPr>
        <p:spPr>
          <a:xfrm>
            <a:off x="457200" y="1534534"/>
            <a:ext cx="11276012" cy="569387"/>
          </a:xfrm>
          <a:prstGeom prst="rect">
            <a:avLst/>
          </a:prstGeom>
          <a:solidFill>
            <a:srgbClr val="F4F4F4"/>
          </a:solidFill>
        </p:spPr>
        <p:txBody>
          <a:bodyPr wrap="square" tIns="91440" bIns="91440">
            <a:spAutoFit/>
          </a:bodyPr>
          <a:lstStyle/>
          <a:p>
            <a:pPr>
              <a:lnSpc>
                <a:spcPts val="1500"/>
              </a:lnSpc>
            </a:pPr>
            <a:r>
              <a:rPr lang="en-US" sz="1400" dirty="0">
                <a:latin typeface="Arial" panose="020B0604020202020204" pitchFamily="34" charset="0"/>
                <a:cs typeface="Arial" panose="020B0604020202020204" pitchFamily="34" charset="0"/>
              </a:rPr>
              <a:t>S.C.A.M.P.E.R. is a creative brainstorming tool that helps you generate ideas for new products and services. The tool encourages you to think about how you can improve existing ideas, by following a step-by-step process:</a:t>
            </a:r>
          </a:p>
        </p:txBody>
      </p:sp>
      <p:sp>
        <p:nvSpPr>
          <p:cNvPr id="8" name="Rectangle 7">
            <a:extLst>
              <a:ext uri="{FF2B5EF4-FFF2-40B4-BE49-F238E27FC236}">
                <a16:creationId xmlns:a16="http://schemas.microsoft.com/office/drawing/2014/main" id="{CFABB1BE-BE82-FE44-9478-02F6248BA49B}"/>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4011310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48A24-78D3-DE43-90BF-FD0FBC3DD2C7}"/>
              </a:ext>
            </a:extLst>
          </p:cNvPr>
          <p:cNvSpPr>
            <a:spLocks noGrp="1"/>
          </p:cNvSpPr>
          <p:nvPr>
            <p:ph type="title"/>
          </p:nvPr>
        </p:nvSpPr>
        <p:spPr/>
        <p:txBody>
          <a:bodyPr/>
          <a:lstStyle/>
          <a:p>
            <a:r>
              <a:rPr lang="en-US" b="1" dirty="0"/>
              <a:t>Exercise 2: Become an Agile Thinker</a:t>
            </a:r>
            <a:endParaRPr lang="en-US" dirty="0"/>
          </a:p>
        </p:txBody>
      </p:sp>
      <p:sp>
        <p:nvSpPr>
          <p:cNvPr id="4" name="TextBox 3">
            <a:extLst>
              <a:ext uri="{FF2B5EF4-FFF2-40B4-BE49-F238E27FC236}">
                <a16:creationId xmlns:a16="http://schemas.microsoft.com/office/drawing/2014/main" id="{C1336C6A-AD2C-934E-BE4A-5D068D8C55DA}"/>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Substitute</a:t>
            </a:r>
            <a:endParaRPr lang="en-US" sz="1400" b="1" dirty="0">
              <a:solidFill>
                <a:schemeClr val="bg1"/>
              </a:solidFill>
              <a:latin typeface="Arial" panose="020B0604020202020204" pitchFamily="34" charset="0"/>
              <a:cs typeface="Arial" panose="020B0604020202020204" pitchFamily="34" charset="0"/>
            </a:endParaRPr>
          </a:p>
          <a:p>
            <a:pPr algn="ctr"/>
            <a:r>
              <a:rPr lang="en-US" sz="1400" dirty="0">
                <a:solidFill>
                  <a:schemeClr val="bg1"/>
                </a:solidFill>
                <a:latin typeface="Arial" panose="020B0604020202020204" pitchFamily="34" charset="0"/>
                <a:cs typeface="Arial" panose="020B0604020202020204" pitchFamily="34" charset="0"/>
              </a:rPr>
              <a:t>What materials or resources can you substitute or swap to improve the product?</a:t>
            </a:r>
          </a:p>
        </p:txBody>
      </p:sp>
      <p:sp>
        <p:nvSpPr>
          <p:cNvPr id="7" name="Rectangle 6">
            <a:extLst>
              <a:ext uri="{FF2B5EF4-FFF2-40B4-BE49-F238E27FC236}">
                <a16:creationId xmlns:a16="http://schemas.microsoft.com/office/drawing/2014/main" id="{1DE380CD-2646-4642-8262-46C9D357193F}"/>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D698561E-63AB-6E49-864E-B9544733CCC3}"/>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157410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3633-58C0-D147-B33C-702B7A2FDB67}"/>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C53E59EA-F1DE-9C48-8748-A8A4F8FE4142}"/>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Combine</a:t>
            </a:r>
            <a:endParaRPr lang="en-US" sz="1400" b="1" dirty="0">
              <a:solidFill>
                <a:schemeClr val="bg1"/>
              </a:solidFill>
              <a:latin typeface="Arial" panose="020B0604020202020204" pitchFamily="34" charset="0"/>
              <a:cs typeface="Arial" panose="020B0604020202020204" pitchFamily="34" charset="0"/>
            </a:endParaRPr>
          </a:p>
          <a:p>
            <a:pPr algn="ctr"/>
            <a:r>
              <a:rPr lang="en-US" sz="1400" dirty="0">
                <a:solidFill>
                  <a:schemeClr val="bg1"/>
                </a:solidFill>
                <a:latin typeface="Arial" panose="020B0604020202020204" pitchFamily="34" charset="0"/>
                <a:cs typeface="Arial" panose="020B0604020202020204" pitchFamily="34" charset="0"/>
              </a:rPr>
              <a:t>How could you combine talent and resources to create a new approach to this product?</a:t>
            </a:r>
          </a:p>
        </p:txBody>
      </p:sp>
      <p:sp>
        <p:nvSpPr>
          <p:cNvPr id="8" name="Rectangle 7">
            <a:extLst>
              <a:ext uri="{FF2B5EF4-FFF2-40B4-BE49-F238E27FC236}">
                <a16:creationId xmlns:a16="http://schemas.microsoft.com/office/drawing/2014/main" id="{41E07906-3637-7A49-8806-195712F9CEA4}"/>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B7891868-AD98-F14F-B177-BDB54ABEAB64}"/>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104380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0FEA-B571-7D4E-B5F8-8798C254B3B0}"/>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FD2D8388-799B-BA4E-A175-BB775CA80C0F}"/>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Adapt</a:t>
            </a:r>
            <a:endParaRPr lang="en-US" sz="1400" b="1" dirty="0">
              <a:solidFill>
                <a:schemeClr val="bg1"/>
              </a:solidFill>
              <a:latin typeface="Arial" panose="020B0604020202020204" pitchFamily="34" charset="0"/>
              <a:cs typeface="Arial" panose="020B0604020202020204" pitchFamily="34" charset="0"/>
            </a:endParaRPr>
          </a:p>
          <a:p>
            <a:pPr algn="ctr"/>
            <a:r>
              <a:rPr lang="en-US" sz="1400" dirty="0">
                <a:solidFill>
                  <a:schemeClr val="bg1"/>
                </a:solidFill>
                <a:latin typeface="Arial" panose="020B0604020202020204" pitchFamily="34" charset="0"/>
                <a:cs typeface="Arial" panose="020B0604020202020204" pitchFamily="34" charset="0"/>
              </a:rPr>
              <a:t>Who or what could you emulate to adapt this product?</a:t>
            </a:r>
          </a:p>
        </p:txBody>
      </p:sp>
      <p:sp>
        <p:nvSpPr>
          <p:cNvPr id="8" name="Rectangle 7">
            <a:extLst>
              <a:ext uri="{FF2B5EF4-FFF2-40B4-BE49-F238E27FC236}">
                <a16:creationId xmlns:a16="http://schemas.microsoft.com/office/drawing/2014/main" id="{3DF90474-50B7-8242-B686-37E67C414B1B}"/>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809D045-5AD8-6F4E-B913-340FC0ABB9DE}"/>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3811891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39">
            <a:extLst>
              <a:ext uri="{FF2B5EF4-FFF2-40B4-BE49-F238E27FC236}">
                <a16:creationId xmlns:a16="http://schemas.microsoft.com/office/drawing/2014/main" id="{A1BCD4B6-2D71-B845-8B6C-E9E33886642A}"/>
              </a:ext>
            </a:extLst>
          </p:cNvPr>
          <p:cNvSpPr txBox="1">
            <a:spLocks/>
          </p:cNvSpPr>
          <p:nvPr/>
        </p:nvSpPr>
        <p:spPr>
          <a:xfrm>
            <a:off x="1141953" y="2478086"/>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b="1" dirty="0">
                <a:solidFill>
                  <a:schemeClr val="bg1"/>
                </a:solidFill>
              </a:rPr>
              <a:t>Introduction</a:t>
            </a:r>
            <a:endParaRPr lang="en-US" b="1" dirty="0">
              <a:solidFill>
                <a:schemeClr val="bg1"/>
              </a:solidFill>
            </a:endParaRPr>
          </a:p>
        </p:txBody>
      </p:sp>
      <p:sp>
        <p:nvSpPr>
          <p:cNvPr id="12" name="Triangle 11">
            <a:extLst>
              <a:ext uri="{FF2B5EF4-FFF2-40B4-BE49-F238E27FC236}">
                <a16:creationId xmlns:a16="http://schemas.microsoft.com/office/drawing/2014/main" id="{E3E4AE0C-B828-4744-A26E-F095806ADC80}"/>
              </a:ext>
            </a:extLst>
          </p:cNvPr>
          <p:cNvSpPr/>
          <p:nvPr/>
        </p:nvSpPr>
        <p:spPr>
          <a:xfrm rot="5400000">
            <a:off x="318947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 Placeholder 39">
            <a:extLst>
              <a:ext uri="{FF2B5EF4-FFF2-40B4-BE49-F238E27FC236}">
                <a16:creationId xmlns:a16="http://schemas.microsoft.com/office/drawing/2014/main" id="{50D24137-D068-0A4D-8D6A-A87B66CA408E}"/>
              </a:ext>
            </a:extLst>
          </p:cNvPr>
          <p:cNvSpPr txBox="1">
            <a:spLocks/>
          </p:cNvSpPr>
          <p:nvPr/>
        </p:nvSpPr>
        <p:spPr>
          <a:xfrm>
            <a:off x="3725823" y="244015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a:t>Exercise 1:</a:t>
            </a:r>
          </a:p>
          <a:p>
            <a:pPr marL="0" indent="0" algn="ctr">
              <a:spcAft>
                <a:spcPts val="0"/>
              </a:spcAft>
              <a:buNone/>
            </a:pPr>
            <a:r>
              <a:rPr lang="en-US" sz="2000" dirty="0"/>
              <a:t>Use Self-Reflection to Boost Learning</a:t>
            </a:r>
          </a:p>
        </p:txBody>
      </p:sp>
      <p:sp>
        <p:nvSpPr>
          <p:cNvPr id="14" name="Text Placeholder 39">
            <a:extLst>
              <a:ext uri="{FF2B5EF4-FFF2-40B4-BE49-F238E27FC236}">
                <a16:creationId xmlns:a16="http://schemas.microsoft.com/office/drawing/2014/main" id="{54A6F5C3-9811-7042-9B7C-D3A723B9D818}"/>
              </a:ext>
            </a:extLst>
          </p:cNvPr>
          <p:cNvSpPr txBox="1">
            <a:spLocks/>
          </p:cNvSpPr>
          <p:nvPr/>
        </p:nvSpPr>
        <p:spPr>
          <a:xfrm>
            <a:off x="6309693" y="244015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t>Exercise 2:</a:t>
            </a:r>
          </a:p>
          <a:p>
            <a:pPr marL="0" indent="0" algn="ctr">
              <a:spcAft>
                <a:spcPts val="600"/>
              </a:spcAft>
              <a:buNone/>
            </a:pPr>
            <a:r>
              <a:rPr lang="en-IN" sz="2000" dirty="0"/>
              <a:t>Become an </a:t>
            </a:r>
            <a:br>
              <a:rPr lang="en-IN" sz="2000" dirty="0"/>
            </a:br>
            <a:r>
              <a:rPr lang="en-IN" sz="2000" dirty="0"/>
              <a:t>Agile Thinker</a:t>
            </a:r>
          </a:p>
        </p:txBody>
      </p:sp>
      <p:sp>
        <p:nvSpPr>
          <p:cNvPr id="15" name="Text Placeholder 39">
            <a:extLst>
              <a:ext uri="{FF2B5EF4-FFF2-40B4-BE49-F238E27FC236}">
                <a16:creationId xmlns:a16="http://schemas.microsoft.com/office/drawing/2014/main" id="{34FD6B49-B029-2441-9FAF-C4D29ED22373}"/>
              </a:ext>
            </a:extLst>
          </p:cNvPr>
          <p:cNvSpPr txBox="1">
            <a:spLocks/>
          </p:cNvSpPr>
          <p:nvPr/>
        </p:nvSpPr>
        <p:spPr>
          <a:xfrm>
            <a:off x="8893564"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16" name="Triangle 15">
            <a:extLst>
              <a:ext uri="{FF2B5EF4-FFF2-40B4-BE49-F238E27FC236}">
                <a16:creationId xmlns:a16="http://schemas.microsoft.com/office/drawing/2014/main" id="{73BE9A75-E62A-234A-98DE-D5894A3531A9}"/>
              </a:ext>
            </a:extLst>
          </p:cNvPr>
          <p:cNvSpPr/>
          <p:nvPr/>
        </p:nvSpPr>
        <p:spPr>
          <a:xfrm rot="5400000">
            <a:off x="577334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7" name="Triangle 16">
            <a:extLst>
              <a:ext uri="{FF2B5EF4-FFF2-40B4-BE49-F238E27FC236}">
                <a16:creationId xmlns:a16="http://schemas.microsoft.com/office/drawing/2014/main" id="{74E59256-27BF-8E48-86A2-1138F3C62920}"/>
              </a:ext>
            </a:extLst>
          </p:cNvPr>
          <p:cNvSpPr/>
          <p:nvPr/>
        </p:nvSpPr>
        <p:spPr>
          <a:xfrm rot="5400000">
            <a:off x="835721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0" name="Title 18">
            <a:extLst>
              <a:ext uri="{FF2B5EF4-FFF2-40B4-BE49-F238E27FC236}">
                <a16:creationId xmlns:a16="http://schemas.microsoft.com/office/drawing/2014/main" id="{BFB9789A-1286-6F46-A30E-667EFF09430F}"/>
              </a:ext>
            </a:extLst>
          </p:cNvPr>
          <p:cNvSpPr>
            <a:spLocks noGrp="1"/>
          </p:cNvSpPr>
          <p:nvPr>
            <p:ph type="title"/>
          </p:nvPr>
        </p:nvSpPr>
        <p:spPr>
          <a:xfrm>
            <a:off x="457200" y="366713"/>
            <a:ext cx="11276013" cy="443198"/>
          </a:xfrm>
        </p:spPr>
        <p:txBody>
          <a:bodyPr/>
          <a:lstStyle/>
          <a:p>
            <a:r>
              <a:rPr lang="en-US" dirty="0"/>
              <a:t>Roadmap</a:t>
            </a:r>
          </a:p>
        </p:txBody>
      </p:sp>
    </p:spTree>
    <p:extLst>
      <p:ext uri="{BB962C8B-B14F-4D97-AF65-F5344CB8AC3E}">
        <p14:creationId xmlns:p14="http://schemas.microsoft.com/office/powerpoint/2010/main" val="412686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3F016-8FB7-CA4B-B092-BBC3AF47D97B}"/>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A06C24CA-77EF-BD4D-A0CE-6AF912B5BBB0}"/>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Modify</a:t>
            </a:r>
            <a:endParaRPr lang="en-US" sz="1400" b="1" dirty="0">
              <a:solidFill>
                <a:schemeClr val="bg1"/>
              </a:solidFill>
              <a:latin typeface="Arial" panose="020B0604020202020204" pitchFamily="34" charset="0"/>
              <a:cs typeface="Arial" panose="020B0604020202020204" pitchFamily="34" charset="0"/>
            </a:endParaRPr>
          </a:p>
          <a:p>
            <a:pPr algn="ctr"/>
            <a:r>
              <a:rPr lang="en-US" sz="1400" dirty="0">
                <a:solidFill>
                  <a:schemeClr val="bg1"/>
                </a:solidFill>
                <a:latin typeface="Arial" panose="020B0604020202020204" pitchFamily="34" charset="0"/>
                <a:cs typeface="Arial" panose="020B0604020202020204" pitchFamily="34" charset="0"/>
              </a:rPr>
              <a:t>How could you change the shape, look, or feel of your product?</a:t>
            </a:r>
          </a:p>
        </p:txBody>
      </p:sp>
      <p:sp>
        <p:nvSpPr>
          <p:cNvPr id="8" name="Rectangle 7">
            <a:extLst>
              <a:ext uri="{FF2B5EF4-FFF2-40B4-BE49-F238E27FC236}">
                <a16:creationId xmlns:a16="http://schemas.microsoft.com/office/drawing/2014/main" id="{3548D69A-4CB2-5744-8A18-BFC10C622732}"/>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FDBB914-EC25-444D-8110-B8A77C5E0F62}"/>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071511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84334-D552-1447-886B-AD0DAC68804A}"/>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64883CB6-1332-2042-B349-AFA9D4912689}"/>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Put to Another Use</a:t>
            </a:r>
            <a:endParaRPr lang="en-US" sz="1400" b="1" dirty="0">
              <a:solidFill>
                <a:schemeClr val="bg1"/>
              </a:solidFill>
              <a:latin typeface="Arial" panose="020B0604020202020204" pitchFamily="34" charset="0"/>
              <a:cs typeface="Arial" panose="020B0604020202020204" pitchFamily="34" charset="0"/>
            </a:endParaRPr>
          </a:p>
          <a:p>
            <a:pPr algn="ctr"/>
            <a:r>
              <a:rPr lang="en-US" sz="1400" dirty="0">
                <a:solidFill>
                  <a:schemeClr val="bg1"/>
                </a:solidFill>
                <a:latin typeface="Arial" panose="020B0604020202020204" pitchFamily="34" charset="0"/>
                <a:cs typeface="Arial" panose="020B0604020202020204" pitchFamily="34" charset="0"/>
              </a:rPr>
              <a:t>Could you recycle the waste from this  product to make something new?</a:t>
            </a:r>
          </a:p>
        </p:txBody>
      </p:sp>
      <p:sp>
        <p:nvSpPr>
          <p:cNvPr id="8" name="Rectangle 7">
            <a:extLst>
              <a:ext uri="{FF2B5EF4-FFF2-40B4-BE49-F238E27FC236}">
                <a16:creationId xmlns:a16="http://schemas.microsoft.com/office/drawing/2014/main" id="{314F3C1B-7D65-694D-A1DF-526C12A2DCF5}"/>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B1C4D73D-8629-E343-BC6A-4E0C3292D76B}"/>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49403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B0E56-A038-724C-A80F-1ABA2D56E9E5}"/>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97F6E6B8-B5CB-3241-90BE-D9C4B4D40BB6}"/>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Eliminate </a:t>
            </a:r>
          </a:p>
          <a:p>
            <a:pPr algn="ctr"/>
            <a:r>
              <a:rPr lang="en-US" sz="1400" dirty="0">
                <a:solidFill>
                  <a:schemeClr val="bg1"/>
                </a:solidFill>
                <a:latin typeface="Arial" panose="020B0604020202020204" pitchFamily="34" charset="0"/>
                <a:cs typeface="Arial" panose="020B0604020202020204" pitchFamily="34" charset="0"/>
              </a:rPr>
              <a:t>What features, parts, or rules could you eliminate?</a:t>
            </a:r>
          </a:p>
        </p:txBody>
      </p:sp>
      <p:sp>
        <p:nvSpPr>
          <p:cNvPr id="8" name="Rectangle 7">
            <a:extLst>
              <a:ext uri="{FF2B5EF4-FFF2-40B4-BE49-F238E27FC236}">
                <a16:creationId xmlns:a16="http://schemas.microsoft.com/office/drawing/2014/main" id="{392DC20C-3A7C-344C-B1B3-B3BEABA6928F}"/>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1639FD07-A80D-494B-91F0-FC5E2D6D6F67}"/>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1331296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7744-58D4-F64D-8E69-5DB9F5A06696}"/>
              </a:ext>
            </a:extLst>
          </p:cNvPr>
          <p:cNvSpPr>
            <a:spLocks noGrp="1"/>
          </p:cNvSpPr>
          <p:nvPr>
            <p:ph type="title"/>
          </p:nvPr>
        </p:nvSpPr>
        <p:spPr/>
        <p:txBody>
          <a:bodyPr/>
          <a:lstStyle/>
          <a:p>
            <a:r>
              <a:rPr lang="en-US" b="1" dirty="0"/>
              <a:t>Exercise 2: Become an Agile Thinker</a:t>
            </a:r>
            <a:endParaRPr lang="en-US" dirty="0"/>
          </a:p>
        </p:txBody>
      </p:sp>
      <p:sp>
        <p:nvSpPr>
          <p:cNvPr id="7" name="TextBox 6">
            <a:extLst>
              <a:ext uri="{FF2B5EF4-FFF2-40B4-BE49-F238E27FC236}">
                <a16:creationId xmlns:a16="http://schemas.microsoft.com/office/drawing/2014/main" id="{3A67736E-E3EC-C246-86B0-D36708C67C46}"/>
              </a:ext>
            </a:extLst>
          </p:cNvPr>
          <p:cNvSpPr txBox="1"/>
          <p:nvPr/>
        </p:nvSpPr>
        <p:spPr>
          <a:xfrm>
            <a:off x="457199" y="1527175"/>
            <a:ext cx="11276013" cy="679774"/>
          </a:xfrm>
          <a:prstGeom prst="rect">
            <a:avLst/>
          </a:prstGeom>
          <a:solidFill>
            <a:srgbClr val="002856"/>
          </a:solidFill>
        </p:spPr>
        <p:txBody>
          <a:bodyPr wrap="square" lIns="108000" tIns="108000" rIns="108000" bIns="108000" anchor="t">
            <a:spAutoFit/>
          </a:bodyPr>
          <a:lstStyle/>
          <a:p>
            <a:pPr algn="ctr"/>
            <a:r>
              <a:rPr lang="en-US" sz="1600" b="1" dirty="0">
                <a:solidFill>
                  <a:schemeClr val="bg1"/>
                </a:solidFill>
                <a:latin typeface="Arial" panose="020B0604020202020204" pitchFamily="34" charset="0"/>
                <a:cs typeface="Arial" panose="020B0604020202020204" pitchFamily="34" charset="0"/>
              </a:rPr>
              <a:t>Reverse </a:t>
            </a:r>
          </a:p>
          <a:p>
            <a:pPr algn="ctr"/>
            <a:r>
              <a:rPr lang="en-US" sz="1400" dirty="0">
                <a:solidFill>
                  <a:schemeClr val="bg1"/>
                </a:solidFill>
                <a:latin typeface="Arial" panose="020B0604020202020204" pitchFamily="34" charset="0"/>
                <a:cs typeface="Arial" panose="020B0604020202020204" pitchFamily="34" charset="0"/>
              </a:rPr>
              <a:t>What if you try to do the exact opposite  of what you’re trying to do now? </a:t>
            </a:r>
          </a:p>
        </p:txBody>
      </p:sp>
      <p:sp>
        <p:nvSpPr>
          <p:cNvPr id="8" name="Rectangle 7">
            <a:extLst>
              <a:ext uri="{FF2B5EF4-FFF2-40B4-BE49-F238E27FC236}">
                <a16:creationId xmlns:a16="http://schemas.microsoft.com/office/drawing/2014/main" id="{5ADE6133-4DA5-A843-AC31-41E8BDD807A4}"/>
              </a:ext>
            </a:extLst>
          </p:cNvPr>
          <p:cNvSpPr/>
          <p:nvPr/>
        </p:nvSpPr>
        <p:spPr>
          <a:xfrm>
            <a:off x="457200" y="2702022"/>
            <a:ext cx="11276012" cy="2791326"/>
          </a:xfrm>
          <a:prstGeom prst="rect">
            <a:avLst/>
          </a:prstGeom>
          <a:solidFill>
            <a:schemeClr val="bg2"/>
          </a:solidFill>
          <a:ln>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4195C3AE-93DA-1843-819A-F2DD5A39D835}"/>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20400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9863A-15F0-7540-968A-C1814DC2B5D5}"/>
              </a:ext>
            </a:extLst>
          </p:cNvPr>
          <p:cNvSpPr>
            <a:spLocks noGrp="1"/>
          </p:cNvSpPr>
          <p:nvPr>
            <p:ph type="title"/>
          </p:nvPr>
        </p:nvSpPr>
        <p:spPr/>
        <p:txBody>
          <a:bodyPr/>
          <a:lstStyle/>
          <a:p>
            <a:r>
              <a:rPr lang="en-US" dirty="0"/>
              <a:t>Roadmap</a:t>
            </a:r>
          </a:p>
        </p:txBody>
      </p:sp>
      <p:sp>
        <p:nvSpPr>
          <p:cNvPr id="3" name="Text Placeholder 39">
            <a:extLst>
              <a:ext uri="{FF2B5EF4-FFF2-40B4-BE49-F238E27FC236}">
                <a16:creationId xmlns:a16="http://schemas.microsoft.com/office/drawing/2014/main" id="{02E97F05-F0C3-564D-8D09-411E7834BE77}"/>
              </a:ext>
            </a:extLst>
          </p:cNvPr>
          <p:cNvSpPr txBox="1">
            <a:spLocks/>
          </p:cNvSpPr>
          <p:nvPr/>
        </p:nvSpPr>
        <p:spPr>
          <a:xfrm>
            <a:off x="1141953"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Introduction</a:t>
            </a:r>
            <a:endParaRPr lang="en-US" dirty="0"/>
          </a:p>
        </p:txBody>
      </p:sp>
      <p:sp>
        <p:nvSpPr>
          <p:cNvPr id="4" name="Triangle 3">
            <a:extLst>
              <a:ext uri="{FF2B5EF4-FFF2-40B4-BE49-F238E27FC236}">
                <a16:creationId xmlns:a16="http://schemas.microsoft.com/office/drawing/2014/main" id="{1927A611-37E9-6745-99F2-49E0095AF9CE}"/>
              </a:ext>
            </a:extLst>
          </p:cNvPr>
          <p:cNvSpPr/>
          <p:nvPr/>
        </p:nvSpPr>
        <p:spPr>
          <a:xfrm rot="5400000">
            <a:off x="318947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5" name="Text Placeholder 39">
            <a:extLst>
              <a:ext uri="{FF2B5EF4-FFF2-40B4-BE49-F238E27FC236}">
                <a16:creationId xmlns:a16="http://schemas.microsoft.com/office/drawing/2014/main" id="{BA746F90-F0F9-4942-BFEE-AAB18F72EDE3}"/>
              </a:ext>
            </a:extLst>
          </p:cNvPr>
          <p:cNvSpPr txBox="1">
            <a:spLocks/>
          </p:cNvSpPr>
          <p:nvPr/>
        </p:nvSpPr>
        <p:spPr>
          <a:xfrm>
            <a:off x="3725823" y="244015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a:t>Exercise 1:</a:t>
            </a:r>
          </a:p>
          <a:p>
            <a:pPr marL="0" indent="0" algn="ctr">
              <a:spcAft>
                <a:spcPts val="0"/>
              </a:spcAft>
              <a:buNone/>
            </a:pPr>
            <a:r>
              <a:rPr lang="en-US" sz="2000" dirty="0"/>
              <a:t>Use Self-Reflection to Boost Learning</a:t>
            </a:r>
          </a:p>
        </p:txBody>
      </p:sp>
      <p:sp>
        <p:nvSpPr>
          <p:cNvPr id="6" name="Text Placeholder 39">
            <a:extLst>
              <a:ext uri="{FF2B5EF4-FFF2-40B4-BE49-F238E27FC236}">
                <a16:creationId xmlns:a16="http://schemas.microsoft.com/office/drawing/2014/main" id="{883A0F54-8A94-DA46-B4FE-D0AEC6068F10}"/>
              </a:ext>
            </a:extLst>
          </p:cNvPr>
          <p:cNvSpPr txBox="1">
            <a:spLocks/>
          </p:cNvSpPr>
          <p:nvPr/>
        </p:nvSpPr>
        <p:spPr>
          <a:xfrm>
            <a:off x="6309693" y="2440157"/>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solidFill>
                  <a:schemeClr val="bg1"/>
                </a:solidFill>
              </a:rPr>
              <a:t>Exercise 2:</a:t>
            </a:r>
          </a:p>
          <a:p>
            <a:pPr marL="0" indent="0" algn="ctr">
              <a:spcAft>
                <a:spcPts val="600"/>
              </a:spcAft>
              <a:buNone/>
            </a:pPr>
            <a:r>
              <a:rPr lang="en-IN" sz="2000" dirty="0">
                <a:solidFill>
                  <a:schemeClr val="bg1"/>
                </a:solidFill>
              </a:rPr>
              <a:t>Become an </a:t>
            </a:r>
            <a:br>
              <a:rPr lang="en-IN" sz="2000" dirty="0">
                <a:solidFill>
                  <a:schemeClr val="bg1"/>
                </a:solidFill>
              </a:rPr>
            </a:br>
            <a:r>
              <a:rPr lang="en-IN" sz="2000" dirty="0">
                <a:solidFill>
                  <a:schemeClr val="bg1"/>
                </a:solidFill>
              </a:rPr>
              <a:t>Agile Thinker</a:t>
            </a:r>
          </a:p>
        </p:txBody>
      </p:sp>
      <p:sp>
        <p:nvSpPr>
          <p:cNvPr id="7" name="Text Placeholder 39">
            <a:extLst>
              <a:ext uri="{FF2B5EF4-FFF2-40B4-BE49-F238E27FC236}">
                <a16:creationId xmlns:a16="http://schemas.microsoft.com/office/drawing/2014/main" id="{15EEA2CB-FF51-9D43-8654-7568767FAFFB}"/>
              </a:ext>
            </a:extLst>
          </p:cNvPr>
          <p:cNvSpPr txBox="1">
            <a:spLocks/>
          </p:cNvSpPr>
          <p:nvPr/>
        </p:nvSpPr>
        <p:spPr>
          <a:xfrm>
            <a:off x="8893564"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8" name="Triangle 7">
            <a:extLst>
              <a:ext uri="{FF2B5EF4-FFF2-40B4-BE49-F238E27FC236}">
                <a16:creationId xmlns:a16="http://schemas.microsoft.com/office/drawing/2014/main" id="{766574E3-199E-8447-89DF-3865C1603EF4}"/>
              </a:ext>
            </a:extLst>
          </p:cNvPr>
          <p:cNvSpPr/>
          <p:nvPr/>
        </p:nvSpPr>
        <p:spPr>
          <a:xfrm rot="5400000">
            <a:off x="577334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319192B4-B65D-214A-AC5D-13B738B90627}"/>
              </a:ext>
            </a:extLst>
          </p:cNvPr>
          <p:cNvSpPr/>
          <p:nvPr/>
        </p:nvSpPr>
        <p:spPr>
          <a:xfrm rot="5400000">
            <a:off x="835721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1826723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57A09-71DF-8D4F-B8FE-7338D4DBFF57}"/>
              </a:ext>
            </a:extLst>
          </p:cNvPr>
          <p:cNvSpPr>
            <a:spLocks noGrp="1"/>
          </p:cNvSpPr>
          <p:nvPr>
            <p:ph type="title"/>
          </p:nvPr>
        </p:nvSpPr>
        <p:spPr/>
        <p:txBody>
          <a:bodyPr/>
          <a:lstStyle/>
          <a:p>
            <a:r>
              <a:rPr lang="en-US" b="1" dirty="0"/>
              <a:t>Key Takeaways</a:t>
            </a:r>
            <a:endParaRPr lang="en-US" dirty="0"/>
          </a:p>
        </p:txBody>
      </p:sp>
      <p:sp>
        <p:nvSpPr>
          <p:cNvPr id="12" name="TextBox 11">
            <a:extLst>
              <a:ext uri="{FF2B5EF4-FFF2-40B4-BE49-F238E27FC236}">
                <a16:creationId xmlns:a16="http://schemas.microsoft.com/office/drawing/2014/main" id="{998054DE-CA7A-A248-8480-D7830CEBC9DB}"/>
              </a:ext>
            </a:extLst>
          </p:cNvPr>
          <p:cNvSpPr txBox="1"/>
          <p:nvPr/>
        </p:nvSpPr>
        <p:spPr>
          <a:xfrm>
            <a:off x="1202400" y="1536293"/>
            <a:ext cx="8856001" cy="1554272"/>
          </a:xfrm>
          <a:prstGeom prst="rect">
            <a:avLst/>
          </a:prstGeom>
          <a:noFill/>
        </p:spPr>
        <p:txBody>
          <a:bodyPr wrap="square" lIns="91440" rtlCol="0">
            <a:spAutoFit/>
          </a:bodyPr>
          <a:lstStyle/>
          <a:p>
            <a:pPr>
              <a:spcAft>
                <a:spcPts val="6600"/>
              </a:spcAft>
            </a:pPr>
            <a:r>
              <a:rPr lang="en-US" sz="2000" dirty="0">
                <a:solidFill>
                  <a:srgbClr val="000000"/>
                </a:solidFill>
              </a:rPr>
              <a:t>Use self-reflection to boost on-the-job learning</a:t>
            </a:r>
          </a:p>
          <a:p>
            <a:r>
              <a:rPr lang="en-US" sz="2000" dirty="0">
                <a:solidFill>
                  <a:srgbClr val="000000"/>
                </a:solidFill>
              </a:rPr>
              <a:t>Think outside-the-box and improve existing ideas to become an agile thinker</a:t>
            </a:r>
          </a:p>
        </p:txBody>
      </p:sp>
      <p:sp>
        <p:nvSpPr>
          <p:cNvPr id="13" name="Title 1">
            <a:extLst>
              <a:ext uri="{FF2B5EF4-FFF2-40B4-BE49-F238E27FC236}">
                <a16:creationId xmlns:a16="http://schemas.microsoft.com/office/drawing/2014/main" id="{3F8468FD-F951-D040-99B3-7B0F66334B57}"/>
              </a:ext>
            </a:extLst>
          </p:cNvPr>
          <p:cNvSpPr txBox="1">
            <a:spLocks/>
          </p:cNvSpPr>
          <p:nvPr/>
        </p:nvSpPr>
        <p:spPr>
          <a:xfrm>
            <a:off x="475746" y="907328"/>
            <a:ext cx="11276013" cy="369332"/>
          </a:xfrm>
          <a:prstGeom prst="rect">
            <a:avLst/>
          </a:prstGeom>
        </p:spPr>
        <p:txBody>
          <a:bodyPr lIns="0">
            <a:spAutoFit/>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000" dirty="0">
                <a:solidFill>
                  <a:schemeClr val="tx1"/>
                </a:solidFill>
                <a:latin typeface="+mn-lt"/>
              </a:rPr>
              <a:t>Build Your Learning Agility</a:t>
            </a:r>
            <a:endParaRPr lang="en-US" sz="1800" i="1" dirty="0">
              <a:solidFill>
                <a:schemeClr val="tx1"/>
              </a:solidFill>
              <a:latin typeface="+mn-lt"/>
            </a:endParaRPr>
          </a:p>
        </p:txBody>
      </p:sp>
      <p:sp>
        <p:nvSpPr>
          <p:cNvPr id="14" name="Freeform: Shape 167">
            <a:extLst>
              <a:ext uri="{FF2B5EF4-FFF2-40B4-BE49-F238E27FC236}">
                <a16:creationId xmlns:a16="http://schemas.microsoft.com/office/drawing/2014/main" id="{4DA67DFF-49A5-624F-920A-585D87445544}"/>
              </a:ext>
            </a:extLst>
          </p:cNvPr>
          <p:cNvSpPr/>
          <p:nvPr/>
        </p:nvSpPr>
        <p:spPr>
          <a:xfrm>
            <a:off x="475746" y="2628319"/>
            <a:ext cx="613315" cy="462676"/>
          </a:xfrm>
          <a:custGeom>
            <a:avLst/>
            <a:gdLst>
              <a:gd name="connsiteX0" fmla="*/ 369094 w 542925"/>
              <a:gd name="connsiteY0" fmla="*/ 64294 h 409575"/>
              <a:gd name="connsiteX1" fmla="*/ 369094 w 542925"/>
              <a:gd name="connsiteY1" fmla="*/ 7144 h 409575"/>
              <a:gd name="connsiteX2" fmla="*/ 178594 w 542925"/>
              <a:gd name="connsiteY2" fmla="*/ 7144 h 409575"/>
              <a:gd name="connsiteX3" fmla="*/ 178594 w 542925"/>
              <a:gd name="connsiteY3" fmla="*/ 64294 h 409575"/>
              <a:gd name="connsiteX4" fmla="*/ 7144 w 542925"/>
              <a:gd name="connsiteY4" fmla="*/ 64294 h 409575"/>
              <a:gd name="connsiteX5" fmla="*/ 7144 w 542925"/>
              <a:gd name="connsiteY5" fmla="*/ 407194 h 409575"/>
              <a:gd name="connsiteX6" fmla="*/ 540544 w 542925"/>
              <a:gd name="connsiteY6" fmla="*/ 407194 h 409575"/>
              <a:gd name="connsiteX7" fmla="*/ 540544 w 542925"/>
              <a:gd name="connsiteY7" fmla="*/ 64294 h 409575"/>
              <a:gd name="connsiteX8" fmla="*/ 369094 w 542925"/>
              <a:gd name="connsiteY8" fmla="*/ 64294 h 409575"/>
              <a:gd name="connsiteX9" fmla="*/ 216694 w 542925"/>
              <a:gd name="connsiteY9" fmla="*/ 45244 h 409575"/>
              <a:gd name="connsiteX10" fmla="*/ 330994 w 542925"/>
              <a:gd name="connsiteY10" fmla="*/ 45244 h 409575"/>
              <a:gd name="connsiteX11" fmla="*/ 330994 w 542925"/>
              <a:gd name="connsiteY11" fmla="*/ 64294 h 409575"/>
              <a:gd name="connsiteX12" fmla="*/ 216694 w 542925"/>
              <a:gd name="connsiteY12" fmla="*/ 64294 h 409575"/>
              <a:gd name="connsiteX13" fmla="*/ 216694 w 542925"/>
              <a:gd name="connsiteY13" fmla="*/ 45244 h 409575"/>
              <a:gd name="connsiteX14" fmla="*/ 502444 w 542925"/>
              <a:gd name="connsiteY14" fmla="*/ 369094 h 409575"/>
              <a:gd name="connsiteX15" fmla="*/ 45244 w 542925"/>
              <a:gd name="connsiteY15" fmla="*/ 369094 h 409575"/>
              <a:gd name="connsiteX16" fmla="*/ 45244 w 542925"/>
              <a:gd name="connsiteY16" fmla="*/ 226219 h 409575"/>
              <a:gd name="connsiteX17" fmla="*/ 178594 w 542925"/>
              <a:gd name="connsiteY17" fmla="*/ 226219 h 409575"/>
              <a:gd name="connsiteX18" fmla="*/ 178594 w 542925"/>
              <a:gd name="connsiteY18" fmla="*/ 264319 h 409575"/>
              <a:gd name="connsiteX19" fmla="*/ 216694 w 542925"/>
              <a:gd name="connsiteY19" fmla="*/ 264319 h 409575"/>
              <a:gd name="connsiteX20" fmla="*/ 216694 w 542925"/>
              <a:gd name="connsiteY20" fmla="*/ 226219 h 409575"/>
              <a:gd name="connsiteX21" fmla="*/ 330994 w 542925"/>
              <a:gd name="connsiteY21" fmla="*/ 226219 h 409575"/>
              <a:gd name="connsiteX22" fmla="*/ 330994 w 542925"/>
              <a:gd name="connsiteY22" fmla="*/ 264319 h 409575"/>
              <a:gd name="connsiteX23" fmla="*/ 369094 w 542925"/>
              <a:gd name="connsiteY23" fmla="*/ 264319 h 409575"/>
              <a:gd name="connsiteX24" fmla="*/ 369094 w 542925"/>
              <a:gd name="connsiteY24" fmla="*/ 226219 h 409575"/>
              <a:gd name="connsiteX25" fmla="*/ 502444 w 542925"/>
              <a:gd name="connsiteY25" fmla="*/ 226219 h 409575"/>
              <a:gd name="connsiteX26" fmla="*/ 502444 w 542925"/>
              <a:gd name="connsiteY26" fmla="*/ 369094 h 409575"/>
              <a:gd name="connsiteX27" fmla="*/ 502444 w 542925"/>
              <a:gd name="connsiteY27" fmla="*/ 188119 h 409575"/>
              <a:gd name="connsiteX28" fmla="*/ 369094 w 542925"/>
              <a:gd name="connsiteY28" fmla="*/ 188119 h 409575"/>
              <a:gd name="connsiteX29" fmla="*/ 369094 w 542925"/>
              <a:gd name="connsiteY29" fmla="*/ 169069 h 409575"/>
              <a:gd name="connsiteX30" fmla="*/ 330994 w 542925"/>
              <a:gd name="connsiteY30" fmla="*/ 169069 h 409575"/>
              <a:gd name="connsiteX31" fmla="*/ 330994 w 542925"/>
              <a:gd name="connsiteY31" fmla="*/ 188119 h 409575"/>
              <a:gd name="connsiteX32" fmla="*/ 216694 w 542925"/>
              <a:gd name="connsiteY32" fmla="*/ 188119 h 409575"/>
              <a:gd name="connsiteX33" fmla="*/ 216694 w 542925"/>
              <a:gd name="connsiteY33" fmla="*/ 169069 h 409575"/>
              <a:gd name="connsiteX34" fmla="*/ 178594 w 542925"/>
              <a:gd name="connsiteY34" fmla="*/ 169069 h 409575"/>
              <a:gd name="connsiteX35" fmla="*/ 178594 w 542925"/>
              <a:gd name="connsiteY35" fmla="*/ 188119 h 409575"/>
              <a:gd name="connsiteX36" fmla="*/ 45244 w 542925"/>
              <a:gd name="connsiteY36" fmla="*/ 188119 h 409575"/>
              <a:gd name="connsiteX37" fmla="*/ 45244 w 542925"/>
              <a:gd name="connsiteY37" fmla="*/ 102394 h 409575"/>
              <a:gd name="connsiteX38" fmla="*/ 178594 w 542925"/>
              <a:gd name="connsiteY38" fmla="*/ 102394 h 409575"/>
              <a:gd name="connsiteX39" fmla="*/ 369094 w 542925"/>
              <a:gd name="connsiteY39" fmla="*/ 102394 h 409575"/>
              <a:gd name="connsiteX40" fmla="*/ 502444 w 542925"/>
              <a:gd name="connsiteY40" fmla="*/ 102394 h 409575"/>
              <a:gd name="connsiteX41" fmla="*/ 502444 w 542925"/>
              <a:gd name="connsiteY41" fmla="*/ 188119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42925" h="409575">
                <a:moveTo>
                  <a:pt x="369094" y="64294"/>
                </a:moveTo>
                <a:lnTo>
                  <a:pt x="369094" y="7144"/>
                </a:lnTo>
                <a:lnTo>
                  <a:pt x="178594" y="7144"/>
                </a:lnTo>
                <a:lnTo>
                  <a:pt x="178594" y="64294"/>
                </a:lnTo>
                <a:lnTo>
                  <a:pt x="7144" y="64294"/>
                </a:lnTo>
                <a:lnTo>
                  <a:pt x="7144" y="407194"/>
                </a:lnTo>
                <a:lnTo>
                  <a:pt x="540544" y="407194"/>
                </a:lnTo>
                <a:lnTo>
                  <a:pt x="540544" y="64294"/>
                </a:lnTo>
                <a:lnTo>
                  <a:pt x="369094" y="64294"/>
                </a:lnTo>
                <a:close/>
                <a:moveTo>
                  <a:pt x="216694" y="45244"/>
                </a:moveTo>
                <a:lnTo>
                  <a:pt x="330994" y="45244"/>
                </a:lnTo>
                <a:lnTo>
                  <a:pt x="330994" y="64294"/>
                </a:lnTo>
                <a:lnTo>
                  <a:pt x="216694" y="64294"/>
                </a:lnTo>
                <a:lnTo>
                  <a:pt x="216694" y="45244"/>
                </a:lnTo>
                <a:close/>
                <a:moveTo>
                  <a:pt x="502444" y="369094"/>
                </a:moveTo>
                <a:lnTo>
                  <a:pt x="45244" y="369094"/>
                </a:lnTo>
                <a:lnTo>
                  <a:pt x="45244" y="226219"/>
                </a:lnTo>
                <a:lnTo>
                  <a:pt x="178594" y="226219"/>
                </a:lnTo>
                <a:lnTo>
                  <a:pt x="178594" y="264319"/>
                </a:lnTo>
                <a:lnTo>
                  <a:pt x="216694" y="264319"/>
                </a:lnTo>
                <a:lnTo>
                  <a:pt x="216694" y="226219"/>
                </a:lnTo>
                <a:lnTo>
                  <a:pt x="330994" y="226219"/>
                </a:lnTo>
                <a:lnTo>
                  <a:pt x="330994" y="264319"/>
                </a:lnTo>
                <a:lnTo>
                  <a:pt x="369094" y="264319"/>
                </a:lnTo>
                <a:lnTo>
                  <a:pt x="369094" y="226219"/>
                </a:lnTo>
                <a:lnTo>
                  <a:pt x="502444" y="226219"/>
                </a:lnTo>
                <a:lnTo>
                  <a:pt x="502444" y="369094"/>
                </a:lnTo>
                <a:close/>
                <a:moveTo>
                  <a:pt x="502444" y="188119"/>
                </a:moveTo>
                <a:lnTo>
                  <a:pt x="369094" y="188119"/>
                </a:lnTo>
                <a:lnTo>
                  <a:pt x="369094" y="169069"/>
                </a:lnTo>
                <a:lnTo>
                  <a:pt x="330994" y="169069"/>
                </a:lnTo>
                <a:lnTo>
                  <a:pt x="330994" y="188119"/>
                </a:lnTo>
                <a:lnTo>
                  <a:pt x="216694" y="188119"/>
                </a:lnTo>
                <a:lnTo>
                  <a:pt x="216694" y="169069"/>
                </a:lnTo>
                <a:lnTo>
                  <a:pt x="178594" y="169069"/>
                </a:lnTo>
                <a:lnTo>
                  <a:pt x="178594" y="188119"/>
                </a:lnTo>
                <a:lnTo>
                  <a:pt x="45244" y="188119"/>
                </a:lnTo>
                <a:lnTo>
                  <a:pt x="45244" y="102394"/>
                </a:lnTo>
                <a:lnTo>
                  <a:pt x="178594" y="102394"/>
                </a:lnTo>
                <a:lnTo>
                  <a:pt x="369094" y="102394"/>
                </a:lnTo>
                <a:lnTo>
                  <a:pt x="502444" y="102394"/>
                </a:lnTo>
                <a:lnTo>
                  <a:pt x="502444" y="188119"/>
                </a:lnTo>
                <a:close/>
              </a:path>
            </a:pathLst>
          </a:custGeom>
          <a:solidFill>
            <a:srgbClr val="002856"/>
          </a:solidFill>
          <a:ln w="9525" cap="flat">
            <a:noFill/>
            <a:prstDash val="solid"/>
            <a:miter/>
          </a:ln>
        </p:spPr>
        <p:txBody>
          <a:bodyPr rtlCol="0" anchor="ctr"/>
          <a:lstStyle/>
          <a:p>
            <a:endParaRPr lang="en-US"/>
          </a:p>
        </p:txBody>
      </p:sp>
      <p:sp>
        <p:nvSpPr>
          <p:cNvPr id="15" name="Freeform: Shape 161">
            <a:extLst>
              <a:ext uri="{FF2B5EF4-FFF2-40B4-BE49-F238E27FC236}">
                <a16:creationId xmlns:a16="http://schemas.microsoft.com/office/drawing/2014/main" id="{8F2C2B7F-DD49-E245-8AC9-53884FD571D5}"/>
              </a:ext>
            </a:extLst>
          </p:cNvPr>
          <p:cNvSpPr/>
          <p:nvPr/>
        </p:nvSpPr>
        <p:spPr>
          <a:xfrm>
            <a:off x="570996" y="1567116"/>
            <a:ext cx="398117" cy="548756"/>
          </a:xfrm>
          <a:custGeom>
            <a:avLst/>
            <a:gdLst>
              <a:gd name="connsiteX0" fmla="*/ 178594 w 352425"/>
              <a:gd name="connsiteY0" fmla="*/ 7144 h 485775"/>
              <a:gd name="connsiteX1" fmla="*/ 7144 w 352425"/>
              <a:gd name="connsiteY1" fmla="*/ 178594 h 485775"/>
              <a:gd name="connsiteX2" fmla="*/ 85915 w 352425"/>
              <a:gd name="connsiteY2" fmla="*/ 322802 h 485775"/>
              <a:gd name="connsiteX3" fmla="*/ 85915 w 352425"/>
              <a:gd name="connsiteY3" fmla="*/ 416719 h 485775"/>
              <a:gd name="connsiteX4" fmla="*/ 271272 w 352425"/>
              <a:gd name="connsiteY4" fmla="*/ 416719 h 485775"/>
              <a:gd name="connsiteX5" fmla="*/ 271272 w 352425"/>
              <a:gd name="connsiteY5" fmla="*/ 322802 h 485775"/>
              <a:gd name="connsiteX6" fmla="*/ 350044 w 352425"/>
              <a:gd name="connsiteY6" fmla="*/ 178594 h 485775"/>
              <a:gd name="connsiteX7" fmla="*/ 178594 w 352425"/>
              <a:gd name="connsiteY7" fmla="*/ 7144 h 485775"/>
              <a:gd name="connsiteX8" fmla="*/ 250603 w 352425"/>
              <a:gd name="connsiteY8" fmla="*/ 290798 h 485775"/>
              <a:gd name="connsiteX9" fmla="*/ 233172 w 352425"/>
              <a:gd name="connsiteY9" fmla="*/ 302038 h 485775"/>
              <a:gd name="connsiteX10" fmla="*/ 233172 w 352425"/>
              <a:gd name="connsiteY10" fmla="*/ 322802 h 485775"/>
              <a:gd name="connsiteX11" fmla="*/ 233172 w 352425"/>
              <a:gd name="connsiteY11" fmla="*/ 378619 h 485775"/>
              <a:gd name="connsiteX12" fmla="*/ 124015 w 352425"/>
              <a:gd name="connsiteY12" fmla="*/ 378619 h 485775"/>
              <a:gd name="connsiteX13" fmla="*/ 124015 w 352425"/>
              <a:gd name="connsiteY13" fmla="*/ 322802 h 485775"/>
              <a:gd name="connsiteX14" fmla="*/ 124015 w 352425"/>
              <a:gd name="connsiteY14" fmla="*/ 302038 h 485775"/>
              <a:gd name="connsiteX15" fmla="*/ 106585 w 352425"/>
              <a:gd name="connsiteY15" fmla="*/ 290798 h 485775"/>
              <a:gd name="connsiteX16" fmla="*/ 45244 w 352425"/>
              <a:gd name="connsiteY16" fmla="*/ 178594 h 485775"/>
              <a:gd name="connsiteX17" fmla="*/ 178594 w 352425"/>
              <a:gd name="connsiteY17" fmla="*/ 45244 h 485775"/>
              <a:gd name="connsiteX18" fmla="*/ 311944 w 352425"/>
              <a:gd name="connsiteY18" fmla="*/ 178594 h 485775"/>
              <a:gd name="connsiteX19" fmla="*/ 250603 w 352425"/>
              <a:gd name="connsiteY19" fmla="*/ 290798 h 485775"/>
              <a:gd name="connsiteX20" fmla="*/ 121444 w 352425"/>
              <a:gd name="connsiteY20" fmla="*/ 446056 h 485775"/>
              <a:gd name="connsiteX21" fmla="*/ 235744 w 352425"/>
              <a:gd name="connsiteY21" fmla="*/ 446056 h 485775"/>
              <a:gd name="connsiteX22" fmla="*/ 235744 w 352425"/>
              <a:gd name="connsiteY22" fmla="*/ 484156 h 485775"/>
              <a:gd name="connsiteX23" fmla="*/ 121444 w 352425"/>
              <a:gd name="connsiteY23" fmla="*/ 484156 h 485775"/>
              <a:gd name="connsiteX24" fmla="*/ 121444 w 352425"/>
              <a:gd name="connsiteY24" fmla="*/ 446056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2425" h="485775">
                <a:moveTo>
                  <a:pt x="178594" y="7144"/>
                </a:moveTo>
                <a:cubicBezTo>
                  <a:pt x="83915" y="7144"/>
                  <a:pt x="7144" y="83915"/>
                  <a:pt x="7144" y="178594"/>
                </a:cubicBezTo>
                <a:cubicBezTo>
                  <a:pt x="7144" y="239173"/>
                  <a:pt x="38576" y="292322"/>
                  <a:pt x="85915" y="322802"/>
                </a:cubicBezTo>
                <a:lnTo>
                  <a:pt x="85915" y="416719"/>
                </a:lnTo>
                <a:lnTo>
                  <a:pt x="271272" y="416719"/>
                </a:lnTo>
                <a:lnTo>
                  <a:pt x="271272" y="322802"/>
                </a:lnTo>
                <a:cubicBezTo>
                  <a:pt x="318611" y="292322"/>
                  <a:pt x="350044" y="239173"/>
                  <a:pt x="350044" y="178594"/>
                </a:cubicBezTo>
                <a:cubicBezTo>
                  <a:pt x="350044" y="83915"/>
                  <a:pt x="273272" y="7144"/>
                  <a:pt x="178594" y="7144"/>
                </a:cubicBezTo>
                <a:close/>
                <a:moveTo>
                  <a:pt x="250603" y="290798"/>
                </a:moveTo>
                <a:lnTo>
                  <a:pt x="233172" y="302038"/>
                </a:lnTo>
                <a:lnTo>
                  <a:pt x="233172" y="322802"/>
                </a:lnTo>
                <a:lnTo>
                  <a:pt x="233172" y="378619"/>
                </a:lnTo>
                <a:lnTo>
                  <a:pt x="124015" y="378619"/>
                </a:lnTo>
                <a:lnTo>
                  <a:pt x="124015" y="322802"/>
                </a:lnTo>
                <a:lnTo>
                  <a:pt x="124015" y="302038"/>
                </a:lnTo>
                <a:lnTo>
                  <a:pt x="106585" y="290798"/>
                </a:lnTo>
                <a:cubicBezTo>
                  <a:pt x="68199" y="266033"/>
                  <a:pt x="45244" y="224123"/>
                  <a:pt x="45244" y="178594"/>
                </a:cubicBezTo>
                <a:cubicBezTo>
                  <a:pt x="45244" y="105061"/>
                  <a:pt x="105060" y="45244"/>
                  <a:pt x="178594" y="45244"/>
                </a:cubicBezTo>
                <a:cubicBezTo>
                  <a:pt x="252126" y="45244"/>
                  <a:pt x="311944" y="105061"/>
                  <a:pt x="311944" y="178594"/>
                </a:cubicBezTo>
                <a:cubicBezTo>
                  <a:pt x="311944" y="224123"/>
                  <a:pt x="288988" y="266033"/>
                  <a:pt x="250603" y="290798"/>
                </a:cubicBezTo>
                <a:close/>
                <a:moveTo>
                  <a:pt x="121444" y="446056"/>
                </a:moveTo>
                <a:lnTo>
                  <a:pt x="235744" y="446056"/>
                </a:lnTo>
                <a:lnTo>
                  <a:pt x="235744" y="484156"/>
                </a:lnTo>
                <a:lnTo>
                  <a:pt x="121444" y="484156"/>
                </a:lnTo>
                <a:lnTo>
                  <a:pt x="121444" y="446056"/>
                </a:lnTo>
                <a:close/>
              </a:path>
            </a:pathLst>
          </a:custGeom>
          <a:solidFill>
            <a:srgbClr val="002856"/>
          </a:solidFill>
          <a:ln w="9525" cap="flat">
            <a:noFill/>
            <a:prstDash val="solid"/>
            <a:miter/>
          </a:ln>
        </p:spPr>
        <p:txBody>
          <a:bodyPr rtlCol="0" anchor="ctr"/>
          <a:lstStyle/>
          <a:p>
            <a:endParaRPr lang="en-US"/>
          </a:p>
        </p:txBody>
      </p:sp>
      <p:sp>
        <p:nvSpPr>
          <p:cNvPr id="9" name="Rectangle 8">
            <a:extLst>
              <a:ext uri="{FF2B5EF4-FFF2-40B4-BE49-F238E27FC236}">
                <a16:creationId xmlns:a16="http://schemas.microsoft.com/office/drawing/2014/main" id="{9340154D-F855-8C42-BBCC-54AB14BA0245}"/>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2094344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14A5A-FC50-2A42-BA52-89122845A99A}"/>
              </a:ext>
            </a:extLst>
          </p:cNvPr>
          <p:cNvSpPr>
            <a:spLocks noGrp="1"/>
          </p:cNvSpPr>
          <p:nvPr>
            <p:ph type="title"/>
          </p:nvPr>
        </p:nvSpPr>
        <p:spPr>
          <a:xfrm>
            <a:off x="457200" y="422133"/>
            <a:ext cx="11294559" cy="711349"/>
          </a:xfrm>
        </p:spPr>
        <p:txBody>
          <a:bodyPr>
            <a:spAutoFit/>
          </a:bodyPr>
          <a:lstStyle/>
          <a:p>
            <a:pPr>
              <a:lnSpc>
                <a:spcPct val="70000"/>
              </a:lnSpc>
            </a:pPr>
            <a:r>
              <a:rPr lang="en-US" b="1" dirty="0"/>
              <a:t>Appendix: Exercise 1: Use Self-Reflection to</a:t>
            </a:r>
            <a:br>
              <a:rPr lang="en-US" b="1" dirty="0"/>
            </a:br>
            <a:r>
              <a:rPr lang="en-US" b="1" dirty="0"/>
              <a:t>Boost Learning</a:t>
            </a:r>
            <a:endParaRPr lang="en-US" dirty="0"/>
          </a:p>
        </p:txBody>
      </p:sp>
      <p:sp>
        <p:nvSpPr>
          <p:cNvPr id="4" name="TextBox 3">
            <a:extLst>
              <a:ext uri="{FF2B5EF4-FFF2-40B4-BE49-F238E27FC236}">
                <a16:creationId xmlns:a16="http://schemas.microsoft.com/office/drawing/2014/main" id="{E42C8E2C-EE18-0447-8B77-A5E736D51483}"/>
              </a:ext>
            </a:extLst>
          </p:cNvPr>
          <p:cNvSpPr txBox="1"/>
          <p:nvPr/>
        </p:nvSpPr>
        <p:spPr>
          <a:xfrm>
            <a:off x="475746" y="1525871"/>
            <a:ext cx="11257467" cy="314683"/>
          </a:xfrm>
          <a:prstGeom prst="rect">
            <a:avLst/>
          </a:prstGeom>
          <a:solidFill>
            <a:srgbClr val="002856"/>
          </a:solidFill>
        </p:spPr>
        <p:txBody>
          <a:bodyPr wrap="square" lIns="72000" tIns="72000" rIns="72000" bIns="72000" anchor="t">
            <a:noAutofit/>
          </a:bodyPr>
          <a:lstStyle/>
          <a:p>
            <a:r>
              <a:rPr lang="en-US" sz="1200" b="1" dirty="0">
                <a:solidFill>
                  <a:schemeClr val="bg1"/>
                </a:solidFill>
              </a:rPr>
              <a:t>You’re in a project kick-off</a:t>
            </a:r>
          </a:p>
        </p:txBody>
      </p:sp>
      <p:sp>
        <p:nvSpPr>
          <p:cNvPr id="5" name="TextBox 4">
            <a:extLst>
              <a:ext uri="{FF2B5EF4-FFF2-40B4-BE49-F238E27FC236}">
                <a16:creationId xmlns:a16="http://schemas.microsoft.com/office/drawing/2014/main" id="{896CA8AE-E368-B84C-810B-23E463C16515}"/>
              </a:ext>
            </a:extLst>
          </p:cNvPr>
          <p:cNvSpPr txBox="1"/>
          <p:nvPr/>
        </p:nvSpPr>
        <p:spPr>
          <a:xfrm>
            <a:off x="548144" y="1871207"/>
            <a:ext cx="3384000" cy="1738938"/>
          </a:xfrm>
          <a:prstGeom prst="rect">
            <a:avLst/>
          </a:prstGeom>
        </p:spPr>
        <p:txBody>
          <a:bodyPr wrap="square" lIns="0" tIns="0" rIns="0" bIns="0" anchor="t">
            <a:spAutoFit/>
          </a:bodyPr>
          <a:lstStyle/>
          <a:p>
            <a:pPr>
              <a:spcAft>
                <a:spcPts val="400"/>
              </a:spcAft>
            </a:pPr>
            <a:r>
              <a:rPr lang="en-US" sz="1200" b="1" dirty="0">
                <a:solidFill>
                  <a:srgbClr val="000000"/>
                </a:solidFill>
                <a:latin typeface="Arial"/>
              </a:rPr>
              <a:t>Objectives</a:t>
            </a:r>
          </a:p>
          <a:p>
            <a:pPr marL="136525" indent="-136525">
              <a:buFont typeface="Arial" panose="020B0604020202020204" pitchFamily="34" charset="0"/>
              <a:buChar char="•"/>
            </a:pPr>
            <a:r>
              <a:rPr lang="en-US" sz="1200" dirty="0">
                <a:solidFill>
                  <a:srgbClr val="000000"/>
                </a:solidFill>
              </a:rPr>
              <a:t>Why am I doing this? Do I want or need to learn this?</a:t>
            </a:r>
          </a:p>
          <a:p>
            <a:pPr marL="136525" indent="-136525">
              <a:buFont typeface="Arial" panose="020B0604020202020204" pitchFamily="34" charset="0"/>
              <a:buChar char="•"/>
            </a:pPr>
            <a:r>
              <a:rPr lang="en-US" sz="1200" dirty="0">
                <a:solidFill>
                  <a:srgbClr val="000000"/>
                </a:solidFill>
              </a:rPr>
              <a:t>Where am I now in terms of my current capability? What should I be able to do differently afterward?</a:t>
            </a:r>
          </a:p>
          <a:p>
            <a:pPr marL="136525" indent="-136525">
              <a:buFont typeface="Arial" panose="020B0604020202020204" pitchFamily="34" charset="0"/>
              <a:buChar char="•"/>
            </a:pPr>
            <a:r>
              <a:rPr lang="en-US" sz="1200" dirty="0">
                <a:solidFill>
                  <a:srgbClr val="000000"/>
                </a:solidFill>
              </a:rPr>
              <a:t>How will this help the organization?</a:t>
            </a:r>
          </a:p>
          <a:p>
            <a:pPr marL="136525" indent="-136525">
              <a:buFont typeface="Arial" panose="020B0604020202020204" pitchFamily="34" charset="0"/>
              <a:buChar char="•"/>
            </a:pPr>
            <a:r>
              <a:rPr lang="en-US" sz="1200" dirty="0">
                <a:solidFill>
                  <a:srgbClr val="000000"/>
                </a:solidFill>
              </a:rPr>
              <a:t>Is this my core challenge or a symptom of another challenge?</a:t>
            </a:r>
          </a:p>
        </p:txBody>
      </p:sp>
      <p:sp>
        <p:nvSpPr>
          <p:cNvPr id="19" name="TextBox 18">
            <a:hlinkClick r:id="rId2" action="ppaction://hlinksldjump"/>
            <a:extLst>
              <a:ext uri="{FF2B5EF4-FFF2-40B4-BE49-F238E27FC236}">
                <a16:creationId xmlns:a16="http://schemas.microsoft.com/office/drawing/2014/main" id="{453C374B-10BB-6D4D-B252-2A3A67C1F7E4}"/>
              </a:ext>
            </a:extLst>
          </p:cNvPr>
          <p:cNvSpPr txBox="1"/>
          <p:nvPr/>
        </p:nvSpPr>
        <p:spPr>
          <a:xfrm>
            <a:off x="457199" y="5682902"/>
            <a:ext cx="2632365" cy="276999"/>
          </a:xfrm>
          <a:prstGeom prst="rect">
            <a:avLst/>
          </a:prstGeom>
          <a:solidFill>
            <a:srgbClr val="D3D3D3"/>
          </a:solidFill>
        </p:spPr>
        <p:txBody>
          <a:bodyPr wrap="square" lIns="91440" rtlCol="0">
            <a:spAutoFit/>
          </a:bodyPr>
          <a:lstStyle/>
          <a:p>
            <a:r>
              <a:rPr lang="en-US" sz="1200" dirty="0"/>
              <a:t>For full exercise, refer to Exercise 1</a:t>
            </a:r>
          </a:p>
        </p:txBody>
      </p:sp>
      <p:sp>
        <p:nvSpPr>
          <p:cNvPr id="20" name="Title 1">
            <a:extLst>
              <a:ext uri="{FF2B5EF4-FFF2-40B4-BE49-F238E27FC236}">
                <a16:creationId xmlns:a16="http://schemas.microsoft.com/office/drawing/2014/main" id="{595C03B0-63CA-1545-BE16-9DBAD3BEB9B2}"/>
              </a:ext>
            </a:extLst>
          </p:cNvPr>
          <p:cNvSpPr txBox="1">
            <a:spLocks/>
          </p:cNvSpPr>
          <p:nvPr/>
        </p:nvSpPr>
        <p:spPr>
          <a:xfrm>
            <a:off x="457993" y="1112327"/>
            <a:ext cx="11276013" cy="369332"/>
          </a:xfrm>
          <a:prstGeom prst="rect">
            <a:avLst/>
          </a:prstGeom>
        </p:spPr>
        <p:txBody>
          <a:bodyPr lIns="0">
            <a:spAutoFit/>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000" dirty="0">
                <a:solidFill>
                  <a:schemeClr val="tx1"/>
                </a:solidFill>
                <a:latin typeface="+mn-lt"/>
              </a:rPr>
              <a:t>Sample Question Inventory</a:t>
            </a:r>
          </a:p>
        </p:txBody>
      </p:sp>
      <p:sp>
        <p:nvSpPr>
          <p:cNvPr id="23" name="TextBox 22">
            <a:extLst>
              <a:ext uri="{FF2B5EF4-FFF2-40B4-BE49-F238E27FC236}">
                <a16:creationId xmlns:a16="http://schemas.microsoft.com/office/drawing/2014/main" id="{7096BAC2-AA26-AC45-A619-2DCC572102D4}"/>
              </a:ext>
            </a:extLst>
          </p:cNvPr>
          <p:cNvSpPr txBox="1"/>
          <p:nvPr/>
        </p:nvSpPr>
        <p:spPr>
          <a:xfrm>
            <a:off x="4358138" y="1871207"/>
            <a:ext cx="3492000" cy="1713290"/>
          </a:xfrm>
          <a:prstGeom prst="rect">
            <a:avLst/>
          </a:prstGeom>
        </p:spPr>
        <p:txBody>
          <a:bodyPr wrap="square" lIns="0" tIns="0" rIns="0" bIns="0" anchor="t">
            <a:spAutoFit/>
          </a:bodyPr>
          <a:lstStyle/>
          <a:p>
            <a:pPr>
              <a:spcAft>
                <a:spcPts val="400"/>
              </a:spcAft>
            </a:pPr>
            <a:r>
              <a:rPr lang="en-US" sz="1200" b="1" dirty="0">
                <a:solidFill>
                  <a:srgbClr val="000000"/>
                </a:solidFill>
              </a:rPr>
              <a:t>Challenges</a:t>
            </a:r>
            <a:endParaRPr lang="en-US" sz="1200" b="1" dirty="0">
              <a:solidFill>
                <a:srgbClr val="000000"/>
              </a:solidFill>
              <a:latin typeface="Arial"/>
            </a:endParaRPr>
          </a:p>
          <a:p>
            <a:pPr marL="136525" indent="-136525">
              <a:buFont typeface="Arial" panose="020B0604020202020204" pitchFamily="34" charset="0"/>
              <a:buChar char="•"/>
            </a:pPr>
            <a:r>
              <a:rPr lang="en-US" sz="1200" dirty="0">
                <a:solidFill>
                  <a:srgbClr val="000000"/>
                </a:solidFill>
              </a:rPr>
              <a:t>Is this development experience visible (e.g., to senior executives within the organization)?</a:t>
            </a:r>
          </a:p>
          <a:p>
            <a:pPr marL="136525" indent="-136525">
              <a:buFont typeface="Arial" panose="020B0604020202020204" pitchFamily="34" charset="0"/>
              <a:buChar char="•"/>
            </a:pPr>
            <a:r>
              <a:rPr lang="en-US" sz="1200" dirty="0">
                <a:solidFill>
                  <a:srgbClr val="000000"/>
                </a:solidFill>
              </a:rPr>
              <a:t>Is there a certain degree of risk?</a:t>
            </a:r>
          </a:p>
          <a:p>
            <a:pPr marL="136525" indent="-136525">
              <a:buFont typeface="Arial" panose="020B0604020202020204" pitchFamily="34" charset="0"/>
              <a:buChar char="•"/>
            </a:pPr>
            <a:r>
              <a:rPr lang="en-US" sz="1200" dirty="0">
                <a:solidFill>
                  <a:srgbClr val="000000"/>
                </a:solidFill>
              </a:rPr>
              <a:t>Is there a reasonable degree of decision making?</a:t>
            </a:r>
          </a:p>
          <a:p>
            <a:pPr marL="136525" indent="-136525">
              <a:buFont typeface="Arial" panose="020B0604020202020204" pitchFamily="34" charset="0"/>
              <a:buChar char="•"/>
            </a:pPr>
            <a:r>
              <a:rPr lang="en-US" sz="1200" dirty="0">
                <a:solidFill>
                  <a:srgbClr val="000000"/>
                </a:solidFill>
              </a:rPr>
              <a:t>Will I be stressed (more than usual) by this experience?</a:t>
            </a:r>
          </a:p>
          <a:p>
            <a:pPr marL="136525" indent="-136525">
              <a:buFont typeface="Arial" panose="020B0604020202020204" pitchFamily="34" charset="0"/>
              <a:buChar char="•"/>
            </a:pPr>
            <a:r>
              <a:rPr lang="en-US" sz="1200" dirty="0">
                <a:solidFill>
                  <a:srgbClr val="000000"/>
                </a:solidFill>
              </a:rPr>
              <a:t>Are there potential sources of conflict (e.g., conflicting priorities)?</a:t>
            </a:r>
          </a:p>
        </p:txBody>
      </p:sp>
      <p:sp>
        <p:nvSpPr>
          <p:cNvPr id="24" name="TextBox 23">
            <a:extLst>
              <a:ext uri="{FF2B5EF4-FFF2-40B4-BE49-F238E27FC236}">
                <a16:creationId xmlns:a16="http://schemas.microsoft.com/office/drawing/2014/main" id="{DB7EC67F-47BC-8040-80AC-22FB292A82B0}"/>
              </a:ext>
            </a:extLst>
          </p:cNvPr>
          <p:cNvSpPr txBox="1"/>
          <p:nvPr/>
        </p:nvSpPr>
        <p:spPr>
          <a:xfrm>
            <a:off x="8395855" y="1885600"/>
            <a:ext cx="3348000" cy="1369606"/>
          </a:xfrm>
          <a:prstGeom prst="rect">
            <a:avLst/>
          </a:prstGeom>
        </p:spPr>
        <p:txBody>
          <a:bodyPr wrap="square" lIns="0" tIns="0" rIns="0" bIns="0" anchor="t">
            <a:spAutoFit/>
          </a:bodyPr>
          <a:lstStyle/>
          <a:p>
            <a:pPr>
              <a:spcAft>
                <a:spcPts val="400"/>
              </a:spcAft>
            </a:pPr>
            <a:r>
              <a:rPr lang="en-US" sz="1200" b="1" dirty="0">
                <a:solidFill>
                  <a:srgbClr val="000000"/>
                </a:solidFill>
              </a:rPr>
              <a:t>Preparation and Support </a:t>
            </a:r>
            <a:endParaRPr lang="en-US" sz="1200" b="1" dirty="0">
              <a:solidFill>
                <a:srgbClr val="000000"/>
              </a:solidFill>
              <a:latin typeface="Arial"/>
            </a:endParaRPr>
          </a:p>
          <a:p>
            <a:pPr marL="136525" indent="-136525">
              <a:buFont typeface="Arial" panose="020B0604020202020204" pitchFamily="34" charset="0"/>
              <a:buChar char="•"/>
            </a:pPr>
            <a:r>
              <a:rPr lang="en-US" sz="1200" dirty="0">
                <a:solidFill>
                  <a:srgbClr val="000000"/>
                </a:solidFill>
              </a:rPr>
              <a:t>What resources will I have to help me?</a:t>
            </a:r>
          </a:p>
          <a:p>
            <a:pPr marL="136525" indent="-136525">
              <a:buFont typeface="Arial" panose="020B0604020202020204" pitchFamily="34" charset="0"/>
              <a:buChar char="•"/>
            </a:pPr>
            <a:r>
              <a:rPr lang="en-US" sz="1200" dirty="0">
                <a:solidFill>
                  <a:srgbClr val="000000"/>
                </a:solidFill>
              </a:rPr>
              <a:t>What will my roles and </a:t>
            </a:r>
            <a:br>
              <a:rPr lang="en-US" sz="1200" dirty="0">
                <a:solidFill>
                  <a:srgbClr val="000000"/>
                </a:solidFill>
              </a:rPr>
            </a:br>
            <a:r>
              <a:rPr lang="en-US" sz="1200" dirty="0">
                <a:solidFill>
                  <a:srgbClr val="000000"/>
                </a:solidFill>
              </a:rPr>
              <a:t>responsibilities be?</a:t>
            </a:r>
          </a:p>
          <a:p>
            <a:pPr marL="136525" indent="-136525">
              <a:buFont typeface="Arial" panose="020B0604020202020204" pitchFamily="34" charset="0"/>
              <a:buChar char="•"/>
            </a:pPr>
            <a:r>
              <a:rPr lang="en-US" sz="1200" dirty="0">
                <a:solidFill>
                  <a:srgbClr val="000000"/>
                </a:solidFill>
              </a:rPr>
              <a:t>What will I need to do and whom will I need to work with to get the most from this experience?</a:t>
            </a:r>
          </a:p>
          <a:p>
            <a:pPr marL="136525" indent="-136525">
              <a:buFont typeface="Arial" panose="020B0604020202020204" pitchFamily="34" charset="0"/>
              <a:buChar char="•"/>
            </a:pPr>
            <a:r>
              <a:rPr lang="en-US" sz="1200" dirty="0">
                <a:solidFill>
                  <a:srgbClr val="000000"/>
                </a:solidFill>
              </a:rPr>
              <a:t>Who are the potential role models?</a:t>
            </a:r>
          </a:p>
        </p:txBody>
      </p:sp>
      <p:sp>
        <p:nvSpPr>
          <p:cNvPr id="25" name="TextBox 24">
            <a:extLst>
              <a:ext uri="{FF2B5EF4-FFF2-40B4-BE49-F238E27FC236}">
                <a16:creationId xmlns:a16="http://schemas.microsoft.com/office/drawing/2014/main" id="{FA6898FA-CBC4-044C-A5CD-03606DE337B9}"/>
              </a:ext>
            </a:extLst>
          </p:cNvPr>
          <p:cNvSpPr txBox="1"/>
          <p:nvPr/>
        </p:nvSpPr>
        <p:spPr>
          <a:xfrm>
            <a:off x="461891" y="3701036"/>
            <a:ext cx="11257467" cy="330072"/>
          </a:xfrm>
          <a:prstGeom prst="rect">
            <a:avLst/>
          </a:prstGeom>
          <a:solidFill>
            <a:srgbClr val="002856"/>
          </a:solidFill>
        </p:spPr>
        <p:txBody>
          <a:bodyPr wrap="square" lIns="72000" tIns="72000" rIns="72000" bIns="72000" anchor="t">
            <a:spAutoFit/>
          </a:bodyPr>
          <a:lstStyle/>
          <a:p>
            <a:r>
              <a:rPr lang="en-US" sz="1200" b="1" dirty="0">
                <a:solidFill>
                  <a:schemeClr val="bg1"/>
                </a:solidFill>
              </a:rPr>
              <a:t>You’re part of an ongoing project</a:t>
            </a:r>
          </a:p>
        </p:txBody>
      </p:sp>
      <p:sp>
        <p:nvSpPr>
          <p:cNvPr id="26" name="TextBox 25">
            <a:extLst>
              <a:ext uri="{FF2B5EF4-FFF2-40B4-BE49-F238E27FC236}">
                <a16:creationId xmlns:a16="http://schemas.microsoft.com/office/drawing/2014/main" id="{B9B8F263-FA05-E649-9FB8-F5975B67B024}"/>
              </a:ext>
            </a:extLst>
          </p:cNvPr>
          <p:cNvSpPr txBox="1"/>
          <p:nvPr/>
        </p:nvSpPr>
        <p:spPr>
          <a:xfrm>
            <a:off x="548144" y="4032516"/>
            <a:ext cx="3384000" cy="1554272"/>
          </a:xfrm>
          <a:prstGeom prst="rect">
            <a:avLst/>
          </a:prstGeom>
        </p:spPr>
        <p:txBody>
          <a:bodyPr wrap="square" lIns="0" tIns="0" rIns="0" bIns="0" anchor="t">
            <a:spAutoFit/>
          </a:bodyPr>
          <a:lstStyle/>
          <a:p>
            <a:pPr>
              <a:spcAft>
                <a:spcPts val="400"/>
              </a:spcAft>
            </a:pPr>
            <a:r>
              <a:rPr lang="en-US" sz="1200" b="1" dirty="0">
                <a:solidFill>
                  <a:srgbClr val="000000"/>
                </a:solidFill>
              </a:rPr>
              <a:t>Project Scope</a:t>
            </a:r>
            <a:endParaRPr lang="en-US" sz="1200" b="1" dirty="0">
              <a:solidFill>
                <a:srgbClr val="000000"/>
              </a:solidFill>
              <a:latin typeface="Arial"/>
            </a:endParaRPr>
          </a:p>
          <a:p>
            <a:pPr marL="136525" indent="-136525">
              <a:buFont typeface="Arial" panose="020B0604020202020204" pitchFamily="34" charset="0"/>
              <a:buChar char="•"/>
            </a:pPr>
            <a:r>
              <a:rPr lang="en-US" sz="1200" dirty="0">
                <a:solidFill>
                  <a:srgbClr val="000000"/>
                </a:solidFill>
              </a:rPr>
              <a:t>How is the project proceeding in relation to the objectives set?</a:t>
            </a:r>
          </a:p>
          <a:p>
            <a:pPr marL="136525" indent="-136525">
              <a:buFont typeface="Arial" panose="020B0604020202020204" pitchFamily="34" charset="0"/>
              <a:buChar char="•"/>
            </a:pPr>
            <a:r>
              <a:rPr lang="en-US" sz="1200" dirty="0">
                <a:solidFill>
                  <a:srgbClr val="000000"/>
                </a:solidFill>
              </a:rPr>
              <a:t>Have the circumstances that the project was designed to address changed at all?</a:t>
            </a:r>
          </a:p>
          <a:p>
            <a:pPr marL="136525" indent="-136525">
              <a:buFont typeface="Arial" panose="020B0604020202020204" pitchFamily="34" charset="0"/>
              <a:buChar char="•"/>
            </a:pPr>
            <a:r>
              <a:rPr lang="en-US" sz="1200" dirty="0">
                <a:solidFill>
                  <a:srgbClr val="000000"/>
                </a:solidFill>
              </a:rPr>
              <a:t>Are the objectives and the project plan still valid, or do we need to adjust expected outputs, resources and time scales?</a:t>
            </a:r>
          </a:p>
        </p:txBody>
      </p:sp>
      <p:sp>
        <p:nvSpPr>
          <p:cNvPr id="27" name="TextBox 26">
            <a:extLst>
              <a:ext uri="{FF2B5EF4-FFF2-40B4-BE49-F238E27FC236}">
                <a16:creationId xmlns:a16="http://schemas.microsoft.com/office/drawing/2014/main" id="{82D174B1-3942-4742-A22A-2368E799AD7C}"/>
              </a:ext>
            </a:extLst>
          </p:cNvPr>
          <p:cNvSpPr txBox="1"/>
          <p:nvPr/>
        </p:nvSpPr>
        <p:spPr>
          <a:xfrm>
            <a:off x="4358138" y="4032516"/>
            <a:ext cx="3492000" cy="1554272"/>
          </a:xfrm>
          <a:prstGeom prst="rect">
            <a:avLst/>
          </a:prstGeom>
        </p:spPr>
        <p:txBody>
          <a:bodyPr wrap="square" lIns="0" tIns="0" rIns="0" bIns="0" anchor="t">
            <a:spAutoFit/>
          </a:bodyPr>
          <a:lstStyle/>
          <a:p>
            <a:pPr>
              <a:spcAft>
                <a:spcPts val="400"/>
              </a:spcAft>
            </a:pPr>
            <a:r>
              <a:rPr lang="en-US" sz="1200" b="1" dirty="0">
                <a:solidFill>
                  <a:srgbClr val="000000"/>
                </a:solidFill>
              </a:rPr>
              <a:t>Support and Guidance</a:t>
            </a:r>
            <a:endParaRPr lang="en-US" sz="1200" b="1" dirty="0">
              <a:solidFill>
                <a:srgbClr val="000000"/>
              </a:solidFill>
              <a:latin typeface="Arial"/>
            </a:endParaRPr>
          </a:p>
          <a:p>
            <a:pPr marL="136525" indent="-136525">
              <a:buFont typeface="Arial" panose="020B0604020202020204" pitchFamily="34" charset="0"/>
              <a:buChar char="•"/>
            </a:pPr>
            <a:r>
              <a:rPr lang="en-US" sz="1200" dirty="0">
                <a:solidFill>
                  <a:srgbClr val="000000"/>
                </a:solidFill>
              </a:rPr>
              <a:t>Can others help us with any unexpected difficulties that have emerged?</a:t>
            </a:r>
          </a:p>
          <a:p>
            <a:pPr marL="136525" indent="-136525">
              <a:buFont typeface="Arial" panose="020B0604020202020204" pitchFamily="34" charset="0"/>
              <a:buChar char="•"/>
            </a:pPr>
            <a:r>
              <a:rPr lang="en-US" sz="1200" dirty="0">
                <a:solidFill>
                  <a:srgbClr val="000000"/>
                </a:solidFill>
              </a:rPr>
              <a:t>Has anyone done a similar project before (in our </a:t>
            </a:r>
            <a:br>
              <a:rPr lang="en-US" sz="1200" dirty="0">
                <a:solidFill>
                  <a:srgbClr val="000000"/>
                </a:solidFill>
              </a:rPr>
            </a:br>
            <a:r>
              <a:rPr lang="en-US" sz="1200" dirty="0">
                <a:solidFill>
                  <a:srgbClr val="000000"/>
                </a:solidFill>
              </a:rPr>
              <a:t>organization or elsewhere)?</a:t>
            </a:r>
          </a:p>
          <a:p>
            <a:pPr marL="136525" indent="-136525">
              <a:buFont typeface="Arial" panose="020B0604020202020204" pitchFamily="34" charset="0"/>
              <a:buChar char="•"/>
            </a:pPr>
            <a:r>
              <a:rPr lang="en-US" sz="1200" dirty="0">
                <a:solidFill>
                  <a:srgbClr val="000000"/>
                </a:solidFill>
              </a:rPr>
              <a:t>How have other teams/</a:t>
            </a:r>
            <a:br>
              <a:rPr lang="en-US" sz="1200" dirty="0">
                <a:solidFill>
                  <a:srgbClr val="000000"/>
                </a:solidFill>
              </a:rPr>
            </a:br>
            <a:r>
              <a:rPr lang="en-US" sz="1200" dirty="0">
                <a:solidFill>
                  <a:srgbClr val="000000"/>
                </a:solidFill>
              </a:rPr>
              <a:t>individuals overcome barriers similar to those we are encountering?</a:t>
            </a:r>
          </a:p>
        </p:txBody>
      </p:sp>
      <p:sp>
        <p:nvSpPr>
          <p:cNvPr id="28" name="TextBox 27">
            <a:extLst>
              <a:ext uri="{FF2B5EF4-FFF2-40B4-BE49-F238E27FC236}">
                <a16:creationId xmlns:a16="http://schemas.microsoft.com/office/drawing/2014/main" id="{DA2148F4-3603-D943-A1AC-5BD2E399E687}"/>
              </a:ext>
            </a:extLst>
          </p:cNvPr>
          <p:cNvSpPr txBox="1"/>
          <p:nvPr/>
        </p:nvSpPr>
        <p:spPr>
          <a:xfrm>
            <a:off x="8395855" y="4046909"/>
            <a:ext cx="3348000" cy="1923604"/>
          </a:xfrm>
          <a:prstGeom prst="rect">
            <a:avLst/>
          </a:prstGeom>
        </p:spPr>
        <p:txBody>
          <a:bodyPr wrap="square" lIns="0" tIns="0" rIns="0" bIns="0" anchor="t">
            <a:spAutoFit/>
          </a:bodyPr>
          <a:lstStyle/>
          <a:p>
            <a:pPr>
              <a:spcAft>
                <a:spcPts val="400"/>
              </a:spcAft>
            </a:pPr>
            <a:r>
              <a:rPr lang="en-US" sz="1200" b="1" dirty="0">
                <a:solidFill>
                  <a:srgbClr val="000000"/>
                </a:solidFill>
              </a:rPr>
              <a:t>Self Development</a:t>
            </a:r>
          </a:p>
          <a:p>
            <a:pPr marL="136525" indent="-136525">
              <a:buFont typeface="Arial" panose="020B0604020202020204" pitchFamily="34" charset="0"/>
              <a:buChar char="•"/>
            </a:pPr>
            <a:r>
              <a:rPr lang="en-US" sz="1200" dirty="0">
                <a:solidFill>
                  <a:srgbClr val="000000"/>
                </a:solidFill>
              </a:rPr>
              <a:t>Am I gaining exposure to all the experiences agreed on earlier?</a:t>
            </a:r>
          </a:p>
          <a:p>
            <a:pPr marL="136525" indent="-136525">
              <a:buFont typeface="Arial" panose="020B0604020202020204" pitchFamily="34" charset="0"/>
              <a:buChar char="•"/>
            </a:pPr>
            <a:r>
              <a:rPr lang="en-US" sz="1200" dirty="0">
                <a:solidFill>
                  <a:srgbClr val="000000"/>
                </a:solidFill>
              </a:rPr>
              <a:t>What changes to my skills and behaviors are already evident as a result of working on this project?</a:t>
            </a:r>
          </a:p>
          <a:p>
            <a:pPr marL="136525" indent="-136525">
              <a:buFont typeface="Arial" panose="020B0604020202020204" pitchFamily="34" charset="0"/>
              <a:buChar char="•"/>
            </a:pPr>
            <a:r>
              <a:rPr lang="en-US" sz="1200" dirty="0">
                <a:solidFill>
                  <a:srgbClr val="000000"/>
                </a:solidFill>
              </a:rPr>
              <a:t>What unexpected skills have  I acquired or experiences have I been exposed to?</a:t>
            </a:r>
          </a:p>
          <a:p>
            <a:pPr marL="136525" indent="-136525">
              <a:buFont typeface="Arial" panose="020B0604020202020204" pitchFamily="34" charset="0"/>
              <a:buChar char="•"/>
            </a:pPr>
            <a:r>
              <a:rPr lang="en-US" sz="1200" dirty="0">
                <a:solidFill>
                  <a:srgbClr val="000000"/>
                </a:solidFill>
              </a:rPr>
              <a:t>Have I met new individuals during this project who can push my development?</a:t>
            </a:r>
          </a:p>
        </p:txBody>
      </p:sp>
      <p:sp>
        <p:nvSpPr>
          <p:cNvPr id="14" name="Rectangle 13">
            <a:extLst>
              <a:ext uri="{FF2B5EF4-FFF2-40B4-BE49-F238E27FC236}">
                <a16:creationId xmlns:a16="http://schemas.microsoft.com/office/drawing/2014/main" id="{80C0B529-2469-A84F-8FBC-3E5374A0CD62}"/>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51169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C22D0-AD59-294D-83B1-FF270051FF57}"/>
              </a:ext>
            </a:extLst>
          </p:cNvPr>
          <p:cNvSpPr txBox="1">
            <a:spLocks/>
          </p:cNvSpPr>
          <p:nvPr/>
        </p:nvSpPr>
        <p:spPr>
          <a:xfrm>
            <a:off x="457200" y="366713"/>
            <a:ext cx="11276013" cy="443198"/>
          </a:xfrm>
          <a:prstGeom prst="rect">
            <a:avLst/>
          </a:prstGeom>
        </p:spPr>
        <p:txBody>
          <a:bodyPr lIns="0"/>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b="1" dirty="0">
                <a:solidFill>
                  <a:schemeClr val="dk2"/>
                </a:solidFill>
                <a:ea typeface="Arial Black"/>
                <a:cs typeface="Arial Black"/>
                <a:sym typeface="Arial Black"/>
              </a:rPr>
              <a:t>Twelve Competencies for High Performance in IT</a:t>
            </a:r>
            <a:endParaRPr lang="en-US" dirty="0"/>
          </a:p>
        </p:txBody>
      </p:sp>
      <p:sp>
        <p:nvSpPr>
          <p:cNvPr id="3" name="Rectangle 2">
            <a:extLst>
              <a:ext uri="{FF2B5EF4-FFF2-40B4-BE49-F238E27FC236}">
                <a16:creationId xmlns:a16="http://schemas.microsoft.com/office/drawing/2014/main" id="{31EF6A4D-8064-4A47-A12F-AB193209F718}"/>
              </a:ext>
            </a:extLst>
          </p:cNvPr>
          <p:cNvSpPr/>
          <p:nvPr/>
        </p:nvSpPr>
        <p:spPr>
          <a:xfrm>
            <a:off x="9983766" y="1543603"/>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6. Analytic Ability</a:t>
            </a:r>
          </a:p>
        </p:txBody>
      </p:sp>
      <p:sp>
        <p:nvSpPr>
          <p:cNvPr id="4" name="Rectangle 3">
            <a:extLst>
              <a:ext uri="{FF2B5EF4-FFF2-40B4-BE49-F238E27FC236}">
                <a16:creationId xmlns:a16="http://schemas.microsoft.com/office/drawing/2014/main" id="{086F5B1A-B4C7-F141-AF37-5A146B4AFBA1}"/>
              </a:ext>
            </a:extLst>
          </p:cNvPr>
          <p:cNvSpPr/>
          <p:nvPr/>
        </p:nvSpPr>
        <p:spPr>
          <a:xfrm>
            <a:off x="467515" y="3717238"/>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7. Business Results Orientation</a:t>
            </a:r>
          </a:p>
        </p:txBody>
      </p:sp>
      <p:sp>
        <p:nvSpPr>
          <p:cNvPr id="5" name="Rectangle 4">
            <a:extLst>
              <a:ext uri="{FF2B5EF4-FFF2-40B4-BE49-F238E27FC236}">
                <a16:creationId xmlns:a16="http://schemas.microsoft.com/office/drawing/2014/main" id="{B16B5986-444C-8F43-90FB-8251A59764C2}"/>
              </a:ext>
            </a:extLst>
          </p:cNvPr>
          <p:cNvSpPr/>
          <p:nvPr/>
        </p:nvSpPr>
        <p:spPr>
          <a:xfrm>
            <a:off x="467515" y="1543603"/>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1. Communication</a:t>
            </a:r>
            <a:endParaRPr lang="en-US" sz="1200" dirty="0">
              <a:solidFill>
                <a:srgbClr val="FFFFFF"/>
              </a:solidFill>
            </a:endParaRPr>
          </a:p>
        </p:txBody>
      </p:sp>
      <p:sp>
        <p:nvSpPr>
          <p:cNvPr id="6" name="Rectangle 5">
            <a:extLst>
              <a:ext uri="{FF2B5EF4-FFF2-40B4-BE49-F238E27FC236}">
                <a16:creationId xmlns:a16="http://schemas.microsoft.com/office/drawing/2014/main" id="{F21EC149-ECC7-0A4B-8C70-BBB6D83EAEA8}"/>
              </a:ext>
            </a:extLst>
          </p:cNvPr>
          <p:cNvSpPr/>
          <p:nvPr/>
        </p:nvSpPr>
        <p:spPr>
          <a:xfrm>
            <a:off x="8080515" y="1543603"/>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5. Creativity</a:t>
            </a:r>
          </a:p>
        </p:txBody>
      </p:sp>
      <p:sp>
        <p:nvSpPr>
          <p:cNvPr id="7" name="Rectangle 6">
            <a:extLst>
              <a:ext uri="{FF2B5EF4-FFF2-40B4-BE49-F238E27FC236}">
                <a16:creationId xmlns:a16="http://schemas.microsoft.com/office/drawing/2014/main" id="{DDEA3CF0-D779-2646-ABCD-89B0B62E59D6}"/>
              </a:ext>
            </a:extLst>
          </p:cNvPr>
          <p:cNvSpPr/>
          <p:nvPr/>
        </p:nvSpPr>
        <p:spPr>
          <a:xfrm>
            <a:off x="9983766" y="2006602"/>
            <a:ext cx="1746738" cy="1422954"/>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Can work with data to identify patterns; uses judgment to form conclusions that may challenge conventional wisdom</a:t>
            </a:r>
            <a:endParaRPr lang="en-IN" sz="1200" dirty="0">
              <a:solidFill>
                <a:srgbClr val="000000"/>
              </a:solidFill>
            </a:endParaRPr>
          </a:p>
        </p:txBody>
      </p:sp>
      <p:sp>
        <p:nvSpPr>
          <p:cNvPr id="8" name="Rectangle 7">
            <a:extLst>
              <a:ext uri="{FF2B5EF4-FFF2-40B4-BE49-F238E27FC236}">
                <a16:creationId xmlns:a16="http://schemas.microsoft.com/office/drawing/2014/main" id="{1B0B4421-8DAE-CE4B-BB6C-98E55D42921B}"/>
              </a:ext>
            </a:extLst>
          </p:cNvPr>
          <p:cNvSpPr/>
          <p:nvPr/>
        </p:nvSpPr>
        <p:spPr>
          <a:xfrm>
            <a:off x="393398" y="4276511"/>
            <a:ext cx="1749600" cy="1422000"/>
          </a:xfrm>
          <a:prstGeom prst="rect">
            <a:avLst/>
          </a:prstGeom>
          <a:ln w="12700">
            <a:noFill/>
          </a:ln>
        </p:spPr>
        <p:txBody>
          <a:bodyPr wrap="square" lIns="90000" rIns="36000">
            <a:spAutoFit/>
          </a:bodyPr>
          <a:lstStyle/>
          <a:p>
            <a:pPr>
              <a:lnSpc>
                <a:spcPct val="122476"/>
              </a:lnSpc>
              <a:spcBef>
                <a:spcPts val="719"/>
              </a:spcBef>
            </a:pPr>
            <a:r>
              <a:rPr lang="en-IN" sz="1200" dirty="0">
                <a:solidFill>
                  <a:srgbClr val="000000"/>
                </a:solidFill>
                <a:ea typeface="Arial"/>
                <a:cs typeface="Arial"/>
                <a:sym typeface="Arial"/>
              </a:rPr>
              <a:t>Understands business needs; delivers efficient and high-quality results</a:t>
            </a:r>
            <a:endParaRPr lang="en-IN" sz="1200" dirty="0">
              <a:solidFill>
                <a:srgbClr val="000000"/>
              </a:solidFill>
            </a:endParaRPr>
          </a:p>
        </p:txBody>
      </p:sp>
      <p:sp>
        <p:nvSpPr>
          <p:cNvPr id="9" name="Rectangle 8">
            <a:extLst>
              <a:ext uri="{FF2B5EF4-FFF2-40B4-BE49-F238E27FC236}">
                <a16:creationId xmlns:a16="http://schemas.microsoft.com/office/drawing/2014/main" id="{4BFD7C89-4C46-0845-9371-CA6C7109B4B9}"/>
              </a:ext>
            </a:extLst>
          </p:cNvPr>
          <p:cNvSpPr/>
          <p:nvPr/>
        </p:nvSpPr>
        <p:spPr>
          <a:xfrm>
            <a:off x="467515" y="2006602"/>
            <a:ext cx="1749600" cy="1444242"/>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Conveys information to diverse audiences, orally and in writing, in a way that is easily understood and actionable.</a:t>
            </a:r>
            <a:endParaRPr lang="en-IN" sz="1200" dirty="0">
              <a:solidFill>
                <a:srgbClr val="000000"/>
              </a:solidFill>
            </a:endParaRPr>
          </a:p>
        </p:txBody>
      </p:sp>
      <p:sp>
        <p:nvSpPr>
          <p:cNvPr id="10" name="Rectangle 9">
            <a:extLst>
              <a:ext uri="{FF2B5EF4-FFF2-40B4-BE49-F238E27FC236}">
                <a16:creationId xmlns:a16="http://schemas.microsoft.com/office/drawing/2014/main" id="{BA28B383-935A-D644-8AE1-A3C0D2CB3DBD}"/>
              </a:ext>
            </a:extLst>
          </p:cNvPr>
          <p:cNvSpPr/>
          <p:nvPr/>
        </p:nvSpPr>
        <p:spPr>
          <a:xfrm>
            <a:off x="8056053" y="2006602"/>
            <a:ext cx="1749600" cy="1422000"/>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Applies original thinking to produce new ideas or </a:t>
            </a:r>
            <a:br>
              <a:rPr lang="en-IN" sz="1200" dirty="0">
                <a:solidFill>
                  <a:srgbClr val="000000"/>
                </a:solidFill>
                <a:ea typeface="Arial"/>
                <a:cs typeface="Arial"/>
                <a:sym typeface="Arial"/>
              </a:rPr>
            </a:br>
            <a:r>
              <a:rPr lang="en-IN" sz="1200" dirty="0">
                <a:solidFill>
                  <a:srgbClr val="000000"/>
                </a:solidFill>
                <a:ea typeface="Arial"/>
                <a:cs typeface="Arial"/>
                <a:sym typeface="Arial"/>
              </a:rPr>
              <a:t>products; questions assumptions and imagines future possibilities</a:t>
            </a:r>
            <a:endParaRPr lang="en-IN" sz="1200" dirty="0">
              <a:solidFill>
                <a:srgbClr val="000000"/>
              </a:solidFill>
            </a:endParaRPr>
          </a:p>
        </p:txBody>
      </p:sp>
      <p:sp>
        <p:nvSpPr>
          <p:cNvPr id="11" name="Rectangle 10">
            <a:extLst>
              <a:ext uri="{FF2B5EF4-FFF2-40B4-BE49-F238E27FC236}">
                <a16:creationId xmlns:a16="http://schemas.microsoft.com/office/drawing/2014/main" id="{C3DDB82C-E2D2-0348-A2AF-E851B8891682}"/>
              </a:ext>
            </a:extLst>
          </p:cNvPr>
          <p:cNvSpPr/>
          <p:nvPr/>
        </p:nvSpPr>
        <p:spPr>
          <a:xfrm>
            <a:off x="2370765" y="1543603"/>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2. </a:t>
            </a:r>
            <a:r>
              <a:rPr lang="en-US" sz="1200" b="1" dirty="0">
                <a:solidFill>
                  <a:srgbClr val="FEFFFE"/>
                </a:solidFill>
                <a:ea typeface="Arial"/>
                <a:cs typeface="Arial"/>
                <a:sym typeface="Arial"/>
              </a:rPr>
              <a:t>Decision Making</a:t>
            </a:r>
            <a:endParaRPr lang="en-US" sz="1200" dirty="0">
              <a:solidFill>
                <a:srgbClr val="FFFFFF"/>
              </a:solidFill>
            </a:endParaRPr>
          </a:p>
        </p:txBody>
      </p:sp>
      <p:sp>
        <p:nvSpPr>
          <p:cNvPr id="12" name="Rectangle 11">
            <a:extLst>
              <a:ext uri="{FF2B5EF4-FFF2-40B4-BE49-F238E27FC236}">
                <a16:creationId xmlns:a16="http://schemas.microsoft.com/office/drawing/2014/main" id="{4345BE2F-698F-B94C-AA9B-9385A515F605}"/>
              </a:ext>
            </a:extLst>
          </p:cNvPr>
          <p:cNvSpPr/>
          <p:nvPr/>
        </p:nvSpPr>
        <p:spPr>
          <a:xfrm>
            <a:off x="2362483" y="2006602"/>
            <a:ext cx="1749600" cy="1422000"/>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Considers the relative costs and benefits of potential actions to choose the most appropriate one</a:t>
            </a:r>
          </a:p>
        </p:txBody>
      </p:sp>
      <p:sp>
        <p:nvSpPr>
          <p:cNvPr id="13" name="Rectangle 12">
            <a:extLst>
              <a:ext uri="{FF2B5EF4-FFF2-40B4-BE49-F238E27FC236}">
                <a16:creationId xmlns:a16="http://schemas.microsoft.com/office/drawing/2014/main" id="{EBCBFAD4-BA8C-4048-BF0B-68F692F96741}"/>
              </a:ext>
            </a:extLst>
          </p:cNvPr>
          <p:cNvSpPr/>
          <p:nvPr/>
        </p:nvSpPr>
        <p:spPr>
          <a:xfrm>
            <a:off x="4274015" y="1543603"/>
            <a:ext cx="1749600" cy="44319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bg2"/>
                </a:solidFill>
              </a:rPr>
              <a:t>3. </a:t>
            </a:r>
            <a:r>
              <a:rPr lang="en-US" sz="1200" b="1" dirty="0">
                <a:solidFill>
                  <a:schemeClr val="bg2"/>
                </a:solidFill>
                <a:ea typeface="Arial"/>
                <a:cs typeface="Arial"/>
                <a:sym typeface="Arial"/>
              </a:rPr>
              <a:t>Influence</a:t>
            </a:r>
            <a:endParaRPr lang="en-US" sz="1200" b="1" dirty="0">
              <a:solidFill>
                <a:schemeClr val="bg2"/>
              </a:solidFill>
            </a:endParaRPr>
          </a:p>
        </p:txBody>
      </p:sp>
      <p:sp>
        <p:nvSpPr>
          <p:cNvPr id="14" name="Rectangle 13">
            <a:extLst>
              <a:ext uri="{FF2B5EF4-FFF2-40B4-BE49-F238E27FC236}">
                <a16:creationId xmlns:a16="http://schemas.microsoft.com/office/drawing/2014/main" id="{2E57A44D-B077-9B42-B12E-44BFC543EB82}"/>
              </a:ext>
            </a:extLst>
          </p:cNvPr>
          <p:cNvSpPr/>
          <p:nvPr/>
        </p:nvSpPr>
        <p:spPr>
          <a:xfrm>
            <a:off x="4267766" y="2006602"/>
            <a:ext cx="1749600" cy="1422000"/>
          </a:xfrm>
          <a:prstGeom prst="rect">
            <a:avLst/>
          </a:prstGeom>
          <a:solidFill>
            <a:schemeClr val="bg2"/>
          </a:solidFill>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Asserts ideas and persuades others to gain support across a matrixed organization</a:t>
            </a:r>
            <a:endParaRPr lang="en-IN" sz="1200" dirty="0">
              <a:solidFill>
                <a:srgbClr val="000000"/>
              </a:solidFill>
            </a:endParaRPr>
          </a:p>
        </p:txBody>
      </p:sp>
      <p:sp>
        <p:nvSpPr>
          <p:cNvPr id="15" name="Rectangle 14">
            <a:extLst>
              <a:ext uri="{FF2B5EF4-FFF2-40B4-BE49-F238E27FC236}">
                <a16:creationId xmlns:a16="http://schemas.microsoft.com/office/drawing/2014/main" id="{E321A4AB-763D-724A-B412-A96E441B9D67}"/>
              </a:ext>
            </a:extLst>
          </p:cNvPr>
          <p:cNvSpPr/>
          <p:nvPr/>
        </p:nvSpPr>
        <p:spPr>
          <a:xfrm>
            <a:off x="6177265" y="1543603"/>
            <a:ext cx="1746504" cy="443198"/>
          </a:xfrm>
          <a:prstGeom prst="rect">
            <a:avLst/>
          </a:prstGeom>
          <a:solidFill>
            <a:srgbClr val="009AD7"/>
          </a:solidFill>
          <a:ln>
            <a:solidFill>
              <a:srgbClr val="009AD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tx1"/>
                </a:solidFill>
              </a:rPr>
              <a:t>4. </a:t>
            </a:r>
            <a:r>
              <a:rPr lang="en-US" sz="1200" b="1" dirty="0">
                <a:solidFill>
                  <a:schemeClr val="tx1"/>
                </a:solidFill>
                <a:ea typeface="Arial"/>
                <a:cs typeface="Arial"/>
                <a:sym typeface="Arial"/>
              </a:rPr>
              <a:t>Learning Agility</a:t>
            </a:r>
            <a:endParaRPr lang="en-US" sz="1200" b="1" dirty="0">
              <a:solidFill>
                <a:schemeClr val="tx1"/>
              </a:solidFill>
            </a:endParaRPr>
          </a:p>
        </p:txBody>
      </p:sp>
      <p:sp>
        <p:nvSpPr>
          <p:cNvPr id="16" name="Rectangle 15">
            <a:extLst>
              <a:ext uri="{FF2B5EF4-FFF2-40B4-BE49-F238E27FC236}">
                <a16:creationId xmlns:a16="http://schemas.microsoft.com/office/drawing/2014/main" id="{88EDC2A4-2DC7-0543-ACE7-09579934028D}"/>
              </a:ext>
            </a:extLst>
          </p:cNvPr>
          <p:cNvSpPr/>
          <p:nvPr/>
        </p:nvSpPr>
        <p:spPr>
          <a:xfrm>
            <a:off x="236248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8. Organizational </a:t>
            </a:r>
            <a:br>
              <a:rPr lang="en-US" sz="1200" b="1" dirty="0">
                <a:solidFill>
                  <a:srgbClr val="FFFFFF"/>
                </a:solidFill>
              </a:rPr>
            </a:br>
            <a:r>
              <a:rPr lang="en-US" sz="1200" b="1" dirty="0">
                <a:solidFill>
                  <a:srgbClr val="FFFFFF"/>
                </a:solidFill>
              </a:rPr>
              <a:t>Awareness</a:t>
            </a:r>
          </a:p>
        </p:txBody>
      </p:sp>
      <p:sp>
        <p:nvSpPr>
          <p:cNvPr id="17" name="Rectangle 16">
            <a:extLst>
              <a:ext uri="{FF2B5EF4-FFF2-40B4-BE49-F238E27FC236}">
                <a16:creationId xmlns:a16="http://schemas.microsoft.com/office/drawing/2014/main" id="{53CAD7FD-6140-D845-80FE-58CDBE55E755}"/>
              </a:ext>
            </a:extLst>
          </p:cNvPr>
          <p:cNvSpPr/>
          <p:nvPr/>
        </p:nvSpPr>
        <p:spPr>
          <a:xfrm>
            <a:off x="4267766"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9. </a:t>
            </a:r>
            <a:r>
              <a:rPr lang="en-US" sz="1200" b="1" dirty="0">
                <a:solidFill>
                  <a:srgbClr val="FEFFFE"/>
                </a:solidFill>
                <a:ea typeface="Arial"/>
                <a:cs typeface="Arial"/>
                <a:sym typeface="Arial"/>
              </a:rPr>
              <a:t>Prioritization</a:t>
            </a:r>
            <a:endParaRPr lang="en-US" sz="1200" dirty="0">
              <a:solidFill>
                <a:srgbClr val="000000"/>
              </a:solidFill>
            </a:endParaRPr>
          </a:p>
        </p:txBody>
      </p:sp>
      <p:sp>
        <p:nvSpPr>
          <p:cNvPr id="18" name="Rectangle 17">
            <a:extLst>
              <a:ext uri="{FF2B5EF4-FFF2-40B4-BE49-F238E27FC236}">
                <a16:creationId xmlns:a16="http://schemas.microsoft.com/office/drawing/2014/main" id="{3257146D-2B2F-5348-9D8A-0FAE55916DC7}"/>
              </a:ext>
            </a:extLst>
          </p:cNvPr>
          <p:cNvSpPr/>
          <p:nvPr/>
        </p:nvSpPr>
        <p:spPr>
          <a:xfrm>
            <a:off x="6173049"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10. </a:t>
            </a:r>
            <a:r>
              <a:rPr lang="en-US" sz="1200" b="1" dirty="0">
                <a:solidFill>
                  <a:srgbClr val="FEFFFE"/>
                </a:solidFill>
                <a:ea typeface="Arial"/>
                <a:cs typeface="Arial"/>
                <a:sym typeface="Arial"/>
              </a:rPr>
              <a:t>Process Orientation</a:t>
            </a:r>
            <a:endParaRPr lang="en-US" sz="1200" dirty="0">
              <a:solidFill>
                <a:srgbClr val="FFFFFF"/>
              </a:solidFill>
            </a:endParaRPr>
          </a:p>
        </p:txBody>
      </p:sp>
      <p:sp>
        <p:nvSpPr>
          <p:cNvPr id="19" name="Rectangle 18">
            <a:extLst>
              <a:ext uri="{FF2B5EF4-FFF2-40B4-BE49-F238E27FC236}">
                <a16:creationId xmlns:a16="http://schemas.microsoft.com/office/drawing/2014/main" id="{D5F7DB19-4FEE-C044-899D-15AB59AC6480}"/>
              </a:ext>
            </a:extLst>
          </p:cNvPr>
          <p:cNvSpPr/>
          <p:nvPr/>
        </p:nvSpPr>
        <p:spPr>
          <a:xfrm>
            <a:off x="6177265" y="1986801"/>
            <a:ext cx="1745384" cy="1422000"/>
          </a:xfrm>
          <a:prstGeom prst="rect">
            <a:avLst/>
          </a:prstGeom>
          <a:noFill/>
          <a:ln w="12700">
            <a:solidFill>
              <a:srgbClr val="6F7878"/>
            </a:solidFill>
          </a:ln>
        </p:spPr>
        <p:txBody>
          <a:bodyPr wrap="square" lIns="90000" rIns="36000">
            <a:spAutoFit/>
          </a:bodyPr>
          <a:lstStyle/>
          <a:p>
            <a:pPr>
              <a:lnSpc>
                <a:spcPct val="117333"/>
              </a:lnSpc>
              <a:spcBef>
                <a:spcPts val="1391"/>
              </a:spcBef>
            </a:pPr>
            <a:r>
              <a:rPr lang="en-IN" sz="1200" dirty="0">
                <a:solidFill>
                  <a:srgbClr val="000000"/>
                </a:solidFill>
                <a:ea typeface="Arial"/>
                <a:cs typeface="Arial"/>
                <a:sym typeface="Arial"/>
              </a:rPr>
              <a:t>Rapidly acquires new knowledge and learns new skills; deals effectively with ambiguity by using past experience</a:t>
            </a:r>
            <a:endParaRPr lang="en-IN" sz="1200" dirty="0">
              <a:solidFill>
                <a:srgbClr val="000000"/>
              </a:solidFill>
            </a:endParaRPr>
          </a:p>
        </p:txBody>
      </p:sp>
      <p:sp>
        <p:nvSpPr>
          <p:cNvPr id="20" name="Rectangle 19">
            <a:extLst>
              <a:ext uri="{FF2B5EF4-FFF2-40B4-BE49-F238E27FC236}">
                <a16:creationId xmlns:a16="http://schemas.microsoft.com/office/drawing/2014/main" id="{9040D7C0-563E-1946-9F5D-AD73CA0E94DF}"/>
              </a:ext>
            </a:extLst>
          </p:cNvPr>
          <p:cNvSpPr/>
          <p:nvPr/>
        </p:nvSpPr>
        <p:spPr>
          <a:xfrm>
            <a:off x="2362483" y="4140628"/>
            <a:ext cx="1749600" cy="1422000"/>
          </a:xfrm>
          <a:prstGeom prst="rect">
            <a:avLst/>
          </a:prstGeom>
          <a:ln w="12700">
            <a:noFill/>
          </a:ln>
        </p:spPr>
        <p:txBody>
          <a:bodyPr wrap="square" lIns="90000" rIns="36000">
            <a:spAutoFit/>
          </a:bodyPr>
          <a:lstStyle/>
          <a:p>
            <a:pPr>
              <a:lnSpc>
                <a:spcPct val="117333"/>
              </a:lnSpc>
              <a:spcBef>
                <a:spcPts val="763"/>
              </a:spcBef>
            </a:pPr>
            <a:r>
              <a:rPr lang="en-IN" sz="1200" dirty="0">
                <a:solidFill>
                  <a:srgbClr val="000000"/>
                </a:solidFill>
                <a:ea typeface="Arial"/>
                <a:cs typeface="Arial"/>
                <a:sym typeface="Arial"/>
              </a:rPr>
              <a:t>Understands and works in line with the organization’s mission, values, operations, structure, and goals</a:t>
            </a:r>
            <a:endParaRPr lang="en-IN" sz="1200" dirty="0">
              <a:solidFill>
                <a:srgbClr val="000000"/>
              </a:solidFill>
            </a:endParaRPr>
          </a:p>
        </p:txBody>
      </p:sp>
      <p:sp>
        <p:nvSpPr>
          <p:cNvPr id="21" name="Rectangle 20">
            <a:extLst>
              <a:ext uri="{FF2B5EF4-FFF2-40B4-BE49-F238E27FC236}">
                <a16:creationId xmlns:a16="http://schemas.microsoft.com/office/drawing/2014/main" id="{FB5C10B9-DCE1-4044-87EF-375987D1F377}"/>
              </a:ext>
            </a:extLst>
          </p:cNvPr>
          <p:cNvSpPr/>
          <p:nvPr/>
        </p:nvSpPr>
        <p:spPr>
          <a:xfrm>
            <a:off x="4267766" y="4140628"/>
            <a:ext cx="1749600" cy="1422000"/>
          </a:xfrm>
          <a:prstGeom prst="rect">
            <a:avLst/>
          </a:prstGeom>
          <a:ln w="12700">
            <a:noFill/>
          </a:ln>
        </p:spPr>
        <p:txBody>
          <a:bodyPr wrap="square" lIns="90000" rIns="36000">
            <a:spAutoFit/>
          </a:bodyPr>
          <a:lstStyle/>
          <a:p>
            <a:pPr>
              <a:lnSpc>
                <a:spcPct val="122476"/>
              </a:lnSpc>
              <a:spcBef>
                <a:spcPts val="1314"/>
              </a:spcBef>
            </a:pPr>
            <a:r>
              <a:rPr lang="en-IN" sz="1200" dirty="0">
                <a:solidFill>
                  <a:srgbClr val="000000"/>
                </a:solidFill>
                <a:ea typeface="Arial"/>
                <a:cs typeface="Arial"/>
                <a:sym typeface="Arial"/>
              </a:rPr>
              <a:t>Self-directs work through goal setting, time management, and planning</a:t>
            </a:r>
            <a:endParaRPr lang="en-IN" sz="1200" dirty="0">
              <a:solidFill>
                <a:srgbClr val="000000"/>
              </a:solidFill>
            </a:endParaRPr>
          </a:p>
        </p:txBody>
      </p:sp>
      <p:sp>
        <p:nvSpPr>
          <p:cNvPr id="22" name="Rectangle 21">
            <a:extLst>
              <a:ext uri="{FF2B5EF4-FFF2-40B4-BE49-F238E27FC236}">
                <a16:creationId xmlns:a16="http://schemas.microsoft.com/office/drawing/2014/main" id="{04E8EC33-A7A3-904E-8CFB-B2DC116EEB9D}"/>
              </a:ext>
            </a:extLst>
          </p:cNvPr>
          <p:cNvSpPr/>
          <p:nvPr/>
        </p:nvSpPr>
        <p:spPr>
          <a:xfrm>
            <a:off x="6173049" y="4140629"/>
            <a:ext cx="1749600" cy="1422954"/>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Follows directions; designs practices, processes, procedures, and systems to </a:t>
            </a:r>
            <a:br>
              <a:rPr lang="en-IN" sz="1200" dirty="0">
                <a:solidFill>
                  <a:srgbClr val="000000"/>
                </a:solidFill>
                <a:ea typeface="Arial"/>
                <a:cs typeface="Arial"/>
                <a:sym typeface="Arial"/>
              </a:rPr>
            </a:br>
            <a:r>
              <a:rPr lang="en-IN" sz="1200" dirty="0">
                <a:solidFill>
                  <a:srgbClr val="000000"/>
                </a:solidFill>
                <a:ea typeface="Arial"/>
                <a:cs typeface="Arial"/>
                <a:sym typeface="Arial"/>
              </a:rPr>
              <a:t>simplify work and use resources efficiently</a:t>
            </a:r>
            <a:endParaRPr lang="en-IN" sz="1200" dirty="0">
              <a:solidFill>
                <a:srgbClr val="000000"/>
              </a:solidFill>
            </a:endParaRPr>
          </a:p>
        </p:txBody>
      </p:sp>
      <p:sp>
        <p:nvSpPr>
          <p:cNvPr id="23" name="Rectangle 22">
            <a:extLst>
              <a:ext uri="{FF2B5EF4-FFF2-40B4-BE49-F238E27FC236}">
                <a16:creationId xmlns:a16="http://schemas.microsoft.com/office/drawing/2014/main" id="{2DE533AF-C0AD-B84A-9F60-62C88BA7031D}"/>
              </a:ext>
            </a:extLst>
          </p:cNvPr>
          <p:cNvSpPr/>
          <p:nvPr/>
        </p:nvSpPr>
        <p:spPr>
          <a:xfrm>
            <a:off x="8078332"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11. </a:t>
            </a:r>
            <a:r>
              <a:rPr lang="en-US" sz="1200" b="1" dirty="0">
                <a:solidFill>
                  <a:srgbClr val="FEFFFE"/>
                </a:solidFill>
                <a:ea typeface="Arial"/>
                <a:cs typeface="Arial"/>
                <a:sym typeface="Arial"/>
              </a:rPr>
              <a:t>Relationship </a:t>
            </a:r>
            <a:br>
              <a:rPr lang="en-US" sz="1200" b="1" dirty="0">
                <a:solidFill>
                  <a:srgbClr val="FEFFFE"/>
                </a:solidFill>
                <a:ea typeface="Arial"/>
                <a:cs typeface="Arial"/>
                <a:sym typeface="Arial"/>
              </a:rPr>
            </a:br>
            <a:r>
              <a:rPr lang="en-US" sz="1200" b="1" dirty="0">
                <a:solidFill>
                  <a:srgbClr val="FEFFFE"/>
                </a:solidFill>
                <a:ea typeface="Arial"/>
                <a:cs typeface="Arial"/>
                <a:sym typeface="Arial"/>
              </a:rPr>
              <a:t>Management</a:t>
            </a:r>
            <a:endParaRPr lang="en-US" sz="1200" dirty="0">
              <a:solidFill>
                <a:srgbClr val="FFFFFF"/>
              </a:solidFill>
            </a:endParaRPr>
          </a:p>
        </p:txBody>
      </p:sp>
      <p:sp>
        <p:nvSpPr>
          <p:cNvPr id="24" name="Rectangle 23">
            <a:extLst>
              <a:ext uri="{FF2B5EF4-FFF2-40B4-BE49-F238E27FC236}">
                <a16:creationId xmlns:a16="http://schemas.microsoft.com/office/drawing/2014/main" id="{59D302F1-6380-AB43-AD99-0FD9A16F37C5}"/>
              </a:ext>
            </a:extLst>
          </p:cNvPr>
          <p:cNvSpPr/>
          <p:nvPr/>
        </p:nvSpPr>
        <p:spPr>
          <a:xfrm>
            <a:off x="8078332" y="4140628"/>
            <a:ext cx="1749600" cy="1422000"/>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Creates relationships and builds trust with internal and external stakeholders quickly</a:t>
            </a:r>
          </a:p>
        </p:txBody>
      </p:sp>
      <p:sp>
        <p:nvSpPr>
          <p:cNvPr id="25" name="Rectangle 24">
            <a:extLst>
              <a:ext uri="{FF2B5EF4-FFF2-40B4-BE49-F238E27FC236}">
                <a16:creationId xmlns:a16="http://schemas.microsoft.com/office/drawing/2014/main" id="{32A5BBF7-7873-EF47-868E-4E32CD49AE48}"/>
              </a:ext>
            </a:extLst>
          </p:cNvPr>
          <p:cNvSpPr/>
          <p:nvPr/>
        </p:nvSpPr>
        <p:spPr>
          <a:xfrm>
            <a:off x="998361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12. </a:t>
            </a:r>
            <a:r>
              <a:rPr lang="en-US" sz="1200" b="1" dirty="0">
                <a:solidFill>
                  <a:srgbClr val="FEFFFE"/>
                </a:solidFill>
                <a:ea typeface="Arial"/>
                <a:cs typeface="Arial"/>
                <a:sym typeface="Arial"/>
              </a:rPr>
              <a:t>Teamwork</a:t>
            </a:r>
            <a:endParaRPr lang="en-US" sz="1200" b="1" dirty="0">
              <a:solidFill>
                <a:srgbClr val="FFFFFF"/>
              </a:solidFill>
            </a:endParaRPr>
          </a:p>
        </p:txBody>
      </p:sp>
      <p:sp>
        <p:nvSpPr>
          <p:cNvPr id="26" name="Rectangle 25">
            <a:extLst>
              <a:ext uri="{FF2B5EF4-FFF2-40B4-BE49-F238E27FC236}">
                <a16:creationId xmlns:a16="http://schemas.microsoft.com/office/drawing/2014/main" id="{68CF2260-45E2-7F46-8206-803FFA0C2013}"/>
              </a:ext>
            </a:extLst>
          </p:cNvPr>
          <p:cNvSpPr/>
          <p:nvPr/>
        </p:nvSpPr>
        <p:spPr>
          <a:xfrm>
            <a:off x="9983613" y="4140629"/>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Promotes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and facilitates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coordination and cooperation among peers</a:t>
            </a:r>
            <a:endParaRPr lang="en-IN" sz="1200" dirty="0">
              <a:solidFill>
                <a:srgbClr val="000000"/>
              </a:solidFill>
            </a:endParaRPr>
          </a:p>
        </p:txBody>
      </p:sp>
      <p:sp>
        <p:nvSpPr>
          <p:cNvPr id="27" name="Rectangle 26">
            <a:extLst>
              <a:ext uri="{FF2B5EF4-FFF2-40B4-BE49-F238E27FC236}">
                <a16:creationId xmlns:a16="http://schemas.microsoft.com/office/drawing/2014/main" id="{09E0998E-F3E4-8048-931A-8919CEAAA0A6}"/>
              </a:ext>
            </a:extLst>
          </p:cNvPr>
          <p:cNvSpPr/>
          <p:nvPr/>
        </p:nvSpPr>
        <p:spPr>
          <a:xfrm>
            <a:off x="467515" y="5988050"/>
            <a:ext cx="9281204" cy="230832"/>
          </a:xfrm>
          <a:prstGeom prst="rect">
            <a:avLst/>
          </a:prstGeom>
        </p:spPr>
        <p:txBody>
          <a:bodyPr wrap="square" lIns="0">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95735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56F22-C3A2-4545-A1A3-358CB11C69DF}"/>
              </a:ext>
            </a:extLst>
          </p:cNvPr>
          <p:cNvSpPr>
            <a:spLocks noGrp="1"/>
          </p:cNvSpPr>
          <p:nvPr>
            <p:ph type="title"/>
          </p:nvPr>
        </p:nvSpPr>
        <p:spPr/>
        <p:txBody>
          <a:bodyPr/>
          <a:lstStyle/>
          <a:p>
            <a:r>
              <a:rPr lang="en-CA" dirty="0"/>
              <a:t>Why Learning Agility?</a:t>
            </a:r>
            <a:endParaRPr lang="en-US" dirty="0"/>
          </a:p>
        </p:txBody>
      </p:sp>
      <p:sp>
        <p:nvSpPr>
          <p:cNvPr id="4" name="Title 1">
            <a:extLst>
              <a:ext uri="{FF2B5EF4-FFF2-40B4-BE49-F238E27FC236}">
                <a16:creationId xmlns:a16="http://schemas.microsoft.com/office/drawing/2014/main" id="{7AD40F14-AE87-2049-A95C-FC8085BBBD1D}"/>
              </a:ext>
            </a:extLst>
          </p:cNvPr>
          <p:cNvSpPr txBox="1">
            <a:spLocks/>
          </p:cNvSpPr>
          <p:nvPr/>
        </p:nvSpPr>
        <p:spPr>
          <a:xfrm>
            <a:off x="475746" y="907328"/>
            <a:ext cx="11276013" cy="618631"/>
          </a:xfrm>
          <a:prstGeom prst="rect">
            <a:avLst/>
          </a:prstGeom>
        </p:spPr>
        <p:txBody>
          <a:bodyPr lIns="0">
            <a:spAutoFit/>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000" dirty="0">
                <a:solidFill>
                  <a:schemeClr val="tx1"/>
                </a:solidFill>
                <a:latin typeface="+mn-lt"/>
              </a:rPr>
              <a:t>A Crucial Competency Gap</a:t>
            </a:r>
            <a:br>
              <a:rPr lang="en-CA" dirty="0"/>
            </a:br>
            <a:r>
              <a:rPr lang="en-CA" sz="1800" i="1" dirty="0">
                <a:solidFill>
                  <a:schemeClr val="tx1"/>
                </a:solidFill>
                <a:latin typeface="+mn-lt"/>
              </a:rPr>
              <a:t>Percentage of IT Employees Who Are at Least at the Proficient Level</a:t>
            </a:r>
            <a:r>
              <a:rPr lang="en-CA" sz="1800" i="1" baseline="30000" dirty="0">
                <a:solidFill>
                  <a:schemeClr val="tx1"/>
                </a:solidFill>
                <a:latin typeface="+mn-lt"/>
              </a:rPr>
              <a:t> a</a:t>
            </a:r>
            <a:endParaRPr lang="en-US" sz="1800" i="1" dirty="0">
              <a:solidFill>
                <a:schemeClr val="tx1"/>
              </a:solidFill>
              <a:latin typeface="+mn-lt"/>
            </a:endParaRPr>
          </a:p>
        </p:txBody>
      </p:sp>
      <p:graphicFrame>
        <p:nvGraphicFramePr>
          <p:cNvPr id="5" name="Table 4">
            <a:extLst>
              <a:ext uri="{FF2B5EF4-FFF2-40B4-BE49-F238E27FC236}">
                <a16:creationId xmlns:a16="http://schemas.microsoft.com/office/drawing/2014/main" id="{0C0BFDBC-63BE-494E-99B3-D7E2ABC88FFF}"/>
              </a:ext>
            </a:extLst>
          </p:cNvPr>
          <p:cNvGraphicFramePr>
            <a:graphicFrameLocks noGrp="1"/>
          </p:cNvGraphicFramePr>
          <p:nvPr/>
        </p:nvGraphicFramePr>
        <p:xfrm>
          <a:off x="464457"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Organizational Awareness</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76%</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Analytic Ability</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75%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Process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71%</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Teamwork</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Prioritization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Business Results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64%</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868910351"/>
                  </a:ext>
                </a:extLst>
              </a:tr>
            </a:tbl>
          </a:graphicData>
        </a:graphic>
      </p:graphicFrame>
      <p:grpSp>
        <p:nvGrpSpPr>
          <p:cNvPr id="7" name="Group 6">
            <a:extLst>
              <a:ext uri="{FF2B5EF4-FFF2-40B4-BE49-F238E27FC236}">
                <a16:creationId xmlns:a16="http://schemas.microsoft.com/office/drawing/2014/main" id="{9A14D428-5C8B-D544-9AE4-2A97715B6CA0}"/>
              </a:ext>
            </a:extLst>
          </p:cNvPr>
          <p:cNvGrpSpPr/>
          <p:nvPr/>
        </p:nvGrpSpPr>
        <p:grpSpPr>
          <a:xfrm>
            <a:off x="4390013" y="1904219"/>
            <a:ext cx="7453670" cy="346520"/>
            <a:chOff x="4273277" y="1715679"/>
            <a:chExt cx="7453670" cy="346520"/>
          </a:xfrm>
        </p:grpSpPr>
        <p:sp>
          <p:nvSpPr>
            <p:cNvPr id="8" name="Rectangle 7">
              <a:extLst>
                <a:ext uri="{FF2B5EF4-FFF2-40B4-BE49-F238E27FC236}">
                  <a16:creationId xmlns:a16="http://schemas.microsoft.com/office/drawing/2014/main" id="{B8DBA470-863E-594F-9283-25762F151F56}"/>
                </a:ext>
              </a:extLst>
            </p:cNvPr>
            <p:cNvSpPr/>
            <p:nvPr/>
          </p:nvSpPr>
          <p:spPr>
            <a:xfrm>
              <a:off x="4273277" y="1823168"/>
              <a:ext cx="128913" cy="128913"/>
            </a:xfrm>
            <a:prstGeom prst="rect">
              <a:avLst/>
            </a:prstGeom>
            <a:solidFill>
              <a:srgbClr val="00A76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extBox 8">
              <a:extLst>
                <a:ext uri="{FF2B5EF4-FFF2-40B4-BE49-F238E27FC236}">
                  <a16:creationId xmlns:a16="http://schemas.microsoft.com/office/drawing/2014/main" id="{7FD5231C-905B-A147-8187-38AC49558616}"/>
                </a:ext>
              </a:extLst>
            </p:cNvPr>
            <p:cNvSpPr txBox="1"/>
            <p:nvPr/>
          </p:nvSpPr>
          <p:spPr>
            <a:xfrm>
              <a:off x="4392888" y="1715679"/>
              <a:ext cx="1630842" cy="338554"/>
            </a:xfrm>
            <a:prstGeom prst="rect">
              <a:avLst/>
            </a:prstGeom>
            <a:noFill/>
          </p:spPr>
          <p:txBody>
            <a:bodyPr wrap="square" lIns="91440" rtlCol="0">
              <a:spAutoFit/>
            </a:bodyPr>
            <a:lstStyle/>
            <a:p>
              <a:r>
                <a:rPr lang="en-US" sz="1600" dirty="0">
                  <a:solidFill>
                    <a:srgbClr val="000000"/>
                  </a:solidFill>
                  <a:ea typeface="Arial"/>
                  <a:cs typeface="Arial"/>
                  <a:sym typeface="Arial"/>
                </a:rPr>
                <a:t>More Than 70%</a:t>
              </a:r>
              <a:endParaRPr lang="en-US" sz="1600" dirty="0"/>
            </a:p>
          </p:txBody>
        </p:sp>
        <p:sp>
          <p:nvSpPr>
            <p:cNvPr id="10" name="Rectangle 9">
              <a:extLst>
                <a:ext uri="{FF2B5EF4-FFF2-40B4-BE49-F238E27FC236}">
                  <a16:creationId xmlns:a16="http://schemas.microsoft.com/office/drawing/2014/main" id="{8F0A3B5E-BD21-ED46-9469-5F8894CE3D63}"/>
                </a:ext>
              </a:extLst>
            </p:cNvPr>
            <p:cNvSpPr/>
            <p:nvPr/>
          </p:nvSpPr>
          <p:spPr>
            <a:xfrm>
              <a:off x="6136876" y="1827151"/>
              <a:ext cx="128913" cy="128913"/>
            </a:xfrm>
            <a:prstGeom prst="rect">
              <a:avLst/>
            </a:prstGeom>
            <a:solidFill>
              <a:srgbClr val="F5AB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71B85211-99FC-E74D-90F6-BC0BC6E4B602}"/>
                </a:ext>
              </a:extLst>
            </p:cNvPr>
            <p:cNvSpPr txBox="1"/>
            <p:nvPr/>
          </p:nvSpPr>
          <p:spPr>
            <a:xfrm>
              <a:off x="6256486" y="1719662"/>
              <a:ext cx="1284959" cy="338554"/>
            </a:xfrm>
            <a:prstGeom prst="rect">
              <a:avLst/>
            </a:prstGeom>
            <a:noFill/>
          </p:spPr>
          <p:txBody>
            <a:bodyPr wrap="square" lIns="91440" rtlCol="0">
              <a:spAutoFit/>
            </a:bodyPr>
            <a:lstStyle/>
            <a:p>
              <a:r>
                <a:rPr lang="en-US" sz="1600" dirty="0">
                  <a:solidFill>
                    <a:srgbClr val="000000"/>
                  </a:solidFill>
                  <a:ea typeface="Arial"/>
                  <a:cs typeface="Arial"/>
                  <a:sym typeface="Arial"/>
                </a:rPr>
                <a:t>61% to 70%</a:t>
              </a:r>
            </a:p>
          </p:txBody>
        </p:sp>
        <p:sp>
          <p:nvSpPr>
            <p:cNvPr id="12" name="Rectangle 11">
              <a:extLst>
                <a:ext uri="{FF2B5EF4-FFF2-40B4-BE49-F238E27FC236}">
                  <a16:creationId xmlns:a16="http://schemas.microsoft.com/office/drawing/2014/main" id="{D5BCE6D0-5D37-8940-B0A4-45563DA9F8BE}"/>
                </a:ext>
              </a:extLst>
            </p:cNvPr>
            <p:cNvSpPr/>
            <p:nvPr/>
          </p:nvSpPr>
          <p:spPr>
            <a:xfrm>
              <a:off x="7662758" y="1827151"/>
              <a:ext cx="128913" cy="128913"/>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A8A7A867-66B0-1449-8834-1036670E71D3}"/>
                </a:ext>
              </a:extLst>
            </p:cNvPr>
            <p:cNvSpPr txBox="1"/>
            <p:nvPr/>
          </p:nvSpPr>
          <p:spPr>
            <a:xfrm>
              <a:off x="7782369" y="1719662"/>
              <a:ext cx="1286218" cy="338554"/>
            </a:xfrm>
            <a:prstGeom prst="rect">
              <a:avLst/>
            </a:prstGeom>
            <a:noFill/>
          </p:spPr>
          <p:txBody>
            <a:bodyPr wrap="square" lIns="91440" rtlCol="0">
              <a:spAutoFit/>
            </a:bodyPr>
            <a:lstStyle/>
            <a:p>
              <a:pPr lvl="0"/>
              <a:r>
                <a:rPr lang="en-US" sz="1600" dirty="0">
                  <a:solidFill>
                    <a:srgbClr val="000000"/>
                  </a:solidFill>
                  <a:ea typeface="Arial"/>
                  <a:cs typeface="Arial"/>
                  <a:sym typeface="Arial"/>
                </a:rPr>
                <a:t>51% to 60%</a:t>
              </a:r>
              <a:endParaRPr lang="en-US" sz="1600" dirty="0"/>
            </a:p>
          </p:txBody>
        </p:sp>
        <p:sp>
          <p:nvSpPr>
            <p:cNvPr id="14" name="Rectangle 13">
              <a:extLst>
                <a:ext uri="{FF2B5EF4-FFF2-40B4-BE49-F238E27FC236}">
                  <a16:creationId xmlns:a16="http://schemas.microsoft.com/office/drawing/2014/main" id="{12752056-680F-204E-9782-A2B9578C2911}"/>
                </a:ext>
              </a:extLst>
            </p:cNvPr>
            <p:cNvSpPr/>
            <p:nvPr/>
          </p:nvSpPr>
          <p:spPr>
            <a:xfrm>
              <a:off x="9186990" y="1831134"/>
              <a:ext cx="128913" cy="128913"/>
            </a:xfrm>
            <a:prstGeom prst="rect">
              <a:avLst/>
            </a:prstGeom>
            <a:solidFill>
              <a:srgbClr val="DE0A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5" name="TextBox 14">
              <a:extLst>
                <a:ext uri="{FF2B5EF4-FFF2-40B4-BE49-F238E27FC236}">
                  <a16:creationId xmlns:a16="http://schemas.microsoft.com/office/drawing/2014/main" id="{35DEB712-0D4A-E944-BCBB-85B8CA8CEB2C}"/>
                </a:ext>
              </a:extLst>
            </p:cNvPr>
            <p:cNvSpPr txBox="1"/>
            <p:nvPr/>
          </p:nvSpPr>
          <p:spPr>
            <a:xfrm>
              <a:off x="9306601" y="1723645"/>
              <a:ext cx="2420346" cy="338554"/>
            </a:xfrm>
            <a:prstGeom prst="rect">
              <a:avLst/>
            </a:prstGeom>
            <a:noFill/>
          </p:spPr>
          <p:txBody>
            <a:bodyPr wrap="square" lIns="91440" rtlCol="0">
              <a:spAutoFit/>
            </a:bodyPr>
            <a:lstStyle/>
            <a:p>
              <a:r>
                <a:rPr lang="en-CA" sz="1600" dirty="0">
                  <a:solidFill>
                    <a:srgbClr val="000000"/>
                  </a:solidFill>
                  <a:ea typeface="Arial"/>
                  <a:cs typeface="Arial"/>
                  <a:sym typeface="Arial"/>
                </a:rPr>
                <a:t>Equal or Less Than 50%</a:t>
              </a:r>
            </a:p>
          </p:txBody>
        </p:sp>
      </p:grpSp>
      <p:sp>
        <p:nvSpPr>
          <p:cNvPr id="16" name="Rectangle 15">
            <a:extLst>
              <a:ext uri="{FF2B5EF4-FFF2-40B4-BE49-F238E27FC236}">
                <a16:creationId xmlns:a16="http://schemas.microsoft.com/office/drawing/2014/main" id="{EF667BE5-4E73-254A-918D-A4B4982E6081}"/>
              </a:ext>
            </a:extLst>
          </p:cNvPr>
          <p:cNvSpPr/>
          <p:nvPr/>
        </p:nvSpPr>
        <p:spPr>
          <a:xfrm>
            <a:off x="477395" y="5473807"/>
            <a:ext cx="9281204" cy="523220"/>
          </a:xfrm>
          <a:prstGeom prst="rect">
            <a:avLst/>
          </a:prstGeom>
        </p:spPr>
        <p:txBody>
          <a:bodyPr wrap="square" lIns="0">
            <a:spAutoFit/>
          </a:bodyPr>
          <a:lstStyle/>
          <a:p>
            <a:r>
              <a:rPr lang="en-US" sz="1000" dirty="0">
                <a:solidFill>
                  <a:srgbClr val="6F7878"/>
                </a:solidFill>
              </a:rPr>
              <a:t>n = 2,957</a:t>
            </a:r>
          </a:p>
          <a:p>
            <a:r>
              <a:rPr lang="en-US" sz="900" dirty="0">
                <a:solidFill>
                  <a:srgbClr val="6F7878"/>
                </a:solidFill>
              </a:rPr>
              <a:t>Source: 2013-2015 Gartner IT Talent Assessment.</a:t>
            </a:r>
          </a:p>
          <a:p>
            <a:r>
              <a:rPr lang="en-US" sz="900" baseline="30000" dirty="0">
                <a:solidFill>
                  <a:srgbClr val="6F7878"/>
                </a:solidFill>
              </a:rPr>
              <a:t>a</a:t>
            </a:r>
            <a:r>
              <a:rPr lang="en-US" sz="900" dirty="0">
                <a:solidFill>
                  <a:srgbClr val="6F7878"/>
                </a:solidFill>
              </a:rPr>
              <a:t> </a:t>
            </a:r>
            <a:r>
              <a:rPr lang="en-CA" sz="900" dirty="0">
                <a:solidFill>
                  <a:srgbClr val="6F7878"/>
                </a:solidFill>
              </a:rPr>
              <a:t>“Proficient” is defined as scoring a 3 on the competency on a 5-point scale. Employees are defined as “at least” proficient if they score a 3, 4, or 5. </a:t>
            </a:r>
          </a:p>
        </p:txBody>
      </p:sp>
      <p:graphicFrame>
        <p:nvGraphicFramePr>
          <p:cNvPr id="17" name="Table 16">
            <a:extLst>
              <a:ext uri="{FF2B5EF4-FFF2-40B4-BE49-F238E27FC236}">
                <a16:creationId xmlns:a16="http://schemas.microsoft.com/office/drawing/2014/main" id="{E2BE0ECD-EE3A-0D40-BADC-C3CA79602401}"/>
              </a:ext>
            </a:extLst>
          </p:cNvPr>
          <p:cNvGraphicFramePr>
            <a:graphicFrameLocks noGrp="1"/>
          </p:cNvGraphicFramePr>
          <p:nvPr>
            <p:extLst>
              <p:ext uri="{D42A27DB-BD31-4B8C-83A1-F6EECF244321}">
                <p14:modId xmlns:p14="http://schemas.microsoft.com/office/powerpoint/2010/main" val="3545412490"/>
              </p:ext>
            </p:extLst>
          </p:nvPr>
        </p:nvGraphicFramePr>
        <p:xfrm>
          <a:off x="6245714"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Creativity</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58%</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latin typeface="+mn-lt"/>
                          <a:ea typeface="Arial"/>
                          <a:cs typeface="Arial"/>
                          <a:sym typeface="Arial"/>
                        </a:rPr>
                        <a:t>Learning Agility</a:t>
                      </a:r>
                    </a:p>
                  </a:txBody>
                  <a:tcPr>
                    <a:lnL w="28575" cap="flat" cmpd="sng" algn="ctr">
                      <a:solidFill>
                        <a:srgbClr val="002856"/>
                      </a:solidFill>
                      <a:prstDash val="solid"/>
                      <a:round/>
                      <a:headEnd type="none" w="med" len="med"/>
                      <a:tailEnd type="none" w="med" len="med"/>
                    </a:lnL>
                    <a:lnR w="3175"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28575" cap="flat" cmpd="sng" algn="ctr">
                      <a:solidFill>
                        <a:srgbClr val="002856"/>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Communication</a:t>
                      </a:r>
                      <a:endParaRPr lang="en-US" sz="2000" b="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a:solidFill>
                            <a:srgbClr val="000000"/>
                          </a:solidFill>
                          <a:latin typeface="+mn-lt"/>
                          <a:ea typeface="Arial"/>
                          <a:cs typeface="Arial"/>
                          <a:sym typeface="Arial"/>
                        </a:rPr>
                        <a:t>Decision Making</a:t>
                      </a:r>
                      <a:endParaRPr lang="en-US" sz="2000" b="0" kern="1200" dirty="0">
                        <a:solidFill>
                          <a:srgbClr val="000000"/>
                        </a:solidFill>
                        <a:latin typeface="+mn-lt"/>
                        <a:cs typeface="Arial"/>
                      </a:endParaRP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Relationship Management</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50%</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Influence</a:t>
                      </a:r>
                      <a:endParaRPr lang="en-US" sz="2000" b="0" dirty="0"/>
                    </a:p>
                  </a:txBody>
                  <a:tcPr>
                    <a:lnL w="12700" cap="flat" cmpd="sng" algn="ctr">
                      <a:solidFill>
                        <a:srgbClr val="6F7878"/>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46%</a:t>
                      </a:r>
                    </a:p>
                  </a:txBody>
                  <a:tcPr>
                    <a:lnL w="3175" cap="flat" cmpd="sng" algn="ctr">
                      <a:no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868910351"/>
                  </a:ext>
                </a:extLst>
              </a:tr>
            </a:tbl>
          </a:graphicData>
        </a:graphic>
      </p:graphicFrame>
    </p:spTree>
    <p:extLst>
      <p:ext uri="{BB962C8B-B14F-4D97-AF65-F5344CB8AC3E}">
        <p14:creationId xmlns:p14="http://schemas.microsoft.com/office/powerpoint/2010/main" val="1014363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9863A-15F0-7540-968A-C1814DC2B5D5}"/>
              </a:ext>
            </a:extLst>
          </p:cNvPr>
          <p:cNvSpPr>
            <a:spLocks noGrp="1"/>
          </p:cNvSpPr>
          <p:nvPr>
            <p:ph type="title"/>
          </p:nvPr>
        </p:nvSpPr>
        <p:spPr/>
        <p:txBody>
          <a:bodyPr/>
          <a:lstStyle/>
          <a:p>
            <a:r>
              <a:rPr lang="en-US" dirty="0"/>
              <a:t>Roadmap</a:t>
            </a:r>
          </a:p>
        </p:txBody>
      </p:sp>
      <p:sp>
        <p:nvSpPr>
          <p:cNvPr id="3" name="Text Placeholder 39">
            <a:extLst>
              <a:ext uri="{FF2B5EF4-FFF2-40B4-BE49-F238E27FC236}">
                <a16:creationId xmlns:a16="http://schemas.microsoft.com/office/drawing/2014/main" id="{02E97F05-F0C3-564D-8D09-411E7834BE77}"/>
              </a:ext>
            </a:extLst>
          </p:cNvPr>
          <p:cNvSpPr txBox="1">
            <a:spLocks/>
          </p:cNvSpPr>
          <p:nvPr/>
        </p:nvSpPr>
        <p:spPr>
          <a:xfrm>
            <a:off x="1141953"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Introduction</a:t>
            </a:r>
            <a:endParaRPr lang="en-US" dirty="0"/>
          </a:p>
        </p:txBody>
      </p:sp>
      <p:sp>
        <p:nvSpPr>
          <p:cNvPr id="4" name="Triangle 3">
            <a:extLst>
              <a:ext uri="{FF2B5EF4-FFF2-40B4-BE49-F238E27FC236}">
                <a16:creationId xmlns:a16="http://schemas.microsoft.com/office/drawing/2014/main" id="{1927A611-37E9-6745-99F2-49E0095AF9CE}"/>
              </a:ext>
            </a:extLst>
          </p:cNvPr>
          <p:cNvSpPr/>
          <p:nvPr/>
        </p:nvSpPr>
        <p:spPr>
          <a:xfrm rot="5400000">
            <a:off x="318947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5" name="Text Placeholder 39">
            <a:extLst>
              <a:ext uri="{FF2B5EF4-FFF2-40B4-BE49-F238E27FC236}">
                <a16:creationId xmlns:a16="http://schemas.microsoft.com/office/drawing/2014/main" id="{BA746F90-F0F9-4942-BFEE-AAB18F72EDE3}"/>
              </a:ext>
            </a:extLst>
          </p:cNvPr>
          <p:cNvSpPr txBox="1">
            <a:spLocks/>
          </p:cNvSpPr>
          <p:nvPr/>
        </p:nvSpPr>
        <p:spPr>
          <a:xfrm>
            <a:off x="3725823" y="2440157"/>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a:solidFill>
                  <a:schemeClr val="bg1"/>
                </a:solidFill>
              </a:rPr>
              <a:t>Exercise 1:</a:t>
            </a:r>
          </a:p>
          <a:p>
            <a:pPr marL="0" indent="0" algn="ctr">
              <a:spcAft>
                <a:spcPts val="0"/>
              </a:spcAft>
              <a:buNone/>
            </a:pPr>
            <a:r>
              <a:rPr lang="en-US" sz="2000" dirty="0">
                <a:solidFill>
                  <a:schemeClr val="bg1"/>
                </a:solidFill>
              </a:rPr>
              <a:t>Use Self-Reflection to Boost Learning</a:t>
            </a:r>
          </a:p>
        </p:txBody>
      </p:sp>
      <p:sp>
        <p:nvSpPr>
          <p:cNvPr id="6" name="Text Placeholder 39">
            <a:extLst>
              <a:ext uri="{FF2B5EF4-FFF2-40B4-BE49-F238E27FC236}">
                <a16:creationId xmlns:a16="http://schemas.microsoft.com/office/drawing/2014/main" id="{883A0F54-8A94-DA46-B4FE-D0AEC6068F10}"/>
              </a:ext>
            </a:extLst>
          </p:cNvPr>
          <p:cNvSpPr txBox="1">
            <a:spLocks/>
          </p:cNvSpPr>
          <p:nvPr/>
        </p:nvSpPr>
        <p:spPr>
          <a:xfrm>
            <a:off x="6309693" y="244015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t>Exercise 2:</a:t>
            </a:r>
          </a:p>
          <a:p>
            <a:pPr marL="0" indent="0" algn="ctr">
              <a:spcAft>
                <a:spcPts val="600"/>
              </a:spcAft>
              <a:buNone/>
            </a:pPr>
            <a:r>
              <a:rPr lang="en-IN" sz="2000" dirty="0"/>
              <a:t>Become an </a:t>
            </a:r>
            <a:br>
              <a:rPr lang="en-IN" sz="2000" dirty="0"/>
            </a:br>
            <a:r>
              <a:rPr lang="en-IN" sz="2000" dirty="0"/>
              <a:t>Agile Thinker</a:t>
            </a:r>
          </a:p>
        </p:txBody>
      </p:sp>
      <p:sp>
        <p:nvSpPr>
          <p:cNvPr id="7" name="Text Placeholder 39">
            <a:extLst>
              <a:ext uri="{FF2B5EF4-FFF2-40B4-BE49-F238E27FC236}">
                <a16:creationId xmlns:a16="http://schemas.microsoft.com/office/drawing/2014/main" id="{15EEA2CB-FF51-9D43-8654-7568767FAFFB}"/>
              </a:ext>
            </a:extLst>
          </p:cNvPr>
          <p:cNvSpPr txBox="1">
            <a:spLocks/>
          </p:cNvSpPr>
          <p:nvPr/>
        </p:nvSpPr>
        <p:spPr>
          <a:xfrm>
            <a:off x="8893564" y="2478086"/>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8" name="Triangle 7">
            <a:extLst>
              <a:ext uri="{FF2B5EF4-FFF2-40B4-BE49-F238E27FC236}">
                <a16:creationId xmlns:a16="http://schemas.microsoft.com/office/drawing/2014/main" id="{766574E3-199E-8447-89DF-3865C1603EF4}"/>
              </a:ext>
            </a:extLst>
          </p:cNvPr>
          <p:cNvSpPr/>
          <p:nvPr/>
        </p:nvSpPr>
        <p:spPr>
          <a:xfrm rot="5400000">
            <a:off x="5773342" y="3289320"/>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riangle 8">
            <a:extLst>
              <a:ext uri="{FF2B5EF4-FFF2-40B4-BE49-F238E27FC236}">
                <a16:creationId xmlns:a16="http://schemas.microsoft.com/office/drawing/2014/main" id="{319192B4-B65D-214A-AC5D-13B738B90627}"/>
              </a:ext>
            </a:extLst>
          </p:cNvPr>
          <p:cNvSpPr/>
          <p:nvPr/>
        </p:nvSpPr>
        <p:spPr>
          <a:xfrm rot="5400000">
            <a:off x="835721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1123768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7F81A-41F6-354D-AE02-EA1E9A85EC2F}"/>
              </a:ext>
            </a:extLst>
          </p:cNvPr>
          <p:cNvSpPr>
            <a:spLocks noGrp="1"/>
          </p:cNvSpPr>
          <p:nvPr>
            <p:ph type="title"/>
          </p:nvPr>
        </p:nvSpPr>
        <p:spPr/>
        <p:txBody>
          <a:bodyPr/>
          <a:lstStyle/>
          <a:p>
            <a:r>
              <a:rPr lang="en-US" b="1" dirty="0">
                <a:solidFill>
                  <a:schemeClr val="dk2"/>
                </a:solidFill>
                <a:ea typeface="Arial Black"/>
                <a:cs typeface="Arial Black"/>
                <a:sym typeface="Arial Black"/>
              </a:rPr>
              <a:t>Exercises to Build Learning Agility</a:t>
            </a:r>
            <a:endParaRPr lang="en-US" dirty="0"/>
          </a:p>
        </p:txBody>
      </p:sp>
      <p:sp>
        <p:nvSpPr>
          <p:cNvPr id="3" name="Text Placeholder 11">
            <a:extLst>
              <a:ext uri="{FF2B5EF4-FFF2-40B4-BE49-F238E27FC236}">
                <a16:creationId xmlns:a16="http://schemas.microsoft.com/office/drawing/2014/main" id="{05876931-CFD9-B743-9EAD-6FD8BDD7BCCD}"/>
              </a:ext>
            </a:extLst>
          </p:cNvPr>
          <p:cNvSpPr txBox="1">
            <a:spLocks/>
          </p:cNvSpPr>
          <p:nvPr/>
        </p:nvSpPr>
        <p:spPr>
          <a:xfrm>
            <a:off x="6234113" y="2429920"/>
            <a:ext cx="5499100" cy="2230721"/>
          </a:xfrm>
          <a:prstGeom prst="rect">
            <a:avLst/>
          </a:prstGeom>
          <a:ln w="12700">
            <a:solidFill>
              <a:srgbClr val="6F7878"/>
            </a:solidFill>
          </a:ln>
        </p:spPr>
        <p:txBody>
          <a:bodyPr wrap="square" lIns="108000" tIns="108000" rIns="108000" bIns="108000">
            <a:no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rgbClr val="000000"/>
                </a:solidFill>
                <a:ea typeface="Arial"/>
                <a:cs typeface="Arial"/>
                <a:sym typeface="Arial"/>
              </a:rPr>
              <a:t>Become an Agile Thinker</a:t>
            </a:r>
            <a:br>
              <a:rPr lang="en-IN" sz="2000" b="1" dirty="0">
                <a:solidFill>
                  <a:srgbClr val="000000"/>
                </a:solidFill>
                <a:ea typeface="Arial"/>
                <a:cs typeface="Arial"/>
                <a:sym typeface="Arial"/>
              </a:rPr>
            </a:br>
            <a:r>
              <a:rPr lang="en-IN" sz="2000" b="1" dirty="0">
                <a:solidFill>
                  <a:srgbClr val="000000"/>
                </a:solidFill>
                <a:ea typeface="Arial"/>
                <a:cs typeface="Arial"/>
                <a:sym typeface="Arial"/>
              </a:rPr>
              <a:t>(Slides 13-22) </a:t>
            </a:r>
          </a:p>
          <a:p>
            <a:pPr marL="285750" indent="-285750">
              <a:buClr>
                <a:schemeClr val="tx1"/>
              </a:buClr>
              <a:buSzPct val="100000"/>
              <a:buFont typeface="Arial" panose="020B0604020202020204" pitchFamily="34" charset="0"/>
              <a:buChar char="•"/>
            </a:pPr>
            <a:r>
              <a:rPr lang="en-US" sz="1800" dirty="0"/>
              <a:t>Rapidly acquire new knowledge and skills for a productive work life</a:t>
            </a:r>
          </a:p>
          <a:p>
            <a:pPr marL="285750" indent="-285750">
              <a:buClr>
                <a:schemeClr val="tx1"/>
              </a:buClr>
              <a:buSzPct val="100000"/>
              <a:buFont typeface="Arial" panose="020B0604020202020204" pitchFamily="34" charset="0"/>
              <a:buChar char="•"/>
            </a:pPr>
            <a:r>
              <a:rPr lang="en-US" sz="1800" dirty="0"/>
              <a:t>Learn to modify existing ideas and come up with creative solutions using new skills</a:t>
            </a:r>
          </a:p>
        </p:txBody>
      </p:sp>
      <p:sp>
        <p:nvSpPr>
          <p:cNvPr id="4" name="Text Placeholder 9">
            <a:extLst>
              <a:ext uri="{FF2B5EF4-FFF2-40B4-BE49-F238E27FC236}">
                <a16:creationId xmlns:a16="http://schemas.microsoft.com/office/drawing/2014/main" id="{634CBD69-1ACF-FD4D-BA64-EAB1A93F87F3}"/>
              </a:ext>
            </a:extLst>
          </p:cNvPr>
          <p:cNvSpPr txBox="1">
            <a:spLocks/>
          </p:cNvSpPr>
          <p:nvPr/>
        </p:nvSpPr>
        <p:spPr>
          <a:xfrm>
            <a:off x="457200" y="2429920"/>
            <a:ext cx="5500687" cy="2249435"/>
          </a:xfrm>
          <a:prstGeom prst="rect">
            <a:avLst/>
          </a:prstGeom>
          <a:solidFill>
            <a:srgbClr val="002856"/>
          </a:solidFill>
          <a:ln w="12700">
            <a:solidFill>
              <a:srgbClr val="6F7878"/>
            </a:solid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chemeClr val="bg1"/>
                </a:solidFill>
                <a:ea typeface="Arial"/>
                <a:cs typeface="Arial"/>
                <a:sym typeface="Arial"/>
              </a:rPr>
              <a:t>Use Self-Reflection to Boost Learning (Slides 8-10)</a:t>
            </a:r>
          </a:p>
          <a:p>
            <a:pPr marL="285750" indent="-285750">
              <a:buClr>
                <a:schemeClr val="bg1"/>
              </a:buClr>
              <a:buSzPct val="100000"/>
              <a:buFont typeface="Arial" panose="020B0604020202020204" pitchFamily="34" charset="0"/>
              <a:buChar char="•"/>
            </a:pPr>
            <a:r>
              <a:rPr lang="en-US" sz="1800" dirty="0">
                <a:solidFill>
                  <a:schemeClr val="bg1"/>
                </a:solidFill>
              </a:rPr>
              <a:t>Self-reflect more critically and intentionally on work to drive on-the-job learning</a:t>
            </a:r>
          </a:p>
          <a:p>
            <a:pPr marL="285750" indent="-285750">
              <a:buClr>
                <a:schemeClr val="bg1"/>
              </a:buClr>
              <a:buSzPct val="100000"/>
              <a:buFont typeface="Arial" panose="020B0604020202020204" pitchFamily="34" charset="0"/>
              <a:buChar char="•"/>
            </a:pPr>
            <a:r>
              <a:rPr lang="en-US" sz="1800" dirty="0">
                <a:solidFill>
                  <a:schemeClr val="bg1"/>
                </a:solidFill>
              </a:rPr>
              <a:t>Learn to ask the right questions to boost self-reflection</a:t>
            </a:r>
          </a:p>
        </p:txBody>
      </p:sp>
      <p:sp>
        <p:nvSpPr>
          <p:cNvPr id="5" name="Rectangle 4">
            <a:extLst>
              <a:ext uri="{FF2B5EF4-FFF2-40B4-BE49-F238E27FC236}">
                <a16:creationId xmlns:a16="http://schemas.microsoft.com/office/drawing/2014/main" id="{A27AF899-3852-CB4A-90D3-7D322170D024}"/>
              </a:ext>
            </a:extLst>
          </p:cNvPr>
          <p:cNvSpPr/>
          <p:nvPr/>
        </p:nvSpPr>
        <p:spPr>
          <a:xfrm>
            <a:off x="457200" y="5988050"/>
            <a:ext cx="9281204" cy="230832"/>
          </a:xfrm>
          <a:prstGeom prst="rect">
            <a:avLst/>
          </a:prstGeom>
        </p:spPr>
        <p:txBody>
          <a:bodyPr wrap="square" lIns="0">
            <a:spAutoFit/>
          </a:bodyPr>
          <a:lstStyle/>
          <a:p>
            <a:r>
              <a:rPr lang="en-US" sz="900" dirty="0">
                <a:solidFill>
                  <a:srgbClr val="6F7878"/>
                </a:solidFill>
              </a:rPr>
              <a:t>Source: Gartner (2019)</a:t>
            </a:r>
          </a:p>
        </p:txBody>
      </p:sp>
      <p:sp>
        <p:nvSpPr>
          <p:cNvPr id="8" name="Freeform: Shape 159">
            <a:extLst>
              <a:ext uri="{FF2B5EF4-FFF2-40B4-BE49-F238E27FC236}">
                <a16:creationId xmlns:a16="http://schemas.microsoft.com/office/drawing/2014/main" id="{140BA855-9C29-F449-B099-6CDE43D1D1E1}"/>
              </a:ext>
            </a:extLst>
          </p:cNvPr>
          <p:cNvSpPr/>
          <p:nvPr/>
        </p:nvSpPr>
        <p:spPr>
          <a:xfrm>
            <a:off x="2935539" y="1543259"/>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9" name="Freeform: Shape 30">
            <a:extLst>
              <a:ext uri="{FF2B5EF4-FFF2-40B4-BE49-F238E27FC236}">
                <a16:creationId xmlns:a16="http://schemas.microsoft.com/office/drawing/2014/main" id="{C40A497D-1D46-DE4E-BF07-DD961332054A}"/>
              </a:ext>
            </a:extLst>
          </p:cNvPr>
          <p:cNvSpPr/>
          <p:nvPr/>
        </p:nvSpPr>
        <p:spPr>
          <a:xfrm rot="5400000">
            <a:off x="8647997" y="1648151"/>
            <a:ext cx="671333" cy="459929"/>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382119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80BCF-3653-BA49-9167-DDD8C5E0A450}"/>
              </a:ext>
            </a:extLst>
          </p:cNvPr>
          <p:cNvSpPr>
            <a:spLocks noGrp="1"/>
          </p:cNvSpPr>
          <p:nvPr>
            <p:ph type="title"/>
          </p:nvPr>
        </p:nvSpPr>
        <p:spPr/>
        <p:txBody>
          <a:bodyPr/>
          <a:lstStyle/>
          <a:p>
            <a:r>
              <a:rPr lang="en-US" b="1" dirty="0"/>
              <a:t>Why Self-Reflect?</a:t>
            </a:r>
            <a:endParaRPr lang="en-US" dirty="0"/>
          </a:p>
        </p:txBody>
      </p:sp>
      <p:sp>
        <p:nvSpPr>
          <p:cNvPr id="3" name="Title 1">
            <a:extLst>
              <a:ext uri="{FF2B5EF4-FFF2-40B4-BE49-F238E27FC236}">
                <a16:creationId xmlns:a16="http://schemas.microsoft.com/office/drawing/2014/main" id="{367FDEF7-9154-7143-AED1-913A4E9127AD}"/>
              </a:ext>
            </a:extLst>
          </p:cNvPr>
          <p:cNvSpPr txBox="1">
            <a:spLocks/>
          </p:cNvSpPr>
          <p:nvPr/>
        </p:nvSpPr>
        <p:spPr>
          <a:xfrm>
            <a:off x="475746" y="907328"/>
            <a:ext cx="11276013" cy="618631"/>
          </a:xfrm>
          <a:prstGeom prst="rect">
            <a:avLst/>
          </a:prstGeom>
        </p:spPr>
        <p:txBody>
          <a:bodyPr lIns="0">
            <a:spAutoFit/>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sz="2000" dirty="0">
                <a:solidFill>
                  <a:schemeClr val="tx1"/>
                </a:solidFill>
                <a:latin typeface="+mn-lt"/>
              </a:rPr>
              <a:t>Few Employees Reflect on What They Have Learned At Work</a:t>
            </a:r>
            <a:br>
              <a:rPr lang="en-CA" dirty="0"/>
            </a:br>
            <a:r>
              <a:rPr lang="en-CA" sz="1800" i="1" dirty="0">
                <a:solidFill>
                  <a:schemeClr val="tx1"/>
                </a:solidFill>
                <a:latin typeface="+mn-lt"/>
              </a:rPr>
              <a:t>Percentage of Employees Reporting High Levels for Each Driver</a:t>
            </a:r>
          </a:p>
        </p:txBody>
      </p:sp>
      <p:sp>
        <p:nvSpPr>
          <p:cNvPr id="5" name="Freeform 4">
            <a:extLst>
              <a:ext uri="{FF2B5EF4-FFF2-40B4-BE49-F238E27FC236}">
                <a16:creationId xmlns:a16="http://schemas.microsoft.com/office/drawing/2014/main" id="{C520F8B8-2B4B-5247-87F8-F414DA1B2889}"/>
              </a:ext>
            </a:extLst>
          </p:cNvPr>
          <p:cNvSpPr/>
          <p:nvPr/>
        </p:nvSpPr>
        <p:spPr>
          <a:xfrm>
            <a:off x="3559969" y="2554384"/>
            <a:ext cx="1775732" cy="2771231"/>
          </a:xfrm>
          <a:custGeom>
            <a:avLst/>
            <a:gdLst/>
            <a:ahLst/>
            <a:cxnLst/>
            <a:rect l="l" t="t" r="r" b="b"/>
            <a:pathLst>
              <a:path w="1657350" h="2586482">
                <a:moveTo>
                  <a:pt x="0" y="2586482"/>
                </a:moveTo>
                <a:lnTo>
                  <a:pt x="1657350" y="2586482"/>
                </a:lnTo>
                <a:lnTo>
                  <a:pt x="1657350" y="0"/>
                </a:lnTo>
                <a:lnTo>
                  <a:pt x="0" y="0"/>
                </a:lnTo>
                <a:close/>
              </a:path>
            </a:pathLst>
          </a:custGeom>
          <a:noFill/>
          <a:ln w="19050" cap="sq">
            <a:solidFill>
              <a:srgbClr val="FFFFFF"/>
            </a:solidFill>
          </a:ln>
        </p:spPr>
      </p:sp>
      <p:sp>
        <p:nvSpPr>
          <p:cNvPr id="7" name="Freeform 6">
            <a:extLst>
              <a:ext uri="{FF2B5EF4-FFF2-40B4-BE49-F238E27FC236}">
                <a16:creationId xmlns:a16="http://schemas.microsoft.com/office/drawing/2014/main" id="{BC7DE1EA-4B9E-8749-AA3D-8229ABFA8A68}"/>
              </a:ext>
            </a:extLst>
          </p:cNvPr>
          <p:cNvSpPr/>
          <p:nvPr/>
        </p:nvSpPr>
        <p:spPr>
          <a:xfrm>
            <a:off x="91040" y="1597773"/>
            <a:ext cx="1775732" cy="1175684"/>
          </a:xfrm>
          <a:custGeom>
            <a:avLst/>
            <a:gdLst/>
            <a:ahLst/>
            <a:cxnLst/>
            <a:rect l="l" t="t" r="r" b="b"/>
            <a:pathLst>
              <a:path w="1657350" h="1097305">
                <a:moveTo>
                  <a:pt x="0" y="1097305"/>
                </a:moveTo>
                <a:lnTo>
                  <a:pt x="1657350" y="1097305"/>
                </a:lnTo>
                <a:lnTo>
                  <a:pt x="1657350" y="0"/>
                </a:lnTo>
                <a:lnTo>
                  <a:pt x="0" y="0"/>
                </a:lnTo>
                <a:close/>
              </a:path>
            </a:pathLst>
          </a:custGeom>
          <a:noFill/>
          <a:ln w="19050" cap="sq">
            <a:solidFill>
              <a:srgbClr val="FFFFFF"/>
            </a:solidFill>
          </a:ln>
        </p:spPr>
      </p:sp>
      <p:sp>
        <p:nvSpPr>
          <p:cNvPr id="22" name="TextBox 21">
            <a:extLst>
              <a:ext uri="{FF2B5EF4-FFF2-40B4-BE49-F238E27FC236}">
                <a16:creationId xmlns:a16="http://schemas.microsoft.com/office/drawing/2014/main" id="{0188CDC2-0CC9-2E44-B23F-DFFAFFD67230}"/>
              </a:ext>
            </a:extLst>
          </p:cNvPr>
          <p:cNvSpPr txBox="1"/>
          <p:nvPr/>
        </p:nvSpPr>
        <p:spPr>
          <a:xfrm>
            <a:off x="1471549" y="5154320"/>
            <a:ext cx="1728000" cy="231321"/>
          </a:xfrm>
          <a:prstGeom prst="rect">
            <a:avLst/>
          </a:prstGeom>
        </p:spPr>
        <p:txBody>
          <a:bodyPr lIns="0" tIns="0" rIns="0" bIns="0" anchor="t"/>
          <a:lstStyle/>
          <a:p>
            <a:pPr algn="ctr"/>
            <a:r>
              <a:rPr lang="en-US" sz="1400" dirty="0">
                <a:solidFill>
                  <a:srgbClr val="000000"/>
                </a:solidFill>
                <a:latin typeface="Arial"/>
              </a:rPr>
              <a:t>Employee </a:t>
            </a:r>
            <a:r>
              <a:rPr lang="en-US" sz="1400" dirty="0" err="1">
                <a:solidFill>
                  <a:srgbClr val="000000"/>
                </a:solidFill>
                <a:latin typeface="Arial"/>
              </a:rPr>
              <a:t>Motivation</a:t>
            </a:r>
            <a:r>
              <a:rPr lang="en-US" sz="1400" baseline="33000" dirty="0" err="1">
                <a:solidFill>
                  <a:srgbClr val="000000"/>
                </a:solidFill>
                <a:latin typeface="Arial"/>
              </a:rPr>
              <a:t>a</a:t>
            </a:r>
            <a:endParaRPr lang="en-US" sz="1400" baseline="33000" dirty="0">
              <a:solidFill>
                <a:srgbClr val="000000"/>
              </a:solidFill>
              <a:latin typeface="Arial"/>
            </a:endParaRPr>
          </a:p>
        </p:txBody>
      </p:sp>
      <p:sp>
        <p:nvSpPr>
          <p:cNvPr id="24" name="TextBox 23">
            <a:extLst>
              <a:ext uri="{FF2B5EF4-FFF2-40B4-BE49-F238E27FC236}">
                <a16:creationId xmlns:a16="http://schemas.microsoft.com/office/drawing/2014/main" id="{7EB25D1C-2D36-8848-998C-CEEE04C6807F}"/>
              </a:ext>
            </a:extLst>
          </p:cNvPr>
          <p:cNvSpPr txBox="1"/>
          <p:nvPr/>
        </p:nvSpPr>
        <p:spPr>
          <a:xfrm>
            <a:off x="4053446" y="5154320"/>
            <a:ext cx="1908000" cy="231321"/>
          </a:xfrm>
          <a:prstGeom prst="rect">
            <a:avLst/>
          </a:prstGeom>
        </p:spPr>
        <p:txBody>
          <a:bodyPr lIns="0" tIns="0" rIns="0" bIns="0" anchor="t"/>
          <a:lstStyle/>
          <a:p>
            <a:pPr algn="ctr"/>
            <a:r>
              <a:rPr lang="en-US" sz="1400" dirty="0">
                <a:solidFill>
                  <a:srgbClr val="000000"/>
                </a:solidFill>
                <a:latin typeface="Arial"/>
              </a:rPr>
              <a:t>Employee </a:t>
            </a:r>
            <a:r>
              <a:rPr lang="en-US" sz="1400" dirty="0" err="1">
                <a:solidFill>
                  <a:srgbClr val="000000"/>
                </a:solidFill>
                <a:latin typeface="Arial"/>
              </a:rPr>
              <a:t>Intentionality</a:t>
            </a:r>
            <a:r>
              <a:rPr lang="en-US" sz="1400" baseline="33000" dirty="0" err="1">
                <a:solidFill>
                  <a:srgbClr val="000000"/>
                </a:solidFill>
                <a:latin typeface="Arial"/>
              </a:rPr>
              <a:t>b</a:t>
            </a:r>
            <a:endParaRPr lang="en-US" sz="1400" baseline="33000" dirty="0">
              <a:solidFill>
                <a:srgbClr val="000000"/>
              </a:solidFill>
              <a:latin typeface="Arial"/>
            </a:endParaRPr>
          </a:p>
        </p:txBody>
      </p:sp>
      <p:cxnSp>
        <p:nvCxnSpPr>
          <p:cNvPr id="25" name="Connector 25">
            <a:extLst>
              <a:ext uri="{FF2B5EF4-FFF2-40B4-BE49-F238E27FC236}">
                <a16:creationId xmlns:a16="http://schemas.microsoft.com/office/drawing/2014/main" id="{118F43B5-9D32-774D-95CB-BC1EA4C784CC}"/>
              </a:ext>
            </a:extLst>
          </p:cNvPr>
          <p:cNvCxnSpPr/>
          <p:nvPr/>
        </p:nvCxnSpPr>
        <p:spPr>
          <a:xfrm>
            <a:off x="2318747" y="1945390"/>
            <a:ext cx="0" cy="529291"/>
          </a:xfrm>
          <a:prstGeom prst="line">
            <a:avLst/>
          </a:prstGeom>
          <a:noFill/>
          <a:ln w="12700" cap="sq">
            <a:solidFill>
              <a:srgbClr val="FF540A"/>
            </a:solidFill>
            <a:headEnd w="lg" len="med"/>
            <a:tailEnd type="triangle" w="lg" len="med"/>
          </a:ln>
        </p:spPr>
      </p:cxnSp>
      <p:cxnSp>
        <p:nvCxnSpPr>
          <p:cNvPr id="27" name="Connector 27">
            <a:extLst>
              <a:ext uri="{FF2B5EF4-FFF2-40B4-BE49-F238E27FC236}">
                <a16:creationId xmlns:a16="http://schemas.microsoft.com/office/drawing/2014/main" id="{29F79FD0-692D-1A45-9A6D-58D323B9581E}"/>
              </a:ext>
            </a:extLst>
          </p:cNvPr>
          <p:cNvCxnSpPr>
            <a:cxnSpLocks/>
          </p:cNvCxnSpPr>
          <p:nvPr/>
        </p:nvCxnSpPr>
        <p:spPr>
          <a:xfrm>
            <a:off x="4979474" y="2015430"/>
            <a:ext cx="0" cy="1768630"/>
          </a:xfrm>
          <a:prstGeom prst="line">
            <a:avLst/>
          </a:prstGeom>
          <a:noFill/>
          <a:ln w="12700" cap="sq">
            <a:solidFill>
              <a:srgbClr val="FF540A"/>
            </a:solidFill>
            <a:headEnd w="lg" len="med"/>
            <a:tailEnd type="triangle" w="lg" len="med"/>
          </a:ln>
        </p:spPr>
      </p:cxnSp>
      <p:sp>
        <p:nvSpPr>
          <p:cNvPr id="30" name="TextBox 29">
            <a:extLst>
              <a:ext uri="{FF2B5EF4-FFF2-40B4-BE49-F238E27FC236}">
                <a16:creationId xmlns:a16="http://schemas.microsoft.com/office/drawing/2014/main" id="{C0D2E97D-8724-9149-8E05-8A78E8423D0C}"/>
              </a:ext>
            </a:extLst>
          </p:cNvPr>
          <p:cNvSpPr txBox="1"/>
          <p:nvPr/>
        </p:nvSpPr>
        <p:spPr>
          <a:xfrm>
            <a:off x="1385394" y="1789339"/>
            <a:ext cx="1866705" cy="425758"/>
          </a:xfrm>
          <a:prstGeom prst="rect">
            <a:avLst/>
          </a:prstGeom>
          <a:solidFill>
            <a:schemeClr val="bg1"/>
          </a:solidFill>
          <a:ln>
            <a:solidFill>
              <a:srgbClr val="FF540A"/>
            </a:solidFill>
          </a:ln>
        </p:spPr>
        <p:txBody>
          <a:bodyPr lIns="45720" tIns="45720" rIns="45720" bIns="45720" anchor="t">
            <a:spAutoFit/>
          </a:bodyPr>
          <a:lstStyle/>
          <a:p>
            <a:pPr>
              <a:lnSpc>
                <a:spcPts val="1286"/>
              </a:lnSpc>
            </a:pPr>
            <a:r>
              <a:rPr lang="en-US" sz="1200" dirty="0">
                <a:solidFill>
                  <a:srgbClr val="000000"/>
                </a:solidFill>
                <a:latin typeface="Arial"/>
              </a:rPr>
              <a:t>Employee desire to learn and apply on-the-job</a:t>
            </a:r>
          </a:p>
        </p:txBody>
      </p:sp>
      <p:sp>
        <p:nvSpPr>
          <p:cNvPr id="32" name="Freeform 31">
            <a:extLst>
              <a:ext uri="{FF2B5EF4-FFF2-40B4-BE49-F238E27FC236}">
                <a16:creationId xmlns:a16="http://schemas.microsoft.com/office/drawing/2014/main" id="{55A19F25-BC7A-3247-B0D1-3A8F5CDBAA0C}"/>
              </a:ext>
            </a:extLst>
          </p:cNvPr>
          <p:cNvSpPr/>
          <p:nvPr/>
        </p:nvSpPr>
        <p:spPr>
          <a:xfrm>
            <a:off x="3949583" y="1451432"/>
            <a:ext cx="1694089" cy="674990"/>
          </a:xfrm>
          <a:custGeom>
            <a:avLst/>
            <a:gdLst/>
            <a:ahLst/>
            <a:cxnLst/>
            <a:rect l="l" t="t" r="r" b="b"/>
            <a:pathLst>
              <a:path w="1581150" h="1042670">
                <a:moveTo>
                  <a:pt x="0" y="1042670"/>
                </a:moveTo>
                <a:lnTo>
                  <a:pt x="1581150" y="1042670"/>
                </a:lnTo>
                <a:lnTo>
                  <a:pt x="1581150" y="0"/>
                </a:lnTo>
                <a:lnTo>
                  <a:pt x="0" y="0"/>
                </a:lnTo>
                <a:close/>
              </a:path>
            </a:pathLst>
          </a:custGeom>
          <a:solidFill>
            <a:srgbClr val="FEFFFE"/>
          </a:solidFill>
        </p:spPr>
      </p:sp>
      <p:sp>
        <p:nvSpPr>
          <p:cNvPr id="33" name="TextBox 32">
            <a:extLst>
              <a:ext uri="{FF2B5EF4-FFF2-40B4-BE49-F238E27FC236}">
                <a16:creationId xmlns:a16="http://schemas.microsoft.com/office/drawing/2014/main" id="{194CA768-8515-EF46-9266-95AD71E13228}"/>
              </a:ext>
            </a:extLst>
          </p:cNvPr>
          <p:cNvSpPr txBox="1"/>
          <p:nvPr/>
        </p:nvSpPr>
        <p:spPr>
          <a:xfrm>
            <a:off x="3932931" y="1848718"/>
            <a:ext cx="2092668" cy="333425"/>
          </a:xfrm>
          <a:prstGeom prst="rect">
            <a:avLst/>
          </a:prstGeom>
        </p:spPr>
        <p:txBody>
          <a:bodyPr lIns="0" tIns="0" rIns="0" bIns="0" anchor="t">
            <a:spAutoFit/>
          </a:bodyPr>
          <a:lstStyle/>
          <a:p>
            <a:pPr>
              <a:lnSpc>
                <a:spcPts val="1286"/>
              </a:lnSpc>
              <a:spcBef>
                <a:spcPts val="707"/>
              </a:spcBef>
              <a:buClr>
                <a:srgbClr val="000000"/>
              </a:buClr>
              <a:buSzPts val="500"/>
            </a:pPr>
            <a:r>
              <a:rPr lang="en-US" sz="1200" dirty="0">
                <a:solidFill>
                  <a:srgbClr val="000000"/>
                </a:solidFill>
                <a:latin typeface="Arial"/>
              </a:rPr>
              <a:t>Employee deliberate reflection of learning on-the-job</a:t>
            </a:r>
          </a:p>
        </p:txBody>
      </p:sp>
      <p:graphicFrame>
        <p:nvGraphicFramePr>
          <p:cNvPr id="36" name="Chart 35">
            <a:extLst>
              <a:ext uri="{FF2B5EF4-FFF2-40B4-BE49-F238E27FC236}">
                <a16:creationId xmlns:a16="http://schemas.microsoft.com/office/drawing/2014/main" id="{4D27E8D9-D632-7541-9725-2975B036A155}"/>
              </a:ext>
            </a:extLst>
          </p:cNvPr>
          <p:cNvGraphicFramePr/>
          <p:nvPr>
            <p:extLst>
              <p:ext uri="{D42A27DB-BD31-4B8C-83A1-F6EECF244321}">
                <p14:modId xmlns:p14="http://schemas.microsoft.com/office/powerpoint/2010/main" val="759353620"/>
              </p:ext>
            </p:extLst>
          </p:nvPr>
        </p:nvGraphicFramePr>
        <p:xfrm>
          <a:off x="499333" y="2533900"/>
          <a:ext cx="5975237" cy="2791715"/>
        </p:xfrm>
        <a:graphic>
          <a:graphicData uri="http://schemas.openxmlformats.org/drawingml/2006/chart">
            <c:chart xmlns:c="http://schemas.openxmlformats.org/drawingml/2006/chart" xmlns:r="http://schemas.openxmlformats.org/officeDocument/2006/relationships" r:id="rId2"/>
          </a:graphicData>
        </a:graphic>
      </p:graphicFrame>
      <p:sp>
        <p:nvSpPr>
          <p:cNvPr id="38" name="Rectangle 37">
            <a:extLst>
              <a:ext uri="{FF2B5EF4-FFF2-40B4-BE49-F238E27FC236}">
                <a16:creationId xmlns:a16="http://schemas.microsoft.com/office/drawing/2014/main" id="{42655F04-93B3-D644-BA47-F71EB7EB9598}"/>
              </a:ext>
            </a:extLst>
          </p:cNvPr>
          <p:cNvSpPr/>
          <p:nvPr/>
        </p:nvSpPr>
        <p:spPr>
          <a:xfrm>
            <a:off x="457200" y="5503203"/>
            <a:ext cx="10592118" cy="507831"/>
          </a:xfrm>
          <a:prstGeom prst="rect">
            <a:avLst/>
          </a:prstGeom>
        </p:spPr>
        <p:txBody>
          <a:bodyPr wrap="square" lIns="0">
            <a:spAutoFit/>
          </a:bodyPr>
          <a:lstStyle/>
          <a:p>
            <a:r>
              <a:rPr lang="en-US" sz="900" dirty="0">
                <a:solidFill>
                  <a:srgbClr val="6F7878"/>
                </a:solidFill>
              </a:rPr>
              <a:t>Source: 2009 Gartner Learning and Development On-the-Job Learning Survey</a:t>
            </a:r>
          </a:p>
          <a:p>
            <a:r>
              <a:rPr lang="en-US" sz="900" baseline="30000" dirty="0">
                <a:solidFill>
                  <a:srgbClr val="6F7878"/>
                </a:solidFill>
              </a:rPr>
              <a:t>a</a:t>
            </a:r>
            <a:r>
              <a:rPr lang="en-US" sz="900" dirty="0">
                <a:solidFill>
                  <a:srgbClr val="6F7878"/>
                </a:solidFill>
              </a:rPr>
              <a:t> Employees scoring 5.5 or above on a seven-point motivation scale. The motivation scale is comprised of nine items measuring the employee’s level of motivation to learn and apply on-the-job.</a:t>
            </a:r>
          </a:p>
          <a:p>
            <a:r>
              <a:rPr lang="en-US" sz="900" baseline="30000" dirty="0">
                <a:solidFill>
                  <a:srgbClr val="6F7878"/>
                </a:solidFill>
              </a:rPr>
              <a:t>b</a:t>
            </a:r>
            <a:r>
              <a:rPr lang="en-US" sz="900" dirty="0">
                <a:solidFill>
                  <a:srgbClr val="6F7878"/>
                </a:solidFill>
              </a:rPr>
              <a:t> Employees scoring 5.5 or above on a seven-point intentionality scale. The intentionality scale is comprised of two items measuring the employee’s levels of intention to learn on-the-job.</a:t>
            </a:r>
          </a:p>
        </p:txBody>
      </p:sp>
      <p:sp>
        <p:nvSpPr>
          <p:cNvPr id="17" name="TextBox 16">
            <a:extLst>
              <a:ext uri="{FF2B5EF4-FFF2-40B4-BE49-F238E27FC236}">
                <a16:creationId xmlns:a16="http://schemas.microsoft.com/office/drawing/2014/main" id="{4B7E787A-25B8-2F49-90CB-4CDAC55A015E}"/>
              </a:ext>
            </a:extLst>
          </p:cNvPr>
          <p:cNvSpPr txBox="1"/>
          <p:nvPr/>
        </p:nvSpPr>
        <p:spPr>
          <a:xfrm>
            <a:off x="3866823" y="1777311"/>
            <a:ext cx="2203636" cy="425758"/>
          </a:xfrm>
          <a:prstGeom prst="rect">
            <a:avLst/>
          </a:prstGeom>
          <a:solidFill>
            <a:schemeClr val="bg1"/>
          </a:solidFill>
          <a:ln>
            <a:solidFill>
              <a:srgbClr val="FF540A"/>
            </a:solidFill>
          </a:ln>
        </p:spPr>
        <p:txBody>
          <a:bodyPr wrap="square" lIns="45720" tIns="45720" rIns="45720" bIns="45720" anchor="t">
            <a:spAutoFit/>
          </a:bodyPr>
          <a:lstStyle/>
          <a:p>
            <a:pPr>
              <a:lnSpc>
                <a:spcPts val="1286"/>
              </a:lnSpc>
              <a:spcBef>
                <a:spcPts val="707"/>
              </a:spcBef>
              <a:buClr>
                <a:srgbClr val="000000"/>
              </a:buClr>
              <a:buSzPts val="500"/>
            </a:pPr>
            <a:r>
              <a:rPr lang="en-US" sz="1200" dirty="0">
                <a:solidFill>
                  <a:srgbClr val="000000"/>
                </a:solidFill>
              </a:rPr>
              <a:t>Employee deliberate reflection of learning on-the-job</a:t>
            </a:r>
          </a:p>
        </p:txBody>
      </p:sp>
    </p:spTree>
    <p:extLst>
      <p:ext uri="{BB962C8B-B14F-4D97-AF65-F5344CB8AC3E}">
        <p14:creationId xmlns:p14="http://schemas.microsoft.com/office/powerpoint/2010/main" val="966724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A9023-4C7E-284B-9506-B1487EB8380D}"/>
              </a:ext>
            </a:extLst>
          </p:cNvPr>
          <p:cNvSpPr>
            <a:spLocks noGrp="1"/>
          </p:cNvSpPr>
          <p:nvPr>
            <p:ph type="title"/>
          </p:nvPr>
        </p:nvSpPr>
        <p:spPr/>
        <p:txBody>
          <a:bodyPr/>
          <a:lstStyle/>
          <a:p>
            <a:r>
              <a:rPr lang="en-US" dirty="0"/>
              <a:t>The Right Questions Help Drive Self-Reflection</a:t>
            </a:r>
          </a:p>
        </p:txBody>
      </p:sp>
      <p:sp>
        <p:nvSpPr>
          <p:cNvPr id="3" name="TextBox 2">
            <a:extLst>
              <a:ext uri="{FF2B5EF4-FFF2-40B4-BE49-F238E27FC236}">
                <a16:creationId xmlns:a16="http://schemas.microsoft.com/office/drawing/2014/main" id="{6A6C1177-ADC4-9A4F-9F06-45AC9B05D5D3}"/>
              </a:ext>
            </a:extLst>
          </p:cNvPr>
          <p:cNvSpPr txBox="1"/>
          <p:nvPr/>
        </p:nvSpPr>
        <p:spPr>
          <a:xfrm>
            <a:off x="1311584" y="1442966"/>
            <a:ext cx="8166920" cy="3631763"/>
          </a:xfrm>
          <a:prstGeom prst="rect">
            <a:avLst/>
          </a:prstGeom>
          <a:noFill/>
        </p:spPr>
        <p:txBody>
          <a:bodyPr wrap="square" lIns="91440" rtlCol="0">
            <a:spAutoFit/>
          </a:bodyPr>
          <a:lstStyle/>
          <a:p>
            <a:pPr>
              <a:spcAft>
                <a:spcPts val="6600"/>
              </a:spcAft>
            </a:pPr>
            <a:r>
              <a:rPr lang="en-US" sz="2000" dirty="0"/>
              <a:t>The right questions enable employees to prepare before taking on a stretch project or working with a new team.</a:t>
            </a:r>
          </a:p>
          <a:p>
            <a:pPr>
              <a:spcAft>
                <a:spcPts val="6600"/>
              </a:spcAft>
            </a:pPr>
            <a:r>
              <a:rPr lang="en-US" sz="2000" dirty="0"/>
              <a:t>The right questions help employees to be accountable before gaining exposure to work in the project.</a:t>
            </a:r>
          </a:p>
          <a:p>
            <a:r>
              <a:rPr lang="en-US" sz="2000" dirty="0"/>
              <a:t>The right questions empower employees to reflect on their current work.</a:t>
            </a:r>
          </a:p>
        </p:txBody>
      </p:sp>
      <p:sp>
        <p:nvSpPr>
          <p:cNvPr id="4" name="Freeform 543">
            <a:extLst>
              <a:ext uri="{FF2B5EF4-FFF2-40B4-BE49-F238E27FC236}">
                <a16:creationId xmlns:a16="http://schemas.microsoft.com/office/drawing/2014/main" id="{B67C1527-8512-B045-816B-4E4E9BC5A05F}"/>
              </a:ext>
            </a:extLst>
          </p:cNvPr>
          <p:cNvSpPr>
            <a:spLocks noEditPoints="1"/>
          </p:cNvSpPr>
          <p:nvPr/>
        </p:nvSpPr>
        <p:spPr bwMode="black">
          <a:xfrm>
            <a:off x="480794" y="2990826"/>
            <a:ext cx="637862" cy="535540"/>
          </a:xfrm>
          <a:custGeom>
            <a:avLst/>
            <a:gdLst>
              <a:gd name="T0" fmla="*/ 152 w 328"/>
              <a:gd name="T1" fmla="*/ 82 h 277"/>
              <a:gd name="T2" fmla="*/ 51 w 328"/>
              <a:gd name="T3" fmla="*/ 82 h 277"/>
              <a:gd name="T4" fmla="*/ 51 w 328"/>
              <a:gd name="T5" fmla="*/ 57 h 277"/>
              <a:gd name="T6" fmla="*/ 152 w 328"/>
              <a:gd name="T7" fmla="*/ 57 h 277"/>
              <a:gd name="T8" fmla="*/ 152 w 328"/>
              <a:gd name="T9" fmla="*/ 82 h 277"/>
              <a:gd name="T10" fmla="*/ 177 w 328"/>
              <a:gd name="T11" fmla="*/ 101 h 277"/>
              <a:gd name="T12" fmla="*/ 51 w 328"/>
              <a:gd name="T13" fmla="*/ 101 h 277"/>
              <a:gd name="T14" fmla="*/ 51 w 328"/>
              <a:gd name="T15" fmla="*/ 126 h 277"/>
              <a:gd name="T16" fmla="*/ 177 w 328"/>
              <a:gd name="T17" fmla="*/ 126 h 277"/>
              <a:gd name="T18" fmla="*/ 177 w 328"/>
              <a:gd name="T19" fmla="*/ 101 h 277"/>
              <a:gd name="T20" fmla="*/ 227 w 328"/>
              <a:gd name="T21" fmla="*/ 277 h 277"/>
              <a:gd name="T22" fmla="*/ 0 w 328"/>
              <a:gd name="T23" fmla="*/ 277 h 277"/>
              <a:gd name="T24" fmla="*/ 0 w 328"/>
              <a:gd name="T25" fmla="*/ 0 h 277"/>
              <a:gd name="T26" fmla="*/ 227 w 328"/>
              <a:gd name="T27" fmla="*/ 0 h 277"/>
              <a:gd name="T28" fmla="*/ 227 w 328"/>
              <a:gd name="T29" fmla="*/ 277 h 277"/>
              <a:gd name="T30" fmla="*/ 202 w 328"/>
              <a:gd name="T31" fmla="*/ 25 h 277"/>
              <a:gd name="T32" fmla="*/ 26 w 328"/>
              <a:gd name="T33" fmla="*/ 25 h 277"/>
              <a:gd name="T34" fmla="*/ 26 w 328"/>
              <a:gd name="T35" fmla="*/ 252 h 277"/>
              <a:gd name="T36" fmla="*/ 202 w 328"/>
              <a:gd name="T37" fmla="*/ 252 h 277"/>
              <a:gd name="T38" fmla="*/ 202 w 328"/>
              <a:gd name="T39" fmla="*/ 25 h 277"/>
              <a:gd name="T40" fmla="*/ 290 w 328"/>
              <a:gd name="T41" fmla="*/ 277 h 277"/>
              <a:gd name="T42" fmla="*/ 252 w 328"/>
              <a:gd name="T43" fmla="*/ 202 h 277"/>
              <a:gd name="T44" fmla="*/ 252 w 328"/>
              <a:gd name="T45" fmla="*/ 0 h 277"/>
              <a:gd name="T46" fmla="*/ 328 w 328"/>
              <a:gd name="T47" fmla="*/ 0 h 277"/>
              <a:gd name="T48" fmla="*/ 328 w 328"/>
              <a:gd name="T49" fmla="*/ 202 h 277"/>
              <a:gd name="T50" fmla="*/ 290 w 328"/>
              <a:gd name="T51" fmla="*/ 277 h 277"/>
              <a:gd name="T52" fmla="*/ 303 w 328"/>
              <a:gd name="T53" fmla="*/ 25 h 277"/>
              <a:gd name="T54" fmla="*/ 278 w 328"/>
              <a:gd name="T55" fmla="*/ 25 h 277"/>
              <a:gd name="T56" fmla="*/ 278 w 328"/>
              <a:gd name="T57" fmla="*/ 50 h 277"/>
              <a:gd name="T58" fmla="*/ 303 w 328"/>
              <a:gd name="T59" fmla="*/ 50 h 277"/>
              <a:gd name="T60" fmla="*/ 303 w 328"/>
              <a:gd name="T61" fmla="*/ 25 h 277"/>
              <a:gd name="T62" fmla="*/ 278 w 328"/>
              <a:gd name="T63" fmla="*/ 202 h 277"/>
              <a:gd name="T64" fmla="*/ 303 w 328"/>
              <a:gd name="T65" fmla="*/ 202 h 277"/>
              <a:gd name="T66" fmla="*/ 303 w 328"/>
              <a:gd name="T67" fmla="*/ 76 h 277"/>
              <a:gd name="T68" fmla="*/ 278 w 328"/>
              <a:gd name="T69" fmla="*/ 76 h 277"/>
              <a:gd name="T70" fmla="*/ 278 w 328"/>
              <a:gd name="T71" fmla="*/ 202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8" h="277">
                <a:moveTo>
                  <a:pt x="152" y="82"/>
                </a:moveTo>
                <a:lnTo>
                  <a:pt x="51" y="82"/>
                </a:lnTo>
                <a:lnTo>
                  <a:pt x="51" y="57"/>
                </a:lnTo>
                <a:lnTo>
                  <a:pt x="152" y="57"/>
                </a:lnTo>
                <a:lnTo>
                  <a:pt x="152" y="82"/>
                </a:lnTo>
                <a:close/>
                <a:moveTo>
                  <a:pt x="177" y="101"/>
                </a:moveTo>
                <a:lnTo>
                  <a:pt x="51" y="101"/>
                </a:lnTo>
                <a:lnTo>
                  <a:pt x="51" y="126"/>
                </a:lnTo>
                <a:lnTo>
                  <a:pt x="177" y="126"/>
                </a:lnTo>
                <a:lnTo>
                  <a:pt x="177" y="101"/>
                </a:lnTo>
                <a:close/>
                <a:moveTo>
                  <a:pt x="227" y="277"/>
                </a:moveTo>
                <a:lnTo>
                  <a:pt x="0" y="277"/>
                </a:lnTo>
                <a:lnTo>
                  <a:pt x="0" y="0"/>
                </a:lnTo>
                <a:lnTo>
                  <a:pt x="227" y="0"/>
                </a:lnTo>
                <a:lnTo>
                  <a:pt x="227" y="277"/>
                </a:lnTo>
                <a:close/>
                <a:moveTo>
                  <a:pt x="202" y="25"/>
                </a:moveTo>
                <a:lnTo>
                  <a:pt x="26" y="25"/>
                </a:lnTo>
                <a:lnTo>
                  <a:pt x="26" y="252"/>
                </a:lnTo>
                <a:lnTo>
                  <a:pt x="202" y="252"/>
                </a:lnTo>
                <a:lnTo>
                  <a:pt x="202" y="25"/>
                </a:lnTo>
                <a:close/>
                <a:moveTo>
                  <a:pt x="290" y="277"/>
                </a:moveTo>
                <a:lnTo>
                  <a:pt x="252" y="202"/>
                </a:lnTo>
                <a:lnTo>
                  <a:pt x="252" y="0"/>
                </a:lnTo>
                <a:lnTo>
                  <a:pt x="328" y="0"/>
                </a:lnTo>
                <a:lnTo>
                  <a:pt x="328" y="202"/>
                </a:lnTo>
                <a:lnTo>
                  <a:pt x="290" y="277"/>
                </a:lnTo>
                <a:close/>
                <a:moveTo>
                  <a:pt x="303" y="25"/>
                </a:moveTo>
                <a:lnTo>
                  <a:pt x="278" y="25"/>
                </a:lnTo>
                <a:lnTo>
                  <a:pt x="278" y="50"/>
                </a:lnTo>
                <a:lnTo>
                  <a:pt x="303" y="50"/>
                </a:lnTo>
                <a:lnTo>
                  <a:pt x="303" y="25"/>
                </a:lnTo>
                <a:close/>
                <a:moveTo>
                  <a:pt x="278" y="202"/>
                </a:moveTo>
                <a:lnTo>
                  <a:pt x="303" y="202"/>
                </a:lnTo>
                <a:lnTo>
                  <a:pt x="303" y="76"/>
                </a:lnTo>
                <a:lnTo>
                  <a:pt x="278" y="76"/>
                </a:lnTo>
                <a:lnTo>
                  <a:pt x="278" y="202"/>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5" name="Freeform 497">
            <a:extLst>
              <a:ext uri="{FF2B5EF4-FFF2-40B4-BE49-F238E27FC236}">
                <a16:creationId xmlns:a16="http://schemas.microsoft.com/office/drawing/2014/main" id="{D48A5F8C-AB8B-9748-952D-AB5BAF181782}"/>
              </a:ext>
            </a:extLst>
          </p:cNvPr>
          <p:cNvSpPr>
            <a:spLocks noEditPoints="1"/>
          </p:cNvSpPr>
          <p:nvPr/>
        </p:nvSpPr>
        <p:spPr bwMode="black">
          <a:xfrm>
            <a:off x="604019" y="1521406"/>
            <a:ext cx="391412" cy="684213"/>
          </a:xfrm>
          <a:custGeom>
            <a:avLst/>
            <a:gdLst>
              <a:gd name="T0" fmla="*/ 60 w 110"/>
              <a:gd name="T1" fmla="*/ 1 h 201"/>
              <a:gd name="T2" fmla="*/ 107 w 110"/>
              <a:gd name="T3" fmla="*/ 46 h 201"/>
              <a:gd name="T4" fmla="*/ 92 w 110"/>
              <a:gd name="T5" fmla="*/ 93 h 201"/>
              <a:gd name="T6" fmla="*/ 79 w 110"/>
              <a:gd name="T7" fmla="*/ 105 h 201"/>
              <a:gd name="T8" fmla="*/ 62 w 110"/>
              <a:gd name="T9" fmla="*/ 145 h 201"/>
              <a:gd name="T10" fmla="*/ 62 w 110"/>
              <a:gd name="T11" fmla="*/ 153 h 201"/>
              <a:gd name="T12" fmla="*/ 46 w 110"/>
              <a:gd name="T13" fmla="*/ 153 h 201"/>
              <a:gd name="T14" fmla="*/ 46 w 110"/>
              <a:gd name="T15" fmla="*/ 145 h 201"/>
              <a:gd name="T16" fmla="*/ 69 w 110"/>
              <a:gd name="T17" fmla="*/ 93 h 201"/>
              <a:gd name="T18" fmla="*/ 81 w 110"/>
              <a:gd name="T19" fmla="*/ 82 h 201"/>
              <a:gd name="T20" fmla="*/ 91 w 110"/>
              <a:gd name="T21" fmla="*/ 49 h 201"/>
              <a:gd name="T22" fmla="*/ 58 w 110"/>
              <a:gd name="T23" fmla="*/ 17 h 201"/>
              <a:gd name="T24" fmla="*/ 29 w 110"/>
              <a:gd name="T25" fmla="*/ 27 h 201"/>
              <a:gd name="T26" fmla="*/ 16 w 110"/>
              <a:gd name="T27" fmla="*/ 55 h 201"/>
              <a:gd name="T28" fmla="*/ 16 w 110"/>
              <a:gd name="T29" fmla="*/ 65 h 201"/>
              <a:gd name="T30" fmla="*/ 0 w 110"/>
              <a:gd name="T31" fmla="*/ 65 h 201"/>
              <a:gd name="T32" fmla="*/ 0 w 110"/>
              <a:gd name="T33" fmla="*/ 55 h 201"/>
              <a:gd name="T34" fmla="*/ 18 w 110"/>
              <a:gd name="T35" fmla="*/ 15 h 201"/>
              <a:gd name="T36" fmla="*/ 60 w 110"/>
              <a:gd name="T37" fmla="*/ 1 h 201"/>
              <a:gd name="T38" fmla="*/ 54 w 110"/>
              <a:gd name="T39" fmla="*/ 177 h 201"/>
              <a:gd name="T40" fmla="*/ 42 w 110"/>
              <a:gd name="T41" fmla="*/ 189 h 201"/>
              <a:gd name="T42" fmla="*/ 54 w 110"/>
              <a:gd name="T43" fmla="*/ 201 h 201"/>
              <a:gd name="T44" fmla="*/ 66 w 110"/>
              <a:gd name="T45" fmla="*/ 189 h 201"/>
              <a:gd name="T46" fmla="*/ 54 w 110"/>
              <a:gd name="T47" fmla="*/ 17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0" h="201">
                <a:moveTo>
                  <a:pt x="60" y="1"/>
                </a:moveTo>
                <a:cubicBezTo>
                  <a:pt x="84" y="4"/>
                  <a:pt x="103" y="22"/>
                  <a:pt x="107" y="46"/>
                </a:cubicBezTo>
                <a:cubicBezTo>
                  <a:pt x="110" y="63"/>
                  <a:pt x="105" y="81"/>
                  <a:pt x="92" y="93"/>
                </a:cubicBezTo>
                <a:cubicBezTo>
                  <a:pt x="79" y="105"/>
                  <a:pt x="79" y="105"/>
                  <a:pt x="79" y="105"/>
                </a:cubicBezTo>
                <a:cubicBezTo>
                  <a:pt x="68" y="115"/>
                  <a:pt x="62" y="130"/>
                  <a:pt x="62" y="145"/>
                </a:cubicBezTo>
                <a:cubicBezTo>
                  <a:pt x="62" y="153"/>
                  <a:pt x="62" y="153"/>
                  <a:pt x="62" y="153"/>
                </a:cubicBezTo>
                <a:cubicBezTo>
                  <a:pt x="46" y="153"/>
                  <a:pt x="46" y="153"/>
                  <a:pt x="46" y="153"/>
                </a:cubicBezTo>
                <a:cubicBezTo>
                  <a:pt x="46" y="145"/>
                  <a:pt x="46" y="145"/>
                  <a:pt x="46" y="145"/>
                </a:cubicBezTo>
                <a:cubicBezTo>
                  <a:pt x="46" y="125"/>
                  <a:pt x="54" y="107"/>
                  <a:pt x="69" y="93"/>
                </a:cubicBezTo>
                <a:cubicBezTo>
                  <a:pt x="81" y="82"/>
                  <a:pt x="81" y="82"/>
                  <a:pt x="81" y="82"/>
                </a:cubicBezTo>
                <a:cubicBezTo>
                  <a:pt x="90" y="73"/>
                  <a:pt x="94" y="61"/>
                  <a:pt x="91" y="49"/>
                </a:cubicBezTo>
                <a:cubicBezTo>
                  <a:pt x="89" y="32"/>
                  <a:pt x="75" y="19"/>
                  <a:pt x="58" y="17"/>
                </a:cubicBezTo>
                <a:cubicBezTo>
                  <a:pt x="47" y="16"/>
                  <a:pt x="37" y="19"/>
                  <a:pt x="29" y="27"/>
                </a:cubicBezTo>
                <a:cubicBezTo>
                  <a:pt x="21" y="34"/>
                  <a:pt x="16" y="44"/>
                  <a:pt x="16" y="55"/>
                </a:cubicBezTo>
                <a:cubicBezTo>
                  <a:pt x="16" y="65"/>
                  <a:pt x="16" y="65"/>
                  <a:pt x="16" y="65"/>
                </a:cubicBezTo>
                <a:cubicBezTo>
                  <a:pt x="0" y="65"/>
                  <a:pt x="0" y="65"/>
                  <a:pt x="0" y="65"/>
                </a:cubicBezTo>
                <a:cubicBezTo>
                  <a:pt x="0" y="55"/>
                  <a:pt x="0" y="55"/>
                  <a:pt x="0" y="55"/>
                </a:cubicBezTo>
                <a:cubicBezTo>
                  <a:pt x="0" y="40"/>
                  <a:pt x="7" y="25"/>
                  <a:pt x="18" y="15"/>
                </a:cubicBezTo>
                <a:cubicBezTo>
                  <a:pt x="29" y="4"/>
                  <a:pt x="45" y="0"/>
                  <a:pt x="60" y="1"/>
                </a:cubicBezTo>
                <a:moveTo>
                  <a:pt x="54" y="177"/>
                </a:moveTo>
                <a:cubicBezTo>
                  <a:pt x="47" y="177"/>
                  <a:pt x="42" y="182"/>
                  <a:pt x="42" y="189"/>
                </a:cubicBezTo>
                <a:cubicBezTo>
                  <a:pt x="42" y="196"/>
                  <a:pt x="47" y="201"/>
                  <a:pt x="54" y="201"/>
                </a:cubicBezTo>
                <a:cubicBezTo>
                  <a:pt x="61" y="201"/>
                  <a:pt x="66" y="196"/>
                  <a:pt x="66" y="189"/>
                </a:cubicBezTo>
                <a:cubicBezTo>
                  <a:pt x="66" y="182"/>
                  <a:pt x="61" y="177"/>
                  <a:pt x="54" y="177"/>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6" name="Freeform 400">
            <a:extLst>
              <a:ext uri="{FF2B5EF4-FFF2-40B4-BE49-F238E27FC236}">
                <a16:creationId xmlns:a16="http://schemas.microsoft.com/office/drawing/2014/main" id="{90C60D10-106A-AB41-AB05-01CCED2245E3}"/>
              </a:ext>
            </a:extLst>
          </p:cNvPr>
          <p:cNvSpPr>
            <a:spLocks noEditPoints="1"/>
          </p:cNvSpPr>
          <p:nvPr/>
        </p:nvSpPr>
        <p:spPr bwMode="black">
          <a:xfrm>
            <a:off x="456705" y="4342395"/>
            <a:ext cx="686040" cy="684213"/>
          </a:xfrm>
          <a:custGeom>
            <a:avLst/>
            <a:gdLst>
              <a:gd name="T0" fmla="*/ 155 w 224"/>
              <a:gd name="T1" fmla="*/ 71 h 224"/>
              <a:gd name="T2" fmla="*/ 167 w 224"/>
              <a:gd name="T3" fmla="*/ 81 h 224"/>
              <a:gd name="T4" fmla="*/ 103 w 224"/>
              <a:gd name="T5" fmla="*/ 158 h 224"/>
              <a:gd name="T6" fmla="*/ 58 w 224"/>
              <a:gd name="T7" fmla="*/ 121 h 224"/>
              <a:gd name="T8" fmla="*/ 68 w 224"/>
              <a:gd name="T9" fmla="*/ 109 h 224"/>
              <a:gd name="T10" fmla="*/ 101 w 224"/>
              <a:gd name="T11" fmla="*/ 136 h 224"/>
              <a:gd name="T12" fmla="*/ 155 w 224"/>
              <a:gd name="T13" fmla="*/ 71 h 224"/>
              <a:gd name="T14" fmla="*/ 112 w 224"/>
              <a:gd name="T15" fmla="*/ 0 h 224"/>
              <a:gd name="T16" fmla="*/ 224 w 224"/>
              <a:gd name="T17" fmla="*/ 112 h 224"/>
              <a:gd name="T18" fmla="*/ 112 w 224"/>
              <a:gd name="T19" fmla="*/ 224 h 224"/>
              <a:gd name="T20" fmla="*/ 0 w 224"/>
              <a:gd name="T21" fmla="*/ 112 h 224"/>
              <a:gd name="T22" fmla="*/ 112 w 224"/>
              <a:gd name="T23" fmla="*/ 0 h 224"/>
              <a:gd name="T24" fmla="*/ 112 w 224"/>
              <a:gd name="T25" fmla="*/ 208 h 224"/>
              <a:gd name="T26" fmla="*/ 208 w 224"/>
              <a:gd name="T27" fmla="*/ 112 h 224"/>
              <a:gd name="T28" fmla="*/ 112 w 224"/>
              <a:gd name="T29" fmla="*/ 16 h 224"/>
              <a:gd name="T30" fmla="*/ 16 w 224"/>
              <a:gd name="T31" fmla="*/ 112 h 224"/>
              <a:gd name="T32" fmla="*/ 112 w 224"/>
              <a:gd name="T33"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4" h="224">
                <a:moveTo>
                  <a:pt x="155" y="71"/>
                </a:moveTo>
                <a:cubicBezTo>
                  <a:pt x="167" y="81"/>
                  <a:pt x="167" y="81"/>
                  <a:pt x="167" y="81"/>
                </a:cubicBezTo>
                <a:cubicBezTo>
                  <a:pt x="103" y="158"/>
                  <a:pt x="103" y="158"/>
                  <a:pt x="103" y="158"/>
                </a:cubicBezTo>
                <a:cubicBezTo>
                  <a:pt x="58" y="121"/>
                  <a:pt x="58" y="121"/>
                  <a:pt x="58" y="121"/>
                </a:cubicBezTo>
                <a:cubicBezTo>
                  <a:pt x="68" y="109"/>
                  <a:pt x="68" y="109"/>
                  <a:pt x="68" y="109"/>
                </a:cubicBezTo>
                <a:cubicBezTo>
                  <a:pt x="101" y="136"/>
                  <a:pt x="101" y="136"/>
                  <a:pt x="101" y="136"/>
                </a:cubicBezTo>
                <a:lnTo>
                  <a:pt x="155" y="71"/>
                </a:lnTo>
                <a:close/>
                <a:moveTo>
                  <a:pt x="112" y="0"/>
                </a:moveTo>
                <a:cubicBezTo>
                  <a:pt x="174" y="0"/>
                  <a:pt x="224" y="50"/>
                  <a:pt x="224" y="112"/>
                </a:cubicBezTo>
                <a:cubicBezTo>
                  <a:pt x="224" y="174"/>
                  <a:pt x="174" y="224"/>
                  <a:pt x="112" y="224"/>
                </a:cubicBezTo>
                <a:cubicBezTo>
                  <a:pt x="50" y="224"/>
                  <a:pt x="0" y="174"/>
                  <a:pt x="0" y="112"/>
                </a:cubicBezTo>
                <a:cubicBezTo>
                  <a:pt x="0" y="50"/>
                  <a:pt x="50" y="0"/>
                  <a:pt x="112" y="0"/>
                </a:cubicBezTo>
                <a:moveTo>
                  <a:pt x="112" y="208"/>
                </a:moveTo>
                <a:cubicBezTo>
                  <a:pt x="165" y="208"/>
                  <a:pt x="208" y="165"/>
                  <a:pt x="208" y="112"/>
                </a:cubicBezTo>
                <a:cubicBezTo>
                  <a:pt x="208" y="59"/>
                  <a:pt x="165" y="16"/>
                  <a:pt x="112" y="16"/>
                </a:cubicBezTo>
                <a:cubicBezTo>
                  <a:pt x="59" y="16"/>
                  <a:pt x="16" y="59"/>
                  <a:pt x="16" y="112"/>
                </a:cubicBezTo>
                <a:cubicBezTo>
                  <a:pt x="16" y="165"/>
                  <a:pt x="59" y="208"/>
                  <a:pt x="112" y="208"/>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Rectangle 7">
            <a:extLst>
              <a:ext uri="{FF2B5EF4-FFF2-40B4-BE49-F238E27FC236}">
                <a16:creationId xmlns:a16="http://schemas.microsoft.com/office/drawing/2014/main" id="{144ACE9D-0DCC-5442-88F7-26EE72CF0CF0}"/>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(2019)</a:t>
            </a:r>
          </a:p>
        </p:txBody>
      </p:sp>
    </p:spTree>
    <p:extLst>
      <p:ext uri="{BB962C8B-B14F-4D97-AF65-F5344CB8AC3E}">
        <p14:creationId xmlns:p14="http://schemas.microsoft.com/office/powerpoint/2010/main" val="2874660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3EBE5-4EEB-3748-9DBF-6A91818A9952}"/>
              </a:ext>
            </a:extLst>
          </p:cNvPr>
          <p:cNvSpPr>
            <a:spLocks noGrp="1"/>
          </p:cNvSpPr>
          <p:nvPr>
            <p:ph type="title"/>
          </p:nvPr>
        </p:nvSpPr>
        <p:spPr/>
        <p:txBody>
          <a:bodyPr/>
          <a:lstStyle/>
          <a:p>
            <a:r>
              <a:rPr lang="en-IN" dirty="0"/>
              <a:t>Exercise 1: Use Self-Reflection to Boost Learning</a:t>
            </a:r>
            <a:endParaRPr lang="en-US" dirty="0"/>
          </a:p>
        </p:txBody>
      </p:sp>
      <p:sp>
        <p:nvSpPr>
          <p:cNvPr id="3" name="Rectangle 2">
            <a:extLst>
              <a:ext uri="{FF2B5EF4-FFF2-40B4-BE49-F238E27FC236}">
                <a16:creationId xmlns:a16="http://schemas.microsoft.com/office/drawing/2014/main" id="{4CF5CD7F-4A37-824E-88E5-A4A4BB5FA02F}"/>
              </a:ext>
            </a:extLst>
          </p:cNvPr>
          <p:cNvSpPr/>
          <p:nvPr/>
        </p:nvSpPr>
        <p:spPr>
          <a:xfrm>
            <a:off x="1360022"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pPr marL="285750" indent="-285750">
              <a:buFont typeface="Arial" panose="020B0604020202020204" pitchFamily="34" charset="0"/>
              <a:buChar char="•"/>
            </a:pPr>
            <a:r>
              <a:rPr lang="en-IN" dirty="0"/>
              <a:t>Team exercise (2-4 members)</a:t>
            </a:r>
          </a:p>
        </p:txBody>
      </p:sp>
      <p:sp>
        <p:nvSpPr>
          <p:cNvPr id="4" name="Rectangle 3">
            <a:extLst>
              <a:ext uri="{FF2B5EF4-FFF2-40B4-BE49-F238E27FC236}">
                <a16:creationId xmlns:a16="http://schemas.microsoft.com/office/drawing/2014/main" id="{E828C246-2D32-BB44-8C9D-9912A674D2F5}"/>
              </a:ext>
            </a:extLst>
          </p:cNvPr>
          <p:cNvSpPr/>
          <p:nvPr/>
        </p:nvSpPr>
        <p:spPr>
          <a:xfrm>
            <a:off x="1360022" y="2470909"/>
            <a:ext cx="10001065" cy="1077218"/>
          </a:xfrm>
          <a:prstGeom prst="rect">
            <a:avLst/>
          </a:prstGeom>
          <a:noFill/>
          <a:ln w="12700">
            <a:noFill/>
          </a:ln>
        </p:spPr>
        <p:txBody>
          <a:bodyPr wrap="square">
            <a:spAutoFit/>
          </a:bodyPr>
          <a:lstStyle/>
          <a:p>
            <a:pPr>
              <a:spcAft>
                <a:spcPts val="600"/>
              </a:spcAft>
            </a:pPr>
            <a:r>
              <a:rPr lang="en-IN" b="1" dirty="0"/>
              <a:t>When to Use</a:t>
            </a:r>
          </a:p>
          <a:p>
            <a:pPr marL="285750" indent="-285750">
              <a:spcAft>
                <a:spcPts val="600"/>
              </a:spcAft>
              <a:buFont typeface="Arial" panose="020B0604020202020204" pitchFamily="34" charset="0"/>
              <a:buChar char="•"/>
            </a:pPr>
            <a:r>
              <a:rPr lang="en-IN" dirty="0"/>
              <a:t>In day-to-day work</a:t>
            </a:r>
          </a:p>
          <a:p>
            <a:pPr marL="285750" indent="-285750">
              <a:spcAft>
                <a:spcPts val="600"/>
              </a:spcAft>
              <a:buFont typeface="Arial" panose="020B0604020202020204" pitchFamily="34" charset="0"/>
              <a:buChar char="•"/>
            </a:pPr>
            <a:r>
              <a:rPr lang="en-IN" dirty="0"/>
              <a:t>Particularly useful in situations where there is ambiguity around work and work roles</a:t>
            </a:r>
          </a:p>
        </p:txBody>
      </p:sp>
      <p:sp>
        <p:nvSpPr>
          <p:cNvPr id="5" name="Rectangle 4">
            <a:extLst>
              <a:ext uri="{FF2B5EF4-FFF2-40B4-BE49-F238E27FC236}">
                <a16:creationId xmlns:a16="http://schemas.microsoft.com/office/drawing/2014/main" id="{7FDE6EAE-E9EB-E645-B707-CB8E41F5F7FC}"/>
              </a:ext>
            </a:extLst>
          </p:cNvPr>
          <p:cNvSpPr/>
          <p:nvPr/>
        </p:nvSpPr>
        <p:spPr>
          <a:xfrm>
            <a:off x="1360022" y="3781842"/>
            <a:ext cx="9281203" cy="723275"/>
          </a:xfrm>
          <a:prstGeom prst="rect">
            <a:avLst/>
          </a:prstGeom>
          <a:noFill/>
          <a:ln w="12700">
            <a:noFill/>
          </a:ln>
        </p:spPr>
        <p:txBody>
          <a:bodyPr wrap="square">
            <a:spAutoFit/>
          </a:bodyPr>
          <a:lstStyle/>
          <a:p>
            <a:pPr>
              <a:spcAft>
                <a:spcPts val="600"/>
              </a:spcAft>
            </a:pPr>
            <a:r>
              <a:rPr lang="en-IN" b="1" dirty="0"/>
              <a:t>What this Exercise Teaches</a:t>
            </a:r>
          </a:p>
          <a:p>
            <a:pPr marL="285750" indent="-285750">
              <a:spcAft>
                <a:spcPts val="600"/>
              </a:spcAft>
              <a:buFont typeface="Arial" panose="020B0604020202020204" pitchFamily="34" charset="0"/>
              <a:buChar char="•"/>
            </a:pPr>
            <a:r>
              <a:rPr lang="en-IN" dirty="0"/>
              <a:t>Plan questions for self-reflection to learn effectively</a:t>
            </a:r>
          </a:p>
        </p:txBody>
      </p:sp>
      <p:sp>
        <p:nvSpPr>
          <p:cNvPr id="6" name="Rectangle 5">
            <a:extLst>
              <a:ext uri="{FF2B5EF4-FFF2-40B4-BE49-F238E27FC236}">
                <a16:creationId xmlns:a16="http://schemas.microsoft.com/office/drawing/2014/main" id="{CA0D9001-EE95-0D4C-8011-6E3233D2E4C3}"/>
              </a:ext>
            </a:extLst>
          </p:cNvPr>
          <p:cNvSpPr/>
          <p:nvPr/>
        </p:nvSpPr>
        <p:spPr>
          <a:xfrm>
            <a:off x="1360022"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pPr marL="285750" indent="-285750">
              <a:buFont typeface="Arial" panose="020B0604020202020204" pitchFamily="34" charset="0"/>
              <a:buChar char="•"/>
            </a:pPr>
            <a:r>
              <a:rPr lang="en-IN" dirty="0"/>
              <a:t>Does not require pre-work or planning</a:t>
            </a:r>
          </a:p>
        </p:txBody>
      </p:sp>
      <p:sp>
        <p:nvSpPr>
          <p:cNvPr id="7" name="Rectangle 6">
            <a:extLst>
              <a:ext uri="{FF2B5EF4-FFF2-40B4-BE49-F238E27FC236}">
                <a16:creationId xmlns:a16="http://schemas.microsoft.com/office/drawing/2014/main" id="{C40E8FCB-0370-BD4E-BE28-B0E016BF78D1}"/>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(2019)</a:t>
            </a:r>
          </a:p>
        </p:txBody>
      </p:sp>
      <p:sp>
        <p:nvSpPr>
          <p:cNvPr id="8" name="Freeform: Shape 9">
            <a:extLst>
              <a:ext uri="{FF2B5EF4-FFF2-40B4-BE49-F238E27FC236}">
                <a16:creationId xmlns:a16="http://schemas.microsoft.com/office/drawing/2014/main" id="{26EC71A4-EA7D-7740-AF75-9F4432553971}"/>
              </a:ext>
            </a:extLst>
          </p:cNvPr>
          <p:cNvSpPr/>
          <p:nvPr/>
        </p:nvSpPr>
        <p:spPr>
          <a:xfrm>
            <a:off x="477511" y="1573551"/>
            <a:ext cx="685800" cy="471488"/>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9" name="Freeform: Shape 159">
            <a:extLst>
              <a:ext uri="{FF2B5EF4-FFF2-40B4-BE49-F238E27FC236}">
                <a16:creationId xmlns:a16="http://schemas.microsoft.com/office/drawing/2014/main" id="{AA8CFAA2-419D-0947-B9AB-944C680774D5}"/>
              </a:ext>
            </a:extLst>
          </p:cNvPr>
          <p:cNvSpPr/>
          <p:nvPr/>
        </p:nvSpPr>
        <p:spPr>
          <a:xfrm>
            <a:off x="548949" y="3839450"/>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0" name="Freeform: Shape 160">
            <a:extLst>
              <a:ext uri="{FF2B5EF4-FFF2-40B4-BE49-F238E27FC236}">
                <a16:creationId xmlns:a16="http://schemas.microsoft.com/office/drawing/2014/main" id="{D7665EAB-5190-A543-9F9B-41DC897FD8F6}"/>
              </a:ext>
            </a:extLst>
          </p:cNvPr>
          <p:cNvSpPr/>
          <p:nvPr/>
        </p:nvSpPr>
        <p:spPr>
          <a:xfrm>
            <a:off x="554367" y="2521875"/>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1" name="Freeform: Shape 237">
            <a:extLst>
              <a:ext uri="{FF2B5EF4-FFF2-40B4-BE49-F238E27FC236}">
                <a16:creationId xmlns:a16="http://schemas.microsoft.com/office/drawing/2014/main" id="{5838B8B5-7D36-0B48-81BD-AFF6255B90BB}"/>
              </a:ext>
            </a:extLst>
          </p:cNvPr>
          <p:cNvSpPr/>
          <p:nvPr/>
        </p:nvSpPr>
        <p:spPr>
          <a:xfrm>
            <a:off x="612915" y="4839814"/>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627075965"/>
      </p:ext>
    </p:extLst>
  </p:cSld>
  <p:clrMapOvr>
    <a:masterClrMapping/>
  </p:clrMapOvr>
</p:sld>
</file>

<file path=ppt/theme/theme1.xml><?xml version="1.0" encoding="utf-8"?>
<a:theme xmlns:a="http://schemas.openxmlformats.org/drawingml/2006/main" name="White bkgrnd master">
  <a:themeElements>
    <a:clrScheme name="Gartner White Bkgrnd">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549634FF-3CC0-A342-ACFD-A28CF0EE03EF}"/>
    </a:ext>
  </a:extLst>
</a:theme>
</file>

<file path=ppt/theme/theme2.xml><?xml version="1.0" encoding="utf-8"?>
<a:theme xmlns:a="http://schemas.openxmlformats.org/drawingml/2006/main" name="Blue bkgrnd master">
  <a:themeElements>
    <a:clrScheme name="Gartner Blue Bkgrnd">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0036A18F-6FD6-9F41-8D6A-54D7CF1A4FA9}"/>
    </a:ext>
  </a:extLst>
</a:theme>
</file>

<file path=ppt/theme/theme3.xml><?xml version="1.0" encoding="utf-8"?>
<a:theme xmlns:a="http://schemas.openxmlformats.org/drawingml/2006/main" name="White bk accent color options">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63862FBF-526A-CC44-980B-5928BFC94775}"/>
    </a:ext>
  </a:extLst>
</a:theme>
</file>

<file path=ppt/theme/theme4.xml><?xml version="1.0" encoding="utf-8"?>
<a:theme xmlns:a="http://schemas.openxmlformats.org/drawingml/2006/main" name="Blue bk accent color options">
  <a:themeElements>
    <a:clrScheme name="Custom 1">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333B4FAC-0674-7D42-9144-88B06F3A638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t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White bkgrnd master</Template>
  <TotalTime>259</TotalTime>
  <Words>1926</Words>
  <Application>Microsoft Macintosh PowerPoint</Application>
  <PresentationFormat>Widescreen</PresentationFormat>
  <Paragraphs>270</Paragraphs>
  <Slides>26</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26</vt:i4>
      </vt:variant>
    </vt:vector>
  </HeadingPairs>
  <TitlesOfParts>
    <vt:vector size="34" baseType="lpstr">
      <vt:lpstr>Arial</vt:lpstr>
      <vt:lpstr>Arial Black</vt:lpstr>
      <vt:lpstr>Calibri</vt:lpstr>
      <vt:lpstr>Wingdings</vt:lpstr>
      <vt:lpstr>White bkgrnd master</vt:lpstr>
      <vt:lpstr>Blue bkgrnd master</vt:lpstr>
      <vt:lpstr>White bk accent color options</vt:lpstr>
      <vt:lpstr>Blue bk accent color options</vt:lpstr>
      <vt:lpstr>Exercises for Personal and Team Development</vt:lpstr>
      <vt:lpstr>Roadmap</vt:lpstr>
      <vt:lpstr>PowerPoint Presentation</vt:lpstr>
      <vt:lpstr>Why Learning Agility?</vt:lpstr>
      <vt:lpstr>Roadmap</vt:lpstr>
      <vt:lpstr>Exercises to Build Learning Agility</vt:lpstr>
      <vt:lpstr>Why Self-Reflect?</vt:lpstr>
      <vt:lpstr>The Right Questions Help Drive Self-Reflection</vt:lpstr>
      <vt:lpstr>Exercise 1: Use Self-Reflection to Boost Learning</vt:lpstr>
      <vt:lpstr>Exercise 1: Use Self-Reflection to Boost Learning</vt:lpstr>
      <vt:lpstr>Exercise 1: Use Self-Reflection to Boost Learning</vt:lpstr>
      <vt:lpstr>Roadmap</vt:lpstr>
      <vt:lpstr>Exercises to Build Learning Agility</vt:lpstr>
      <vt:lpstr>Exercise 2: Become an Agile Thinker</vt:lpstr>
      <vt:lpstr>Exercise 2: Become an Agile Thinker</vt:lpstr>
      <vt:lpstr>Exercise 2: Become an Agile Thinker</vt:lpstr>
      <vt:lpstr>Exercise 2: Become an Agile Thinker</vt:lpstr>
      <vt:lpstr>Exercise 2: Become an Agile Thinker</vt:lpstr>
      <vt:lpstr>Exercise 2: Become an Agile Thinker</vt:lpstr>
      <vt:lpstr>Exercise 2: Become an Agile Thinker</vt:lpstr>
      <vt:lpstr>Exercise 2: Become an Agile Thinker</vt:lpstr>
      <vt:lpstr>Exercise 2: Become an Agile Thinker</vt:lpstr>
      <vt:lpstr>Exercise 2: Become an Agile Thinker</vt:lpstr>
      <vt:lpstr>Roadmap</vt:lpstr>
      <vt:lpstr>Key Takeaways</vt:lpstr>
      <vt:lpstr>Appendix: Exercise 1: Use Self-Reflection to Boost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Exercises for Personal and Team Development</dc:title>
  <dc:creator>Chauhan,Deepanshu</dc:creator>
  <cp:lastModifiedBy>Chauhan,Deepanshu</cp:lastModifiedBy>
  <cp:revision>114</cp:revision>
  <dcterms:created xsi:type="dcterms:W3CDTF">2019-05-27T18:34:53Z</dcterms:created>
  <dcterms:modified xsi:type="dcterms:W3CDTF">2019-05-31T07:13:16Z</dcterms:modified>
</cp:coreProperties>
</file>