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3.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744" r:id="rId1"/>
    <p:sldMasterId id="2147483794" r:id="rId2"/>
    <p:sldMasterId id="2147483814" r:id="rId3"/>
    <p:sldMasterId id="2147483854" r:id="rId4"/>
  </p:sldMasterIdLst>
  <p:notesMasterIdLst>
    <p:notesMasterId r:id="rId33"/>
  </p:notesMasterIdLst>
  <p:handoutMasterIdLst>
    <p:handoutMasterId r:id="rId34"/>
  </p:handoutMasterIdLst>
  <p:sldIdLst>
    <p:sldId id="355" r:id="rId5"/>
    <p:sldId id="356" r:id="rId6"/>
    <p:sldId id="383" r:id="rId7"/>
    <p:sldId id="358" r:id="rId8"/>
    <p:sldId id="359" r:id="rId9"/>
    <p:sldId id="360" r:id="rId10"/>
    <p:sldId id="361" r:id="rId11"/>
    <p:sldId id="362" r:id="rId12"/>
    <p:sldId id="372" r:id="rId13"/>
    <p:sldId id="373" r:id="rId14"/>
    <p:sldId id="374" r:id="rId15"/>
    <p:sldId id="375" r:id="rId16"/>
    <p:sldId id="376" r:id="rId17"/>
    <p:sldId id="377" r:id="rId18"/>
    <p:sldId id="378" r:id="rId19"/>
    <p:sldId id="379" r:id="rId20"/>
    <p:sldId id="380" r:id="rId21"/>
    <p:sldId id="381" r:id="rId22"/>
    <p:sldId id="382" r:id="rId23"/>
    <p:sldId id="363" r:id="rId24"/>
    <p:sldId id="364" r:id="rId25"/>
    <p:sldId id="365" r:id="rId26"/>
    <p:sldId id="366" r:id="rId27"/>
    <p:sldId id="367" r:id="rId28"/>
    <p:sldId id="368" r:id="rId29"/>
    <p:sldId id="369" r:id="rId30"/>
    <p:sldId id="370" r:id="rId31"/>
    <p:sldId id="37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75"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ferty,Charles" initials="R" lastIdx="3" clrIdx="0">
    <p:extLst>
      <p:ext uri="{19B8F6BF-5375-455C-9EA6-DF929625EA0E}">
        <p15:presenceInfo xmlns:p15="http://schemas.microsoft.com/office/powerpoint/2012/main" userId="S-1-5-21-802951002-2094223479-794563710-775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3D3D3"/>
    <a:srgbClr val="D0DEEA"/>
    <a:srgbClr val="355578"/>
    <a:srgbClr val="A1B3CA"/>
    <a:srgbClr val="6A80A3"/>
    <a:srgbClr val="7EBFDD"/>
    <a:srgbClr val="DAF3FD"/>
    <a:srgbClr val="91DCF8"/>
    <a:srgbClr val="49C5F4"/>
    <a:srgbClr val="009A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11" autoAdjust="0"/>
    <p:restoredTop sz="96366" autoAdjust="0"/>
  </p:normalViewPr>
  <p:slideViewPr>
    <p:cSldViewPr snapToGrid="0">
      <p:cViewPr varScale="1">
        <p:scale>
          <a:sx n="117" d="100"/>
          <a:sy n="117" d="100"/>
        </p:scale>
        <p:origin x="176" y="512"/>
      </p:cViewPr>
      <p:guideLst>
        <p:guide orient="horz" pos="1275"/>
        <p:guide pos="3840"/>
      </p:guideLst>
    </p:cSldViewPr>
  </p:slideViewPr>
  <p:outlineViewPr>
    <p:cViewPr>
      <p:scale>
        <a:sx n="33" d="100"/>
        <a:sy n="33" d="100"/>
      </p:scale>
      <p:origin x="0" y="-2526"/>
    </p:cViewPr>
  </p:outlineViewPr>
  <p:notesTextViewPr>
    <p:cViewPr>
      <p:scale>
        <a:sx n="75" d="100"/>
        <a:sy n="75" d="100"/>
      </p:scale>
      <p:origin x="0" y="0"/>
    </p:cViewPr>
  </p:notesTextViewPr>
  <p:sorterViewPr>
    <p:cViewPr varScale="1">
      <p:scale>
        <a:sx n="1" d="1"/>
        <a:sy n="1" d="1"/>
      </p:scale>
      <p:origin x="0" y="-12492"/>
    </p:cViewPr>
  </p:sorterViewPr>
  <p:notesViewPr>
    <p:cSldViewPr snapToGrid="0">
      <p:cViewPr>
        <p:scale>
          <a:sx n="75" d="100"/>
          <a:sy n="75" d="100"/>
        </p:scale>
        <p:origin x="3234" y="28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0E8F3FD-8012-4C7C-BCFB-C23E18FC275E}" type="datetimeFigureOut">
              <a:rPr lang="en-US" smtClean="0"/>
              <a:t>4/18/19</a:t>
            </a:fld>
            <a:endParaRPr lang="en-US" dirty="0"/>
          </a:p>
        </p:txBody>
      </p:sp>
      <p:sp>
        <p:nvSpPr>
          <p:cNvPr id="5" name="TextBox 4"/>
          <p:cNvSpPr txBox="1"/>
          <p:nvPr/>
        </p:nvSpPr>
        <p:spPr>
          <a:xfrm>
            <a:off x="242372" y="8918034"/>
            <a:ext cx="6373258" cy="92333"/>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6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600" dirty="0">
                <a:solidFill>
                  <a:srgbClr val="979D9D"/>
                </a:solidFill>
              </a:rPr>
              <a:t>	© 2018 Gartner, Inc. and/or its affiliates. All rights reserved. Gartner is a registered trademark of Gartner, Inc. and its affiliates.</a:t>
            </a:r>
          </a:p>
        </p:txBody>
      </p:sp>
    </p:spTree>
    <p:extLst>
      <p:ext uri="{BB962C8B-B14F-4D97-AF65-F5344CB8AC3E}">
        <p14:creationId xmlns:p14="http://schemas.microsoft.com/office/powerpoint/2010/main" val="10234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31633" y="712472"/>
            <a:ext cx="4794738" cy="2697041"/>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242371" y="3592535"/>
            <a:ext cx="6373258" cy="5234810"/>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rot="16200000">
            <a:off x="-1050931" y="1977711"/>
            <a:ext cx="2725105" cy="138499"/>
          </a:xfrm>
          <a:prstGeom prst="rect">
            <a:avLst/>
          </a:prstGeom>
          <a:noFill/>
        </p:spPr>
        <p:txBody>
          <a:bodyPr wrap="none" lIns="0" tIns="0" rIns="0" bIns="0" rtlCol="0" anchor="ctr">
            <a:spAutoFit/>
          </a:bodyPr>
          <a:lstStyle/>
          <a:p>
            <a:pPr algn="ctr">
              <a:spcBef>
                <a:spcPts val="0"/>
              </a:spcBef>
              <a:spcAft>
                <a:spcPts val="0"/>
              </a:spcAft>
            </a:pPr>
            <a:r>
              <a:rPr lang="en-US" sz="900" kern="1200" spc="100" baseline="0" dirty="0">
                <a:solidFill>
                  <a:srgbClr val="CDCDCD"/>
                </a:solidFill>
                <a:effectLst/>
              </a:rPr>
              <a:t>— NOT FOR EXTERNAL DISTRIBUTION —</a:t>
            </a:r>
            <a:endParaRPr lang="en-US" sz="900" spc="100" baseline="0" dirty="0">
              <a:solidFill>
                <a:srgbClr val="CDCDCD"/>
              </a:solidFill>
            </a:endParaRPr>
          </a:p>
        </p:txBody>
      </p:sp>
      <p:sp>
        <p:nvSpPr>
          <p:cNvPr id="12" name="TextBox 11"/>
          <p:cNvSpPr txBox="1"/>
          <p:nvPr/>
        </p:nvSpPr>
        <p:spPr>
          <a:xfrm rot="5400000">
            <a:off x="5183827" y="1977711"/>
            <a:ext cx="2725105" cy="138499"/>
          </a:xfrm>
          <a:prstGeom prst="rect">
            <a:avLst/>
          </a:prstGeom>
          <a:noFill/>
        </p:spPr>
        <p:txBody>
          <a:bodyPr wrap="none" lIns="0" tIns="0" rIns="0" bIns="0" rtlCol="0" anchor="ctr">
            <a:spAutoFit/>
          </a:bodyPr>
          <a:lstStyle/>
          <a:p>
            <a:pPr algn="ctr">
              <a:spcBef>
                <a:spcPts val="0"/>
              </a:spcBef>
              <a:spcAft>
                <a:spcPts val="0"/>
              </a:spcAft>
            </a:pPr>
            <a:r>
              <a:rPr lang="en-US" sz="900" kern="1200" spc="100" baseline="0" dirty="0">
                <a:solidFill>
                  <a:srgbClr val="CDCDCD"/>
                </a:solidFill>
                <a:effectLst/>
              </a:rPr>
              <a:t>— NOT FOR EXTERNAL DISTRIBUTION —</a:t>
            </a:r>
            <a:endParaRPr lang="en-US" sz="900" spc="100" baseline="0" dirty="0">
              <a:solidFill>
                <a:srgbClr val="CDCDCD"/>
              </a:solidFill>
            </a:endParaRPr>
          </a:p>
        </p:txBody>
      </p:sp>
      <p:sp>
        <p:nvSpPr>
          <p:cNvPr id="14" name="Text Box 86"/>
          <p:cNvSpPr txBox="1">
            <a:spLocks noChangeArrowheads="1"/>
          </p:cNvSpPr>
          <p:nvPr/>
        </p:nvSpPr>
        <p:spPr bwMode="gray">
          <a:xfrm>
            <a:off x="242373" y="128260"/>
            <a:ext cx="6326067" cy="258458"/>
          </a:xfrm>
          <a:prstGeom prst="rect">
            <a:avLst/>
          </a:prstGeom>
          <a:noFill/>
          <a:ln w="12700">
            <a:noFill/>
            <a:miter lim="800000"/>
            <a:headEnd type="none" w="sm" len="sm"/>
            <a:tailEnd type="none" w="sm" len="sm"/>
          </a:ln>
          <a:effectLst/>
        </p:spPr>
        <p:txBody>
          <a:bodyPr wrap="square" lIns="0" tIns="45683" rIns="91366" bIns="45683" anchor="t" anchorCtr="0">
            <a:spAutoFit/>
          </a:bodyPr>
          <a:lstStyle/>
          <a:p>
            <a:pPr marL="0" marR="0" lvl="0" indent="0" algn="l" defTabSz="912813" rtl="0" eaLnBrk="1" fontAlgn="auto" latinLnBrk="0" hangingPunct="1">
              <a:lnSpc>
                <a:spcPct val="90000"/>
              </a:lnSpc>
              <a:spcBef>
                <a:spcPct val="0"/>
              </a:spcBef>
              <a:spcAft>
                <a:spcPct val="0"/>
              </a:spcAft>
              <a:buClrTx/>
              <a:buSzTx/>
              <a:buFontTx/>
              <a:buNone/>
              <a:tabLst/>
              <a:defRPr/>
            </a:pPr>
            <a:r>
              <a:rPr lang="en-US" sz="1200" b="1" dirty="0"/>
              <a:t>Presentation Title</a:t>
            </a:r>
          </a:p>
        </p:txBody>
      </p:sp>
      <p:sp>
        <p:nvSpPr>
          <p:cNvPr id="8" name="TextBox 7"/>
          <p:cNvSpPr txBox="1"/>
          <p:nvPr/>
        </p:nvSpPr>
        <p:spPr>
          <a:xfrm>
            <a:off x="242372" y="8918034"/>
            <a:ext cx="6373258" cy="92333"/>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6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600" dirty="0">
                <a:solidFill>
                  <a:srgbClr val="979D9D"/>
                </a:solidFill>
              </a:rPr>
              <a:t>	© 2018 Gartner, Inc. and/or its affiliates. All rights reserved. Gartner is a registered trademark of Gartner, Inc. and its affiliates.</a:t>
            </a:r>
          </a:p>
        </p:txBody>
      </p:sp>
    </p:spTree>
    <p:extLst>
      <p:ext uri="{BB962C8B-B14F-4D97-AF65-F5344CB8AC3E}">
        <p14:creationId xmlns:p14="http://schemas.microsoft.com/office/powerpoint/2010/main" val="1265795583"/>
      </p:ext>
    </p:extLst>
  </p:cSld>
  <p:clrMap bg1="lt1" tx1="dk1" bg2="lt2" tx2="dk2" accent1="accent1" accent2="accent2" accent3="accent3" accent4="accent4" accent5="accent5" accent6="accent6" hlink="hlink" folHlink="folHlink"/>
  <p:hf sldNum="0" hdr="0" ftr="0" dt="0"/>
  <p:notesStyle>
    <a:lvl1pPr marL="0" indent="0" algn="l" defTabSz="914400" rtl="0" eaLnBrk="1" latinLnBrk="0" hangingPunct="1">
      <a:lnSpc>
        <a:spcPct val="90000"/>
      </a:lnSpc>
      <a:spcAft>
        <a:spcPts val="600"/>
      </a:spcAft>
      <a:buFont typeface="Arial" panose="020B0604020202020204" pitchFamily="34" charset="0"/>
      <a:buNone/>
      <a:defRPr sz="1200" kern="1200">
        <a:solidFill>
          <a:schemeClr val="tx1"/>
        </a:solidFill>
        <a:latin typeface="+mn-lt"/>
        <a:ea typeface="+mn-ea"/>
        <a:cs typeface="+mn-cs"/>
      </a:defRPr>
    </a:lvl1pPr>
    <a:lvl2pPr marL="18288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2pPr>
    <a:lvl3pPr marL="36576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3pPr>
    <a:lvl4pPr marL="54864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4pPr>
    <a:lvl5pPr marL="73152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es Placeholder 4"/>
          <p:cNvSpPr>
            <a:spLocks noGrp="1"/>
          </p:cNvSpPr>
          <p:nvPr>
            <p:ph type="body" idx="1"/>
          </p:nvPr>
        </p:nvSpPr>
        <p:spPr/>
        <p:txBody>
          <a:bodyPr/>
          <a:lstStyle/>
          <a:p>
            <a:endParaRPr lang="en-US" dirty="0"/>
          </a:p>
        </p:txBody>
      </p:sp>
      <p:sp>
        <p:nvSpPr>
          <p:cNvPr id="6" name="Rectangle 103"/>
          <p:cNvSpPr>
            <a:spLocks noChangeArrowheads="1"/>
          </p:cNvSpPr>
          <p:nvPr/>
        </p:nvSpPr>
        <p:spPr bwMode="gray">
          <a:xfrm>
            <a:off x="3862389" y="655411"/>
            <a:ext cx="2618422" cy="420582"/>
          </a:xfrm>
          <a:prstGeom prst="rect">
            <a:avLst/>
          </a:prstGeom>
          <a:noFill/>
          <a:ln w="9525">
            <a:noFill/>
            <a:miter lim="800000"/>
            <a:headEnd/>
            <a:tailEnd/>
          </a:ln>
        </p:spPr>
        <p:txBody>
          <a:bodyPr wrap="square" lIns="65028" tIns="25377" rIns="65028" bIns="25377">
            <a:spAutoFit/>
          </a:bodyPr>
          <a:lstStyle/>
          <a:p>
            <a:pPr algn="l" defTabSz="947738">
              <a:lnSpc>
                <a:spcPct val="100000"/>
              </a:lnSpc>
              <a:spcBef>
                <a:spcPct val="0"/>
              </a:spcBef>
              <a:spcAft>
                <a:spcPct val="0"/>
              </a:spcAft>
            </a:pPr>
            <a:r>
              <a:rPr lang="en-US" sz="1200" dirty="0">
                <a:solidFill>
                  <a:srgbClr val="000000"/>
                </a:solidFill>
              </a:rPr>
              <a:t>Presenter's Name</a:t>
            </a:r>
          </a:p>
          <a:p>
            <a:pPr algn="l" defTabSz="947738">
              <a:lnSpc>
                <a:spcPct val="100000"/>
              </a:lnSpc>
              <a:spcBef>
                <a:spcPct val="0"/>
              </a:spcBef>
              <a:spcAft>
                <a:spcPct val="0"/>
              </a:spcAft>
            </a:pPr>
            <a:r>
              <a:rPr lang="en-US" sz="1200" dirty="0">
                <a:solidFill>
                  <a:srgbClr val="000000"/>
                </a:solidFill>
              </a:rPr>
              <a:t>Presenter's Name</a:t>
            </a:r>
          </a:p>
        </p:txBody>
      </p:sp>
    </p:spTree>
    <p:extLst>
      <p:ext uri="{BB962C8B-B14F-4D97-AF65-F5344CB8AC3E}">
        <p14:creationId xmlns:p14="http://schemas.microsoft.com/office/powerpoint/2010/main" val="23765413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r>
              <a:rPr lang="en-US"/>
              <a:t>Click to edit Master title style</a:t>
            </a:r>
            <a:endParaRPr lang="en-US" dirty="0"/>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
        <p:nvSpPr>
          <p:cNvPr id="17" name="TextBox 16"/>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D3D3D3"/>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D3D3D3"/>
              </a:solidFill>
              <a:ea typeface="Arial Unicode MS" pitchFamily="34" charset="-128"/>
              <a:cs typeface="Arial Unicode MS" pitchFamily="34" charset="-128"/>
            </a:endParaRPr>
          </a:p>
        </p:txBody>
      </p:sp>
    </p:spTree>
    <p:extLst>
      <p:ext uri="{BB962C8B-B14F-4D97-AF65-F5344CB8AC3E}">
        <p14:creationId xmlns:p14="http://schemas.microsoft.com/office/powerpoint/2010/main" val="8077582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p:nvPr>
        </p:nvSpPr>
        <p:spPr>
          <a:xfrm>
            <a:off x="457200"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1"/>
          <p:cNvSpPr>
            <a:spLocks noGrp="1"/>
          </p:cNvSpPr>
          <p:nvPr>
            <p:ph type="body" sz="quarter" idx="18"/>
          </p:nvPr>
        </p:nvSpPr>
        <p:spPr>
          <a:xfrm>
            <a:off x="337534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11"/>
          <p:cNvSpPr>
            <a:spLocks noGrp="1"/>
          </p:cNvSpPr>
          <p:nvPr>
            <p:ph type="body" sz="quarter" idx="19"/>
          </p:nvPr>
        </p:nvSpPr>
        <p:spPr>
          <a:xfrm>
            <a:off x="625475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1"/>
          <p:cNvSpPr>
            <a:spLocks noGrp="1"/>
          </p:cNvSpPr>
          <p:nvPr>
            <p:ph type="body" sz="quarter" idx="20"/>
          </p:nvPr>
        </p:nvSpPr>
        <p:spPr>
          <a:xfrm>
            <a:off x="9169718"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65710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6" name="Text Placeholder 11"/>
          <p:cNvSpPr>
            <a:spLocks noGrp="1"/>
          </p:cNvSpPr>
          <p:nvPr>
            <p:ph type="body" sz="quarter" idx="18"/>
          </p:nvPr>
        </p:nvSpPr>
        <p:spPr>
          <a:xfrm>
            <a:off x="457200"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1"/>
          <p:cNvSpPr>
            <a:spLocks noGrp="1"/>
          </p:cNvSpPr>
          <p:nvPr>
            <p:ph type="body" sz="quarter" idx="19"/>
          </p:nvPr>
        </p:nvSpPr>
        <p:spPr>
          <a:xfrm>
            <a:off x="3363487"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11"/>
          <p:cNvSpPr>
            <a:spLocks noGrp="1"/>
          </p:cNvSpPr>
          <p:nvPr>
            <p:ph type="body" sz="quarter" idx="20"/>
          </p:nvPr>
        </p:nvSpPr>
        <p:spPr>
          <a:xfrm>
            <a:off x="6266602"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11"/>
          <p:cNvSpPr>
            <a:spLocks noGrp="1"/>
          </p:cNvSpPr>
          <p:nvPr>
            <p:ph type="body" sz="quarter" idx="21"/>
          </p:nvPr>
        </p:nvSpPr>
        <p:spPr>
          <a:xfrm>
            <a:off x="9166542" y="1527175"/>
            <a:ext cx="256349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21470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73EB3B-0AE2-7A48-BF35-D1CF1DB27874}"/>
              </a:ext>
            </a:extLst>
          </p:cNvPr>
          <p:cNvSpPr/>
          <p:nvPr userDrawn="1"/>
        </p:nvSpPr>
        <p:spPr bwMode="ltGray">
          <a:xfrm>
            <a:off x="7140899" y="1354039"/>
            <a:ext cx="5051100"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itle 5">
            <a:extLst>
              <a:ext uri="{FF2B5EF4-FFF2-40B4-BE49-F238E27FC236}">
                <a16:creationId xmlns:a16="http://schemas.microsoft.com/office/drawing/2014/main" id="{73370145-84B9-6A4C-AABF-9DA2C2415A28}"/>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rgbClr val="002856"/>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
        <p:nvSpPr>
          <p:cNvPr id="14" name="Rectangle 13">
            <a:extLst>
              <a:ext uri="{FF2B5EF4-FFF2-40B4-BE49-F238E27FC236}">
                <a16:creationId xmlns:a16="http://schemas.microsoft.com/office/drawing/2014/main" id="{D3C73678-BC25-BB4A-A678-83DD136C7174}"/>
              </a:ext>
            </a:extLst>
          </p:cNvPr>
          <p:cNvSpPr/>
          <p:nvPr userDrawn="1"/>
        </p:nvSpPr>
        <p:spPr bwMode="ltGray">
          <a:xfrm>
            <a:off x="-2" y="1354039"/>
            <a:ext cx="1753954"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1295426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W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ltGray">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ltGray">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1888747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lt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4175680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W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3355319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lt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lt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1478475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W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a:t>Click icon to add picture</a:t>
            </a:r>
            <a:endParaRPr lang="en-US" dirty="0"/>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Tree>
    <p:extLst>
      <p:ext uri="{BB962C8B-B14F-4D97-AF65-F5344CB8AC3E}">
        <p14:creationId xmlns:p14="http://schemas.microsoft.com/office/powerpoint/2010/main" val="16959052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8896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1551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Ref idx="1001">
        <a:schemeClr val="bg1"/>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2"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r>
              <a:rPr lang="en-US"/>
              <a:t>Click to edit Master title style</a:t>
            </a:r>
            <a:endParaRPr lang="en-US" dirty="0"/>
          </a:p>
        </p:txBody>
      </p:sp>
      <p:sp>
        <p:nvSpPr>
          <p:cNvPr id="11" name="Focus Frame 2"/>
          <p:cNvSpPr>
            <a:spLocks noChangeAspect="1"/>
          </p:cNvSpPr>
          <p:nvPr userDrawn="1"/>
        </p:nvSpPr>
        <p:spPr bwMode="auto">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5" name="Focus Frame 2"/>
          <p:cNvSpPr>
            <a:spLocks noChangeAspect="1"/>
          </p:cNvSpPr>
          <p:nvPr userDrawn="1"/>
        </p:nvSpPr>
        <p:spPr bwMode="auto">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9540" y="5975402"/>
            <a:ext cx="2050653" cy="469087"/>
          </a:xfrm>
          <a:prstGeom prst="rect">
            <a:avLst/>
          </a:prstGeom>
        </p:spPr>
      </p:pic>
      <p:sp>
        <p:nvSpPr>
          <p:cNvPr id="17" name="TextBox 16"/>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327179709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Content Placeholder 6"/>
          <p:cNvSpPr>
            <a:spLocks noGrp="1"/>
          </p:cNvSpPr>
          <p:nvPr>
            <p:ph sz="quarter" idx="10"/>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9465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6990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444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6" name="Text Placeholder 11"/>
          <p:cNvSpPr>
            <a:spLocks noGrp="1"/>
          </p:cNvSpPr>
          <p:nvPr>
            <p:ph type="body" sz="quarter" idx="16"/>
          </p:nvPr>
        </p:nvSpPr>
        <p:spPr>
          <a:xfrm>
            <a:off x="4424193"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7"/>
          </p:nvPr>
        </p:nvSpPr>
        <p:spPr>
          <a:xfrm>
            <a:off x="8391186"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12" name="Text Placeholder 11"/>
          <p:cNvSpPr>
            <a:spLocks noGrp="1"/>
          </p:cNvSpPr>
          <p:nvPr>
            <p:ph type="body" sz="quarter" idx="13"/>
          </p:nvPr>
        </p:nvSpPr>
        <p:spPr>
          <a:xfrm>
            <a:off x="457200"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04788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9" name="Text Placeholder 11"/>
          <p:cNvSpPr>
            <a:spLocks noGrp="1"/>
          </p:cNvSpPr>
          <p:nvPr>
            <p:ph type="body" sz="quarter" idx="19"/>
          </p:nvPr>
        </p:nvSpPr>
        <p:spPr bwMode="ltGray">
          <a:xfrm>
            <a:off x="4424192" y="1527175"/>
            <a:ext cx="333692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11"/>
          <p:cNvSpPr>
            <a:spLocks noGrp="1"/>
          </p:cNvSpPr>
          <p:nvPr>
            <p:ph type="body" sz="quarter" idx="20"/>
          </p:nvPr>
        </p:nvSpPr>
        <p:spPr bwMode="ltGray">
          <a:xfrm>
            <a:off x="8391523" y="1527175"/>
            <a:ext cx="333692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11"/>
          <p:cNvSpPr>
            <a:spLocks noGrp="1"/>
          </p:cNvSpPr>
          <p:nvPr>
            <p:ph type="body" sz="quarter" idx="18"/>
          </p:nvPr>
        </p:nvSpPr>
        <p:spPr bwMode="ltGray">
          <a:xfrm>
            <a:off x="457200" y="1527175"/>
            <a:ext cx="333692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155680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p:nvPr>
        </p:nvSpPr>
        <p:spPr>
          <a:xfrm>
            <a:off x="457200"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1"/>
          <p:cNvSpPr>
            <a:spLocks noGrp="1"/>
          </p:cNvSpPr>
          <p:nvPr>
            <p:ph type="body" sz="quarter" idx="18"/>
          </p:nvPr>
        </p:nvSpPr>
        <p:spPr>
          <a:xfrm>
            <a:off x="337534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1"/>
          <p:cNvSpPr>
            <a:spLocks noGrp="1"/>
          </p:cNvSpPr>
          <p:nvPr>
            <p:ph type="body" sz="quarter" idx="19"/>
          </p:nvPr>
        </p:nvSpPr>
        <p:spPr>
          <a:xfrm>
            <a:off x="6254752"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1"/>
          <p:cNvSpPr>
            <a:spLocks noGrp="1"/>
          </p:cNvSpPr>
          <p:nvPr>
            <p:ph type="body" sz="quarter" idx="20"/>
          </p:nvPr>
        </p:nvSpPr>
        <p:spPr>
          <a:xfrm>
            <a:off x="9169718" y="1527175"/>
            <a:ext cx="2563495" cy="4460875"/>
          </a:xfrm>
          <a:noFill/>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524743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6" name="Text Placeholder 11"/>
          <p:cNvSpPr>
            <a:spLocks noGrp="1"/>
          </p:cNvSpPr>
          <p:nvPr>
            <p:ph type="body" sz="quarter" idx="18"/>
          </p:nvPr>
        </p:nvSpPr>
        <p:spPr bwMode="ltGray">
          <a:xfrm>
            <a:off x="457200"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1"/>
          <p:cNvSpPr>
            <a:spLocks noGrp="1"/>
          </p:cNvSpPr>
          <p:nvPr>
            <p:ph type="body" sz="quarter" idx="19"/>
          </p:nvPr>
        </p:nvSpPr>
        <p:spPr bwMode="ltGray">
          <a:xfrm>
            <a:off x="3363487"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11"/>
          <p:cNvSpPr>
            <a:spLocks noGrp="1"/>
          </p:cNvSpPr>
          <p:nvPr>
            <p:ph type="body" sz="quarter" idx="20"/>
          </p:nvPr>
        </p:nvSpPr>
        <p:spPr bwMode="ltGray">
          <a:xfrm>
            <a:off x="6266602"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 Placeholder 11"/>
          <p:cNvSpPr>
            <a:spLocks noGrp="1"/>
          </p:cNvSpPr>
          <p:nvPr>
            <p:ph type="body" sz="quarter" idx="21"/>
          </p:nvPr>
        </p:nvSpPr>
        <p:spPr bwMode="ltGray">
          <a:xfrm>
            <a:off x="9166542" y="1527175"/>
            <a:ext cx="2563495" cy="4460875"/>
          </a:xfrm>
          <a:solidFill>
            <a:srgbClr val="26486F"/>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51756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vider B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7"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1774899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474077"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invGray">
          <a:xfrm>
            <a:off x="9422804"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39381659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B1_Sk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474077"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2" name="Rectangle 1"/>
          <p:cNvSpPr>
            <a:spLocks noChangeAspect="1"/>
          </p:cNvSpPr>
          <p:nvPr userDrawn="1"/>
        </p:nvSpPr>
        <p:spPr bwMode="auto">
          <a:xfrm>
            <a:off x="9422804"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35458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185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invGray">
          <a:xfrm>
            <a:off x="6426219"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invGray">
          <a:xfrm>
            <a:off x="473765" y="920687"/>
            <a:ext cx="246952" cy="506577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392693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B1_Sky with photo">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17"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13"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5" name="Rectangle 14"/>
          <p:cNvSpPr>
            <a:spLocks noChangeAspect="1"/>
          </p:cNvSpPr>
          <p:nvPr userDrawn="1"/>
        </p:nvSpPr>
        <p:spPr bwMode="auto">
          <a:xfrm>
            <a:off x="6426219"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6" name="Rectangle 15"/>
          <p:cNvSpPr>
            <a:spLocks noChangeAspect="1"/>
          </p:cNvSpPr>
          <p:nvPr userDrawn="1"/>
        </p:nvSpPr>
        <p:spPr bwMode="auto">
          <a:xfrm>
            <a:off x="473765" y="920687"/>
            <a:ext cx="246952" cy="506577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4186806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W1_Steel">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4270984668"/>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W1_Tang">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2206232716"/>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Slide W1_Lemon">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4221456200"/>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W1_Rose">
    <p:bg>
      <p:bgRef idx="1001">
        <a:schemeClr val="bg1"/>
      </p:bgRef>
    </p:bg>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766561360"/>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W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6281709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W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39377596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W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60148914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W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21909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083166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Quote W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8293842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W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9179161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W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75165034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W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5227674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W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1687310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W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3397417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W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5422380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W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8180954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B1_Steel">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1" name="TextBox 20"/>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2683118759"/>
      </p:ext>
    </p:extLst>
  </p:cSld>
  <p:clrMapOvr>
    <a:masterClrMapping/>
  </p:clrMapOvr>
  <p:extLst mod="1">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B1_Tang">
    <p:spTree>
      <p:nvGrpSpPr>
        <p:cNvPr id="1" name=""/>
        <p:cNvGrpSpPr/>
        <p:nvPr/>
      </p:nvGrpSpPr>
      <p:grpSpPr>
        <a:xfrm>
          <a:off x="0" y="0"/>
          <a:ext cx="0" cy="0"/>
          <a:chOff x="0" y="0"/>
          <a:chExt cx="0" cy="0"/>
        </a:xfrm>
      </p:grpSpPr>
      <p:sp>
        <p:nvSpPr>
          <p:cNvPr id="9" name="Focus Frame 2"/>
          <p:cNvSpPr>
            <a:spLocks noChangeAspect="1"/>
          </p:cNvSpPr>
          <p:nvPr userDrawn="1"/>
        </p:nvSpPr>
        <p:spPr bwMode="auto">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pic>
        <p:nvPicPr>
          <p:cNvPr id="8" name="Picture 7">
            <a:extLst>
              <a:ext uri="{FF2B5EF4-FFF2-40B4-BE49-F238E27FC236}">
                <a16:creationId xmlns:a16="http://schemas.microsoft.com/office/drawing/2014/main" id="{F4993754-42D7-C341-AF43-798EC98BD99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bwMode="black">
          <a:xfrm>
            <a:off x="9686167" y="5975402"/>
            <a:ext cx="2057400" cy="469087"/>
          </a:xfrm>
          <a:prstGeom prst="rect">
            <a:avLst/>
          </a:prstGeom>
        </p:spPr>
      </p:pic>
    </p:spTree>
    <p:extLst>
      <p:ext uri="{BB962C8B-B14F-4D97-AF65-F5344CB8AC3E}">
        <p14:creationId xmlns:p14="http://schemas.microsoft.com/office/powerpoint/2010/main" val="251224209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Content Placeholder 6"/>
          <p:cNvSpPr>
            <a:spLocks noGrp="1"/>
          </p:cNvSpPr>
          <p:nvPr>
            <p:ph sz="quarter" idx="10"/>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4019992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Title Slide B1_Lemon">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1506269273"/>
      </p:ext>
    </p:extLst>
  </p:cSld>
  <p:clrMapOvr>
    <a:masterClrMapping/>
  </p:clrMapOvr>
  <p:extLst mod="1">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Title Slide B1_Rose">
    <p:spTree>
      <p:nvGrpSpPr>
        <p:cNvPr id="1" name=""/>
        <p:cNvGrpSpPr/>
        <p:nvPr/>
      </p:nvGrpSpPr>
      <p:grpSpPr>
        <a:xfrm>
          <a:off x="0" y="0"/>
          <a:ext cx="0" cy="0"/>
          <a:chOff x="0" y="0"/>
          <a:chExt cx="0" cy="0"/>
        </a:xfrm>
      </p:grpSpPr>
      <p:pic>
        <p:nvPicPr>
          <p:cNvPr id="10" name="Gartner Logo">
            <a:extLst>
              <a:ext uri="{FF2B5EF4-FFF2-40B4-BE49-F238E27FC236}">
                <a16:creationId xmlns:a16="http://schemas.microsoft.com/office/drawing/2014/main" id="{E537F604-AEEC-FF43-B5BF-9B08BDD39D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682533" y="5971215"/>
            <a:ext cx="2057936" cy="470848"/>
          </a:xfrm>
          <a:prstGeom prst="rect">
            <a:avLst/>
          </a:prstGeom>
        </p:spPr>
      </p:pic>
      <p:sp>
        <p:nvSpPr>
          <p:cNvPr id="9" name="Focus Frame 2"/>
          <p:cNvSpPr>
            <a:spLocks noChangeAspect="1"/>
          </p:cNvSpPr>
          <p:nvPr userDrawn="1"/>
        </p:nvSpPr>
        <p:spPr bwMode="auto">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2" name="Focus Frame 2"/>
          <p:cNvSpPr>
            <a:spLocks noChangeAspect="1"/>
          </p:cNvSpPr>
          <p:nvPr userDrawn="1"/>
        </p:nvSpPr>
        <p:spPr bwMode="auto">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dirty="0"/>
              <a:t>Click to add Presenter Name</a:t>
            </a:r>
            <a:br>
              <a:rPr lang="en-US" dirty="0"/>
            </a:br>
            <a:r>
              <a:rPr lang="en-US" dirty="0"/>
              <a:t>Add date on second line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dirty="0"/>
          </a:p>
        </p:txBody>
      </p:sp>
      <p:sp>
        <p:nvSpPr>
          <p:cNvPr id="20" name="TextBox 19"/>
          <p:cNvSpPr txBox="1"/>
          <p:nvPr userDrawn="1"/>
        </p:nvSpPr>
        <p:spPr bwMode="gray">
          <a:xfrm>
            <a:off x="460256" y="6134024"/>
            <a:ext cx="7098135"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dirty="0">
                <a:solidFill>
                  <a:srgbClr val="979D9D"/>
                </a:solidFill>
                <a:effectLst/>
                <a:latin typeface="Arial" charset="0"/>
                <a:ea typeface="Arial Unicode MS" pitchFamily="34" charset="-128"/>
                <a:cs typeface="Arial Unicode MS" pitchFamily="34" charset="-128"/>
              </a:rPr>
              <a:t>© 2018 Gartner, Inc. and/or its affiliates. All rights reserved. Gartner is a registered trademark of Gartner, Inc. and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dirty="0">
              <a:solidFill>
                <a:srgbClr val="979D9D"/>
              </a:solidFill>
              <a:ea typeface="Arial Unicode MS" pitchFamily="34" charset="-128"/>
              <a:cs typeface="Arial Unicode MS" pitchFamily="34" charset="-128"/>
            </a:endParaRPr>
          </a:p>
        </p:txBody>
      </p:sp>
    </p:spTree>
    <p:extLst>
      <p:ext uri="{BB962C8B-B14F-4D97-AF65-F5344CB8AC3E}">
        <p14:creationId xmlns:p14="http://schemas.microsoft.com/office/powerpoint/2010/main" val="2152423458"/>
      </p:ext>
    </p:extLst>
  </p:cSld>
  <p:clrMapOvr>
    <a:masterClrMapping/>
  </p:clrMapOvr>
  <p:extLst mod="1">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Divider B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27559552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Divider B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19096082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Divider B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22265270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vider B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endParaRPr lang="en-US" dirty="0"/>
          </a:p>
        </p:txBody>
      </p:sp>
    </p:spTree>
    <p:extLst>
      <p:ext uri="{BB962C8B-B14F-4D97-AF65-F5344CB8AC3E}">
        <p14:creationId xmlns:p14="http://schemas.microsoft.com/office/powerpoint/2010/main" val="32972832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Quote B1_Steel">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83280481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Quote B1_Tang">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28658791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Quote B1_Lemon">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gray">
          <a:xfrm>
            <a:off x="474077"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gray">
          <a:xfrm>
            <a:off x="9422804"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223405609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Quote B1_Rose">
    <p:spTree>
      <p:nvGrpSpPr>
        <p:cNvPr id="1" name=""/>
        <p:cNvGrpSpPr/>
        <p:nvPr/>
      </p:nvGrpSpPr>
      <p:grpSpPr>
        <a:xfrm>
          <a:off x="0" y="0"/>
          <a:ext cx="0" cy="0"/>
          <a:chOff x="0" y="0"/>
          <a:chExt cx="0" cy="0"/>
        </a:xfrm>
      </p:grpSpPr>
      <p:sp>
        <p:nvSpPr>
          <p:cNvPr id="6" name="Title 2"/>
          <p:cNvSpPr>
            <a:spLocks noGrp="1"/>
          </p:cNvSpPr>
          <p:nvPr>
            <p:ph type="title" hasCustomPrompt="1"/>
          </p:nvPr>
        </p:nvSpPr>
        <p:spPr>
          <a:xfrm>
            <a:off x="1167116" y="920688"/>
            <a:ext cx="7842706" cy="4640295"/>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7" name="Rectangle 6"/>
          <p:cNvSpPr>
            <a:spLocks noChangeAspect="1"/>
          </p:cNvSpPr>
          <p:nvPr userDrawn="1"/>
        </p:nvSpPr>
        <p:spPr bwMode="ltGray">
          <a:xfrm>
            <a:off x="474077"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8" name="Rectangle 7"/>
          <p:cNvSpPr>
            <a:spLocks noChangeAspect="1"/>
          </p:cNvSpPr>
          <p:nvPr userDrawn="1"/>
        </p:nvSpPr>
        <p:spPr bwMode="ltGray">
          <a:xfrm>
            <a:off x="9422804"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9" name="Text Placeholder 11">
            <a:extLst>
              <a:ext uri="{FF2B5EF4-FFF2-40B4-BE49-F238E27FC236}">
                <a16:creationId xmlns:a16="http://schemas.microsoft.com/office/drawing/2014/main" id="{5B6CBD6E-4EFD-3A43-940F-8E12AD0605A8}"/>
              </a:ext>
            </a:extLst>
          </p:cNvPr>
          <p:cNvSpPr>
            <a:spLocks noGrp="1"/>
          </p:cNvSpPr>
          <p:nvPr>
            <p:ph type="body" sz="quarter" idx="11" hasCustomPrompt="1"/>
          </p:nvPr>
        </p:nvSpPr>
        <p:spPr>
          <a:xfrm>
            <a:off x="1167117" y="5583239"/>
            <a:ext cx="7842704" cy="403225"/>
          </a:xfrm>
        </p:spPr>
        <p:txBody>
          <a:bodyPr/>
          <a:lstStyle>
            <a:lvl1pPr marL="0" indent="0">
              <a:buNone/>
              <a:defRPr sz="1400">
                <a:solidFill>
                  <a:schemeClr val="tx1"/>
                </a:solidFill>
              </a:defRPr>
            </a:lvl1pPr>
          </a:lstStyle>
          <a:p>
            <a:pPr lvl="0"/>
            <a:r>
              <a:rPr lang="en-US" sz="1400" dirty="0"/>
              <a:t>Quote attribution placeholder</a:t>
            </a:r>
            <a:endParaRPr lang="en-US" dirty="0"/>
          </a:p>
        </p:txBody>
      </p:sp>
    </p:spTree>
    <p:extLst>
      <p:ext uri="{BB962C8B-B14F-4D97-AF65-F5344CB8AC3E}">
        <p14:creationId xmlns:p14="http://schemas.microsoft.com/office/powerpoint/2010/main" val="199334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813357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Quote B2_Steel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auto">
          <a:xfrm>
            <a:off x="6426219"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auto">
          <a:xfrm>
            <a:off x="473765" y="920687"/>
            <a:ext cx="246952" cy="506577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40089607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Quote B2_Tang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auto">
          <a:xfrm>
            <a:off x="6426219"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auto">
          <a:xfrm>
            <a:off x="473765" y="920687"/>
            <a:ext cx="246952" cy="506577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76583157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Quote B2_Lemon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invGray">
          <a:xfrm>
            <a:off x="6426219"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invGray">
          <a:xfrm>
            <a:off x="473765" y="920687"/>
            <a:ext cx="246952" cy="506577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205927546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Quote B2_Rose with photo">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B80F6528-EE68-E547-B691-7520BAE19AE6}"/>
              </a:ext>
            </a:extLst>
          </p:cNvPr>
          <p:cNvSpPr>
            <a:spLocks noGrp="1"/>
          </p:cNvSpPr>
          <p:nvPr>
            <p:ph type="pic" sz="quarter" idx="11"/>
          </p:nvPr>
        </p:nvSpPr>
        <p:spPr>
          <a:xfrm>
            <a:off x="7043912" y="1343025"/>
            <a:ext cx="4689182" cy="4298950"/>
          </a:xfrm>
        </p:spPr>
        <p:txBody>
          <a:bodyPr/>
          <a:lstStyle/>
          <a:p>
            <a:r>
              <a:rPr lang="en-US" dirty="0"/>
              <a:t>Click icon to add picture</a:t>
            </a:r>
          </a:p>
        </p:txBody>
      </p:sp>
      <p:sp>
        <p:nvSpPr>
          <p:cNvPr id="8" name="Text Placeholder 11">
            <a:extLst>
              <a:ext uri="{FF2B5EF4-FFF2-40B4-BE49-F238E27FC236}">
                <a16:creationId xmlns:a16="http://schemas.microsoft.com/office/drawing/2014/main" id="{88A909D5-54FC-434E-A562-A62EE938E1A0}"/>
              </a:ext>
            </a:extLst>
          </p:cNvPr>
          <p:cNvSpPr>
            <a:spLocks noGrp="1"/>
          </p:cNvSpPr>
          <p:nvPr>
            <p:ph type="body" sz="quarter" idx="12" hasCustomPrompt="1"/>
          </p:nvPr>
        </p:nvSpPr>
        <p:spPr>
          <a:xfrm>
            <a:off x="1092084" y="5469731"/>
            <a:ext cx="4962768" cy="344489"/>
          </a:xfrm>
        </p:spPr>
        <p:txBody>
          <a:bodyPr/>
          <a:lstStyle>
            <a:lvl1pPr marL="0" indent="0">
              <a:buNone/>
              <a:defRPr sz="1400">
                <a:solidFill>
                  <a:schemeClr val="tx1"/>
                </a:solidFill>
              </a:defRPr>
            </a:lvl1pPr>
          </a:lstStyle>
          <a:p>
            <a:pPr lvl="0"/>
            <a:r>
              <a:rPr lang="en-US" sz="1400" dirty="0"/>
              <a:t>Quote attribution placeholder</a:t>
            </a:r>
            <a:endParaRPr lang="en-US" dirty="0"/>
          </a:p>
        </p:txBody>
      </p:sp>
      <p:sp>
        <p:nvSpPr>
          <p:cNvPr id="9" name="Title 2"/>
          <p:cNvSpPr>
            <a:spLocks noGrp="1"/>
          </p:cNvSpPr>
          <p:nvPr>
            <p:ph type="title" hasCustomPrompt="1"/>
          </p:nvPr>
        </p:nvSpPr>
        <p:spPr>
          <a:xfrm>
            <a:off x="1092085" y="923926"/>
            <a:ext cx="4962768" cy="4545804"/>
          </a:xfrm>
        </p:spPr>
        <p:txBody>
          <a:bodyPr anchor="ctr" anchorCtr="0"/>
          <a:lstStyle>
            <a:lvl1pPr marL="228600" indent="-228600">
              <a:lnSpc>
                <a:spcPct val="100000"/>
              </a:lnSpc>
              <a:defRPr/>
            </a:lvl1pPr>
          </a:lstStyle>
          <a:p>
            <a:r>
              <a:rPr lang="en-US" dirty="0"/>
              <a:t>“Quote placeholder Lorem ipsum dolor sit </a:t>
            </a:r>
            <a:r>
              <a:rPr lang="en-US" dirty="0" err="1"/>
              <a:t>amet</a:t>
            </a:r>
            <a:r>
              <a:rPr lang="en-US" dirty="0"/>
              <a:t>, </a:t>
            </a:r>
            <a:r>
              <a:rPr lang="en-US" dirty="0" err="1"/>
              <a:t>conse</a:t>
            </a:r>
            <a:r>
              <a:rPr lang="en-US" dirty="0"/>
              <a:t> </a:t>
            </a:r>
            <a:r>
              <a:rPr lang="en-US" dirty="0" err="1"/>
              <a:t>ctet</a:t>
            </a:r>
            <a:r>
              <a:rPr lang="en-US" dirty="0"/>
              <a:t> ur </a:t>
            </a:r>
            <a:r>
              <a:rPr lang="en-US" dirty="0" err="1"/>
              <a:t>adipiscing</a:t>
            </a:r>
            <a:r>
              <a:rPr lang="en-US" dirty="0"/>
              <a:t> </a:t>
            </a:r>
            <a:r>
              <a:rPr lang="en-US" dirty="0" err="1"/>
              <a:t>elit</a:t>
            </a:r>
            <a:r>
              <a:rPr lang="en-US" dirty="0"/>
              <a:t>. </a:t>
            </a:r>
            <a:r>
              <a:rPr lang="en-US" dirty="0" err="1"/>
              <a:t>Mauris</a:t>
            </a:r>
            <a:r>
              <a:rPr lang="en-US" dirty="0"/>
              <a:t> </a:t>
            </a:r>
            <a:r>
              <a:rPr lang="en-US" dirty="0" err="1"/>
              <a:t>accum</a:t>
            </a:r>
            <a:r>
              <a:rPr lang="en-US" dirty="0"/>
              <a:t> san </a:t>
            </a:r>
            <a:r>
              <a:rPr lang="en-US" dirty="0" err="1"/>
              <a:t>urna</a:t>
            </a:r>
            <a:r>
              <a:rPr lang="en-US" dirty="0"/>
              <a:t>. </a:t>
            </a:r>
            <a:r>
              <a:rPr lang="en-US" dirty="0" err="1"/>
              <a:t>Sus</a:t>
            </a:r>
            <a:r>
              <a:rPr lang="en-US" dirty="0"/>
              <a:t> </a:t>
            </a:r>
            <a:r>
              <a:rPr lang="en-US" dirty="0" err="1"/>
              <a:t>pendisse</a:t>
            </a:r>
            <a:r>
              <a:rPr lang="en-US" dirty="0"/>
              <a:t> </a:t>
            </a:r>
            <a:r>
              <a:rPr lang="en-US" dirty="0" err="1"/>
              <a:t>sem</a:t>
            </a:r>
            <a:r>
              <a:rPr lang="en-US" dirty="0"/>
              <a:t> per semper </a:t>
            </a:r>
            <a:r>
              <a:rPr lang="en-US" dirty="0" err="1"/>
              <a:t>commodo</a:t>
            </a:r>
            <a:r>
              <a:rPr lang="en-US" dirty="0"/>
              <a:t>.”</a:t>
            </a:r>
          </a:p>
        </p:txBody>
      </p:sp>
      <p:sp>
        <p:nvSpPr>
          <p:cNvPr id="10" name="Rectangle 9"/>
          <p:cNvSpPr>
            <a:spLocks noChangeAspect="1"/>
          </p:cNvSpPr>
          <p:nvPr userDrawn="1"/>
        </p:nvSpPr>
        <p:spPr bwMode="ltGray">
          <a:xfrm>
            <a:off x="6426219"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
        <p:nvSpPr>
          <p:cNvPr id="11" name="Rectangle 10"/>
          <p:cNvSpPr>
            <a:spLocks noChangeAspect="1"/>
          </p:cNvSpPr>
          <p:nvPr userDrawn="1"/>
        </p:nvSpPr>
        <p:spPr bwMode="ltGray">
          <a:xfrm>
            <a:off x="473765" y="920687"/>
            <a:ext cx="246952" cy="506577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a:ln>
                <a:noFill/>
              </a:ln>
              <a:solidFill>
                <a:schemeClr val="bg1"/>
              </a:solidFill>
              <a:effectLst/>
              <a:latin typeface="Arial" charset="0"/>
            </a:endParaRPr>
          </a:p>
        </p:txBody>
      </p:sp>
    </p:spTree>
    <p:extLst>
      <p:ext uri="{BB962C8B-B14F-4D97-AF65-F5344CB8AC3E}">
        <p14:creationId xmlns:p14="http://schemas.microsoft.com/office/powerpoint/2010/main" val="18386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4113" y="1527174"/>
            <a:ext cx="5499100" cy="4460875"/>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77736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6" name="Text Placeholder 11"/>
          <p:cNvSpPr>
            <a:spLocks noGrp="1"/>
          </p:cNvSpPr>
          <p:nvPr>
            <p:ph type="body" sz="quarter" idx="16"/>
          </p:nvPr>
        </p:nvSpPr>
        <p:spPr>
          <a:xfrm>
            <a:off x="4424193"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11"/>
          <p:cNvSpPr>
            <a:spLocks noGrp="1"/>
          </p:cNvSpPr>
          <p:nvPr>
            <p:ph type="body" sz="quarter" idx="17"/>
          </p:nvPr>
        </p:nvSpPr>
        <p:spPr>
          <a:xfrm>
            <a:off x="8391186"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12" name="Text Placeholder 11"/>
          <p:cNvSpPr>
            <a:spLocks noGrp="1"/>
          </p:cNvSpPr>
          <p:nvPr>
            <p:ph type="body" sz="quarter" idx="13"/>
          </p:nvPr>
        </p:nvSpPr>
        <p:spPr>
          <a:xfrm>
            <a:off x="457200" y="1527175"/>
            <a:ext cx="3336925" cy="4460875"/>
          </a:xfrm>
        </p:spPr>
        <p:txBody>
          <a:bodyPr>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80468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9" name="Text Placeholder 11"/>
          <p:cNvSpPr>
            <a:spLocks noGrp="1"/>
          </p:cNvSpPr>
          <p:nvPr>
            <p:ph type="body" sz="quarter" idx="19"/>
          </p:nvPr>
        </p:nvSpPr>
        <p:spPr>
          <a:xfrm>
            <a:off x="4424192" y="1527175"/>
            <a:ext cx="333692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1"/>
          <p:cNvSpPr>
            <a:spLocks noGrp="1"/>
          </p:cNvSpPr>
          <p:nvPr>
            <p:ph type="body" sz="quarter" idx="20"/>
          </p:nvPr>
        </p:nvSpPr>
        <p:spPr>
          <a:xfrm>
            <a:off x="8391523" y="1527175"/>
            <a:ext cx="333692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11"/>
          <p:cNvSpPr>
            <a:spLocks noGrp="1"/>
          </p:cNvSpPr>
          <p:nvPr>
            <p:ph type="body" sz="quarter" idx="18"/>
          </p:nvPr>
        </p:nvSpPr>
        <p:spPr>
          <a:xfrm>
            <a:off x="457200" y="1527175"/>
            <a:ext cx="3336925" cy="4460875"/>
          </a:xfrm>
          <a:solidFill>
            <a:srgbClr val="F4F4F4"/>
          </a:solidFill>
        </p:spPr>
        <p:txBody>
          <a:bodyPr lIns="182880" tIns="182880" rIns="91440" bIns="182880">
            <a:noAutofit/>
          </a:bodyPr>
          <a:lstStyle>
            <a:lvl1pPr marL="0" indent="0">
              <a:buNone/>
              <a:defRPr sz="2000" b="1"/>
            </a:lvl1pPr>
            <a:lvl2pPr marL="228600" indent="-228600">
              <a:buClr>
                <a:schemeClr val="tx2"/>
              </a:buClr>
              <a:buFont typeface="Wingdings" panose="05000000000000000000" pitchFamily="2" charset="2"/>
              <a:buChar char="§"/>
              <a:defRPr sz="2000"/>
            </a:lvl2pPr>
            <a:lvl3pPr marL="502920" indent="-228600">
              <a:buFont typeface="Arial" panose="020B0604020202020204" pitchFamily="34" charset="0"/>
              <a:buChar char="–"/>
              <a:defRPr sz="2000"/>
            </a:lvl3pPr>
            <a:lvl4pPr marL="731520" indent="-228600">
              <a:buFont typeface="Wingdings" panose="05000000000000000000" pitchFamily="2" charset="2"/>
              <a:buChar char="§"/>
              <a:defRPr sz="2000"/>
            </a:lvl4pPr>
            <a:lvl5pPr marL="1005840" indent="-228600">
              <a:buFont typeface="Arial" panose="020B060402020202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7580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image" Target="../media/image4.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theme" Target="../theme/theme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image" Target="../media/image1.pn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theme" Target="../theme/theme3.xml"/><Relationship Id="rId2" Type="http://schemas.openxmlformats.org/officeDocument/2006/relationships/slideLayout" Target="../slideLayouts/slideLayout33.xml"/><Relationship Id="rId16" Type="http://schemas.openxmlformats.org/officeDocument/2006/relationships/slideLayout" Target="../slideLayouts/slideLayout47.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slideLayout" Target="../slideLayouts/slideLayout60.xml"/><Relationship Id="rId18" Type="http://schemas.openxmlformats.org/officeDocument/2006/relationships/image" Target="../media/image1.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17" Type="http://schemas.openxmlformats.org/officeDocument/2006/relationships/theme" Target="../theme/theme4.xml"/><Relationship Id="rId2" Type="http://schemas.openxmlformats.org/officeDocument/2006/relationships/slideLayout" Target="../slideLayouts/slideLayout49.xml"/><Relationship Id="rId16" Type="http://schemas.openxmlformats.org/officeDocument/2006/relationships/slideLayout" Target="../slideLayouts/slideLayout63.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5" Type="http://schemas.openxmlformats.org/officeDocument/2006/relationships/slideLayout" Target="../slideLayouts/slideLayout6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Gartner Logo"/>
          <p:cNvPicPr>
            <a:picLocks noChangeAspect="1"/>
          </p:cNvPicPr>
          <p:nvPr userDrawn="1"/>
        </p:nvPicPr>
        <p:blipFill>
          <a:blip r:embed="rId19"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30673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rgbClr val="979D9D"/>
                </a:solidFill>
              </a:rPr>
              <a:t>	© 2018 Gartner, Inc. and/or its affiliates. All rights reserved. Gartner is a registered trademark of Gartner, Inc. and its affiliates.</a:t>
            </a:r>
          </a:p>
        </p:txBody>
      </p:sp>
      <p:sp>
        <p:nvSpPr>
          <p:cNvPr id="8" name="TextBox 7"/>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3362298311"/>
      </p:ext>
    </p:extLst>
  </p:cSld>
  <p:clrMap bg1="lt1" tx1="dk1" bg2="lt2" tx2="dk2" accent1="accent1" accent2="accent2" accent3="accent3" accent4="accent4" accent5="accent5" accent6="accent6" hlink="hlink" folHlink="folHlink"/>
  <p:sldLayoutIdLst>
    <p:sldLayoutId id="2147483745" r:id="rId1"/>
    <p:sldLayoutId id="2147483786" r:id="rId2"/>
    <p:sldLayoutId id="2147483751" r:id="rId3"/>
    <p:sldLayoutId id="2147483750" r:id="rId4"/>
    <p:sldLayoutId id="2147483746" r:id="rId5"/>
    <p:sldLayoutId id="2147483759" r:id="rId6"/>
    <p:sldLayoutId id="2147483748" r:id="rId7"/>
    <p:sldLayoutId id="2147483761" r:id="rId8"/>
    <p:sldLayoutId id="2147483762" r:id="rId9"/>
    <p:sldLayoutId id="2147483763" r:id="rId10"/>
    <p:sldLayoutId id="2147483764" r:id="rId11"/>
    <p:sldLayoutId id="2147483788" r:id="rId12"/>
    <p:sldLayoutId id="2147483789" r:id="rId13"/>
    <p:sldLayoutId id="2147483790" r:id="rId14"/>
    <p:sldLayoutId id="2147483791" r:id="rId15"/>
    <p:sldLayoutId id="2147483792" r:id="rId16"/>
    <p:sldLayoutId id="2147483793" r:id="rId17"/>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A4A3A4"/>
          </p15:clr>
        </p15:guide>
        <p15:guide id="3" pos="288" userDrawn="1">
          <p15:clr>
            <a:srgbClr val="5ACBF0"/>
          </p15:clr>
        </p15:guide>
        <p15:guide id="4" orient="horz" pos="2160" userDrawn="1">
          <p15:clr>
            <a:srgbClr val="A4A3A4"/>
          </p15:clr>
        </p15:guide>
        <p15:guide id="5" orient="horz" pos="231" userDrawn="1">
          <p15:clr>
            <a:srgbClr val="5ACBF0"/>
          </p15:clr>
        </p15:guide>
        <p15:guide id="6" pos="7391" userDrawn="1">
          <p15:clr>
            <a:srgbClr val="5ACBF0"/>
          </p15:clr>
        </p15:guide>
        <p15:guide id="7" orient="horz" pos="3772" userDrawn="1">
          <p15:clr>
            <a:srgbClr val="FBAE40"/>
          </p15:clr>
        </p15:guide>
        <p15:guide id="9" orient="horz" pos="4110" userDrawn="1">
          <p15:clr>
            <a:srgbClr val="5ACBF0"/>
          </p15:clr>
        </p15:guide>
        <p15:guide id="10" orient="horz" pos="537" userDrawn="1">
          <p15:clr>
            <a:srgbClr val="FDE53C"/>
          </p15:clr>
        </p15:guide>
        <p15:guide id="11" orient="horz" pos="846" userDrawn="1">
          <p15:clr>
            <a:srgbClr val="FDE53C"/>
          </p15:clr>
        </p15:guide>
        <p15:guide id="12" orient="horz" pos="962" userDrawn="1">
          <p15:clr>
            <a:srgbClr val="5ACBF0"/>
          </p15:clr>
        </p15:guide>
        <p15:guide id="13" orient="horz" pos="4035" userDrawn="1">
          <p15:clr>
            <a:srgbClr val="5ACBF0"/>
          </p15:clr>
        </p15:guide>
        <p15:guide id="14" pos="3752" userDrawn="1">
          <p15:clr>
            <a:srgbClr val="5ACBF0"/>
          </p15:clr>
        </p15:guide>
        <p15:guide id="15" pos="3927" userDrawn="1">
          <p15:clr>
            <a:srgbClr val="5ACBF0"/>
          </p15:clr>
        </p15:guide>
        <p15:guide id="16" orient="horz" pos="3947" userDrawn="1">
          <p15:clr>
            <a:srgbClr val="5ACBF0"/>
          </p15:clr>
        </p15:guide>
        <p15:guide id="17" pos="2655" userDrawn="1">
          <p15:clr>
            <a:srgbClr val="A4A3A4"/>
          </p15:clr>
        </p15:guide>
        <p15:guide id="19" pos="5025"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bwMode="black">
          <a:xfrm>
            <a:off x="10452994" y="6241641"/>
            <a:ext cx="1280218" cy="292484"/>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181849"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b="0" kern="1200" smtClean="0">
                <a:solidFill>
                  <a:srgbClr val="979D9D"/>
                </a:solidFill>
                <a:latin typeface="+mn-lt"/>
                <a:ea typeface="+mn-ea"/>
                <a:cs typeface="+mn-cs"/>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b="0" kern="1200" dirty="0">
                <a:solidFill>
                  <a:srgbClr val="979D9D"/>
                </a:solidFill>
                <a:latin typeface="+mn-lt"/>
                <a:ea typeface="+mn-ea"/>
                <a:cs typeface="+mn-cs"/>
              </a:rPr>
              <a:t>	© 2018 Gartner, Inc. and/or its affiliates. All rights reserved. Gartner is a registered trademark of Gartner, Inc. and its affiliates.</a:t>
            </a:r>
          </a:p>
        </p:txBody>
      </p:sp>
      <p:sp>
        <p:nvSpPr>
          <p:cNvPr id="8" name="Footnote Notice" hidden="1"/>
          <p:cNvSpPr/>
          <p:nvPr userDrawn="1"/>
        </p:nvSpPr>
        <p:spPr>
          <a:xfrm>
            <a:off x="2940424" y="5279208"/>
            <a:ext cx="6311152" cy="1015663"/>
          </a:xfrm>
          <a:prstGeom prst="rect">
            <a:avLst/>
          </a:prstGeom>
          <a:solidFill>
            <a:srgbClr val="FF0000"/>
          </a:solidFill>
          <a:ln w="12700">
            <a:solidFill>
              <a:srgbClr val="FF0000"/>
            </a:solidFill>
          </a:ln>
        </p:spPr>
        <p:txBody>
          <a:bodyPr wrap="square">
            <a:spAutoFit/>
          </a:bodyPr>
          <a:lstStyle/>
          <a:p>
            <a:pPr marL="0" marR="0" indent="0" algn="l">
              <a:lnSpc>
                <a:spcPts val="1200"/>
              </a:lnSpc>
              <a:spcBef>
                <a:spcPts val="0"/>
              </a:spcBef>
              <a:spcAft>
                <a:spcPts val="0"/>
              </a:spcAft>
            </a:pPr>
            <a:r>
              <a:rPr lang="en-US" sz="1200" b="1" dirty="0">
                <a:solidFill>
                  <a:schemeClr val="tx1"/>
                </a:solidFill>
                <a:effectLst/>
                <a:latin typeface="+mn-lt"/>
                <a:ea typeface="Calibri" panose="020F0502020204030204" pitchFamily="34" charset="0"/>
              </a:rPr>
              <a:t>READ AND THEN DELETE THIS BOX</a:t>
            </a:r>
            <a:r>
              <a:rPr lang="en-US" sz="1200" b="1" baseline="0" dirty="0">
                <a:solidFill>
                  <a:schemeClr val="tx1"/>
                </a:solidFill>
                <a:effectLst/>
                <a:latin typeface="+mn-lt"/>
                <a:ea typeface="Calibri" panose="020F0502020204030204" pitchFamily="34" charset="0"/>
              </a:rPr>
              <a:t> | Go tot the VIEW tab, select “Slide Master”</a:t>
            </a:r>
            <a:endParaRPr lang="en-US" sz="1200" b="1" dirty="0">
              <a:solidFill>
                <a:schemeClr val="tx1"/>
              </a:solidFill>
              <a:effectLst/>
              <a:latin typeface="+mn-lt"/>
              <a:ea typeface="Calibri" panose="020F0502020204030204" pitchFamily="34" charset="0"/>
            </a:endParaRPr>
          </a:p>
          <a:p>
            <a:pPr marL="0" marR="0" indent="0" algn="l">
              <a:lnSpc>
                <a:spcPts val="1200"/>
              </a:lnSpc>
              <a:spcBef>
                <a:spcPts val="0"/>
              </a:spcBef>
              <a:spcAft>
                <a:spcPts val="0"/>
              </a:spcAft>
            </a:pPr>
            <a:r>
              <a:rPr lang="en-US" sz="1200" b="0" dirty="0">
                <a:solidFill>
                  <a:schemeClr val="tx1"/>
                </a:solidFill>
                <a:effectLst/>
                <a:latin typeface="+mn-lt"/>
                <a:ea typeface="Calibri" panose="020F0502020204030204" pitchFamily="34" charset="0"/>
              </a:rPr>
              <a:t>To comply with the Information Classification Policy, all employees must modify the footer information for all documents containing Confidential, Restricted or Public Information. Click in the Footer and enter the version, the date the file was last modified, and the appropriate classification—INTERNAL or RESTRICTED. For presentations containing only Public Information, delete everything below the copyright line.</a:t>
            </a:r>
          </a:p>
        </p:txBody>
      </p:sp>
      <p:sp>
        <p:nvSpPr>
          <p:cNvPr id="11" name="TextBox 10"/>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2025644939"/>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3" r:id="rId4"/>
    <p:sldLayoutId id="2147483802" r:id="rId5"/>
    <p:sldLayoutId id="2147483804" r:id="rId6"/>
    <p:sldLayoutId id="2147483805" r:id="rId7"/>
    <p:sldLayoutId id="2147483806" r:id="rId8"/>
    <p:sldLayoutId id="2147483807" r:id="rId9"/>
    <p:sldLayoutId id="2147483809" r:id="rId10"/>
    <p:sldLayoutId id="2147483810" r:id="rId11"/>
    <p:sldLayoutId id="2147483811" r:id="rId12"/>
    <p:sldLayoutId id="2147483812" r:id="rId13"/>
    <p:sldLayoutId id="2147483813" r:id="rId14"/>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guide id="15" pos="2655" userDrawn="1">
          <p15:clr>
            <a:srgbClr val="A4A3A4"/>
          </p15:clr>
        </p15:guide>
        <p15:guide id="16" pos="5025" userDrawn="1">
          <p15:clr>
            <a:srgbClr val="A4A3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181849"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rgbClr val="979D9D"/>
                </a:solidFill>
              </a:rPr>
              <a:t>	© 2018 Gartner, Inc. and/or its affiliates. All rights reserved. Gartner is a registered trademark of Gartner, Inc. and its affiliates.</a:t>
            </a:r>
          </a:p>
        </p:txBody>
      </p:sp>
      <p:sp>
        <p:nvSpPr>
          <p:cNvPr id="8" name="Footnote Notice" hidden="1"/>
          <p:cNvSpPr/>
          <p:nvPr userDrawn="1"/>
        </p:nvSpPr>
        <p:spPr>
          <a:xfrm>
            <a:off x="2940424" y="5279208"/>
            <a:ext cx="6311152" cy="1015663"/>
          </a:xfrm>
          <a:prstGeom prst="rect">
            <a:avLst/>
          </a:prstGeom>
          <a:solidFill>
            <a:srgbClr val="FF0000"/>
          </a:solidFill>
          <a:ln w="12700">
            <a:solidFill>
              <a:srgbClr val="FF0000"/>
            </a:solidFill>
          </a:ln>
        </p:spPr>
        <p:txBody>
          <a:bodyPr wrap="square">
            <a:spAutoFit/>
          </a:bodyPr>
          <a:lstStyle/>
          <a:p>
            <a:pPr marL="0" marR="0" indent="0" algn="l">
              <a:lnSpc>
                <a:spcPts val="1200"/>
              </a:lnSpc>
              <a:spcBef>
                <a:spcPts val="0"/>
              </a:spcBef>
              <a:spcAft>
                <a:spcPts val="0"/>
              </a:spcAft>
            </a:pPr>
            <a:r>
              <a:rPr lang="en-US" sz="1200" b="1" dirty="0">
                <a:solidFill>
                  <a:schemeClr val="bg1"/>
                </a:solidFill>
                <a:effectLst/>
                <a:latin typeface="+mn-lt"/>
                <a:ea typeface="Calibri" panose="020F0502020204030204" pitchFamily="34" charset="0"/>
              </a:rPr>
              <a:t>READ AND THEN DELETE THIS BOX</a:t>
            </a:r>
            <a:r>
              <a:rPr lang="en-US" sz="1200" b="1" baseline="0" dirty="0">
                <a:solidFill>
                  <a:schemeClr val="bg1"/>
                </a:solidFill>
                <a:effectLst/>
                <a:latin typeface="+mn-lt"/>
                <a:ea typeface="Calibri" panose="020F0502020204030204" pitchFamily="34" charset="0"/>
              </a:rPr>
              <a:t> | Go tot the VIEW tab, select “Slide Master”</a:t>
            </a:r>
            <a:endParaRPr lang="en-US" sz="1200" b="1" dirty="0">
              <a:solidFill>
                <a:schemeClr val="bg1"/>
              </a:solidFill>
              <a:effectLst/>
              <a:latin typeface="+mn-lt"/>
              <a:ea typeface="Calibri" panose="020F0502020204030204" pitchFamily="34" charset="0"/>
            </a:endParaRPr>
          </a:p>
          <a:p>
            <a:pPr marL="0" marR="0" indent="0" algn="l">
              <a:lnSpc>
                <a:spcPts val="1200"/>
              </a:lnSpc>
              <a:spcBef>
                <a:spcPts val="0"/>
              </a:spcBef>
              <a:spcAft>
                <a:spcPts val="0"/>
              </a:spcAft>
            </a:pPr>
            <a:r>
              <a:rPr lang="en-US" sz="1200" b="0" dirty="0">
                <a:solidFill>
                  <a:schemeClr val="bg1"/>
                </a:solidFill>
                <a:effectLst/>
                <a:latin typeface="+mn-lt"/>
                <a:ea typeface="Calibri" panose="020F0502020204030204" pitchFamily="34" charset="0"/>
              </a:rPr>
              <a:t>To comply with the Information Classification Policy, all employees must modify the footer information for all documents containing Confidential, Restricted or Public Information. Click in the Footer and enter the version, the date the file was last modified, and the appropriate classification—INTERNAL or RESTRICTED. For presentations containing only Public Information, delete everything below the copyright line.</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520007369"/>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guide id="15" pos="2655" userDrawn="1">
          <p15:clr>
            <a:srgbClr val="A4A3A4"/>
          </p15:clr>
        </p15:guide>
        <p15:guide id="16" pos="5025" userDrawn="1">
          <p15:clr>
            <a:srgbClr val="A4A3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457200" y="1527175"/>
            <a:ext cx="11276013" cy="446087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Gartner Logo"/>
          <p:cNvPicPr>
            <a:picLocks noChangeAspect="1"/>
          </p:cNvPicPr>
          <p:nvPr userDrawn="1"/>
        </p:nvPicPr>
        <p:blipFill>
          <a:blip r:embed="rId18"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5" name="Original Legal Copy" hidden="1"/>
          <p:cNvSpPr txBox="1"/>
          <p:nvPr userDrawn="1"/>
        </p:nvSpPr>
        <p:spPr>
          <a:xfrm>
            <a:off x="457201" y="6335373"/>
            <a:ext cx="7869114" cy="215444"/>
          </a:xfrm>
          <a:prstGeom prst="rect">
            <a:avLst/>
          </a:prstGeom>
          <a:noFill/>
        </p:spPr>
        <p:txBody>
          <a:bodyPr wrap="square" lIns="0" tIns="0" rIns="0" bIns="0" rtlCol="0" anchor="b" anchorCtr="0">
            <a:spAutoFit/>
          </a:bodyPr>
          <a:lstStyle/>
          <a:p>
            <a:pPr marL="228600" indent="-228600" algn="l">
              <a:tabLst>
                <a:tab pos="228600" algn="l"/>
              </a:tabLst>
            </a:pPr>
            <a:fld id="{1CE9EA8B-DBE7-492B-893F-AD13AC039ED7}" type="slidenum">
              <a:rPr lang="en-US" sz="700" smtClean="0">
                <a:solidFill>
                  <a:srgbClr val="6E7878"/>
                </a:solidFill>
              </a:rPr>
              <a:pPr marL="228600" indent="-228600" algn="l">
                <a:tabLst>
                  <a:tab pos="228600" algn="l"/>
                </a:tabLst>
              </a:pPr>
              <a:t>‹#›</a:t>
            </a:fld>
            <a:r>
              <a:rPr lang="en-US" sz="700" dirty="0">
                <a:solidFill>
                  <a:srgbClr val="6E7878"/>
                </a:solidFill>
              </a:rPr>
              <a:t>	© 2018 Gartner, Inc. and/or its affiliates. All rights reserved. Gartner is a registered trademark of Gartner, Inc. and its affiliates. Version 8.2  Last updated 29 June 2018</a:t>
            </a:r>
          </a:p>
          <a:p>
            <a:pPr algn="l">
              <a:tabLst>
                <a:tab pos="228600" algn="l"/>
              </a:tabLst>
            </a:pPr>
            <a:r>
              <a:rPr lang="en-US" sz="700" dirty="0">
                <a:solidFill>
                  <a:srgbClr val="6E7878"/>
                </a:solidFill>
              </a:rPr>
              <a:t>	</a:t>
            </a:r>
            <a:r>
              <a:rPr lang="en-US" sz="700" b="1" dirty="0">
                <a:solidFill>
                  <a:srgbClr val="6E7878"/>
                </a:solidFill>
              </a:rPr>
              <a:t>INTERNAL — FOR INTERNAL USE ONLY</a:t>
            </a:r>
          </a:p>
        </p:txBody>
      </p:sp>
      <p:sp>
        <p:nvSpPr>
          <p:cNvPr id="10" name="TextBox 9"/>
          <p:cNvSpPr txBox="1"/>
          <p:nvPr userDrawn="1"/>
        </p:nvSpPr>
        <p:spPr>
          <a:xfrm>
            <a:off x="457201" y="6439286"/>
            <a:ext cx="7181849"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700" smtClean="0">
                <a:solidFill>
                  <a:srgbClr val="979D9D"/>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dirty="0">
                <a:solidFill>
                  <a:srgbClr val="979D9D"/>
                </a:solidFill>
              </a:rPr>
              <a:t>	© 2018 Gartner, Inc. and/or its affiliates. All rights reserved. Gartner is a registered trademark of Gartner, Inc. and its affiliates.</a:t>
            </a:r>
          </a:p>
        </p:txBody>
      </p:sp>
      <p:sp>
        <p:nvSpPr>
          <p:cNvPr id="8" name="Footnote Notice" hidden="1"/>
          <p:cNvSpPr/>
          <p:nvPr userDrawn="1"/>
        </p:nvSpPr>
        <p:spPr>
          <a:xfrm>
            <a:off x="2940424" y="5279208"/>
            <a:ext cx="6311152" cy="1015663"/>
          </a:xfrm>
          <a:prstGeom prst="rect">
            <a:avLst/>
          </a:prstGeom>
          <a:solidFill>
            <a:srgbClr val="FF0000"/>
          </a:solidFill>
          <a:ln w="12700">
            <a:solidFill>
              <a:srgbClr val="FF0000"/>
            </a:solidFill>
          </a:ln>
        </p:spPr>
        <p:txBody>
          <a:bodyPr wrap="square">
            <a:spAutoFit/>
          </a:bodyPr>
          <a:lstStyle/>
          <a:p>
            <a:pPr marL="0" marR="0" indent="0" algn="l">
              <a:lnSpc>
                <a:spcPts val="1200"/>
              </a:lnSpc>
              <a:spcBef>
                <a:spcPts val="0"/>
              </a:spcBef>
              <a:spcAft>
                <a:spcPts val="0"/>
              </a:spcAft>
            </a:pPr>
            <a:r>
              <a:rPr lang="en-US" sz="1200" b="1" dirty="0">
                <a:solidFill>
                  <a:schemeClr val="tx1"/>
                </a:solidFill>
                <a:effectLst/>
                <a:latin typeface="+mn-lt"/>
                <a:ea typeface="Calibri" panose="020F0502020204030204" pitchFamily="34" charset="0"/>
              </a:rPr>
              <a:t>READ AND THEN DELETE THIS BOX</a:t>
            </a:r>
            <a:r>
              <a:rPr lang="en-US" sz="1200" b="1" baseline="0" dirty="0">
                <a:solidFill>
                  <a:schemeClr val="tx1"/>
                </a:solidFill>
                <a:effectLst/>
                <a:latin typeface="+mn-lt"/>
                <a:ea typeface="Calibri" panose="020F0502020204030204" pitchFamily="34" charset="0"/>
              </a:rPr>
              <a:t> | Go tot the VIEW tab, select “Slide Master”</a:t>
            </a:r>
            <a:endParaRPr lang="en-US" sz="1200" b="1" dirty="0">
              <a:solidFill>
                <a:schemeClr val="tx1"/>
              </a:solidFill>
              <a:effectLst/>
              <a:latin typeface="+mn-lt"/>
              <a:ea typeface="Calibri" panose="020F0502020204030204" pitchFamily="34" charset="0"/>
            </a:endParaRPr>
          </a:p>
          <a:p>
            <a:pPr marL="0" marR="0" indent="0" algn="l">
              <a:lnSpc>
                <a:spcPts val="1200"/>
              </a:lnSpc>
              <a:spcBef>
                <a:spcPts val="0"/>
              </a:spcBef>
              <a:spcAft>
                <a:spcPts val="0"/>
              </a:spcAft>
            </a:pPr>
            <a:r>
              <a:rPr lang="en-US" sz="1200" b="0" dirty="0">
                <a:solidFill>
                  <a:schemeClr val="tx1"/>
                </a:solidFill>
                <a:effectLst/>
                <a:latin typeface="+mn-lt"/>
                <a:ea typeface="Calibri" panose="020F0502020204030204" pitchFamily="34" charset="0"/>
              </a:rPr>
              <a:t>To comply with the Information Classification Policy, all employees must modify the footer information for all documents containing Confidential, Restricted or Public Information. Click in the Footer and enter the version, the date the file was last modified, and the appropriate classification—INTERNAL or RESTRICTED. For presentations containing only Public Information, delete everything below the copyright line.</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dirty="0">
                <a:solidFill>
                  <a:srgbClr val="979D9D"/>
                </a:solidFill>
                <a:latin typeface="+mn-lt"/>
                <a:ea typeface="+mn-ea"/>
                <a:cs typeface="+mn-cs"/>
              </a:rPr>
              <a:t>INTERNAL or RESTRICTED</a:t>
            </a:r>
          </a:p>
        </p:txBody>
      </p:sp>
    </p:spTree>
    <p:extLst>
      <p:ext uri="{BB962C8B-B14F-4D97-AF65-F5344CB8AC3E}">
        <p14:creationId xmlns:p14="http://schemas.microsoft.com/office/powerpoint/2010/main" val="3809325339"/>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Lst>
  <p:hf sldNum="0" hdr="0" ftr="0" dt="0"/>
  <p:txStyles>
    <p:title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guide id="15" pos="2656" userDrawn="1">
          <p15:clr>
            <a:srgbClr val="A4A3A4"/>
          </p15:clr>
        </p15:guide>
        <p15:guide id="16" pos="5025" userDrawn="1">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lstStyle/>
          <a:p>
            <a:r>
              <a:rPr lang="en-US" dirty="0"/>
              <a:t>Part 2: Decision Making</a:t>
            </a:r>
          </a:p>
        </p:txBody>
      </p:sp>
      <p:sp>
        <p:nvSpPr>
          <p:cNvPr id="2" name="Title 1"/>
          <p:cNvSpPr>
            <a:spLocks noGrp="1"/>
          </p:cNvSpPr>
          <p:nvPr>
            <p:ph type="ctrTitle"/>
          </p:nvPr>
        </p:nvSpPr>
        <p:spPr/>
        <p:txBody>
          <a:bodyPr/>
          <a:lstStyle/>
          <a:p>
            <a:r>
              <a:rPr lang="en-US" dirty="0"/>
              <a:t>Exercises for Personal and Team Development</a:t>
            </a:r>
          </a:p>
        </p:txBody>
      </p:sp>
    </p:spTree>
    <p:extLst>
      <p:ext uri="{BB962C8B-B14F-4D97-AF65-F5344CB8AC3E}">
        <p14:creationId xmlns:p14="http://schemas.microsoft.com/office/powerpoint/2010/main" val="21796222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8F1AD1BD-1D2C-FC45-8974-33860CD33810}"/>
              </a:ext>
            </a:extLst>
          </p:cNvPr>
          <p:cNvSpPr/>
          <p:nvPr/>
        </p:nvSpPr>
        <p:spPr>
          <a:xfrm>
            <a:off x="4732499" y="1896035"/>
            <a:ext cx="1364476" cy="1747075"/>
          </a:xfrm>
          <a:prstGeom prst="rect">
            <a:avLst/>
          </a:prstGeom>
          <a:noFill/>
          <a:ln w="19050">
            <a:solidFill>
              <a:srgbClr val="009AD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 name="Title 1">
            <a:extLst>
              <a:ext uri="{FF2B5EF4-FFF2-40B4-BE49-F238E27FC236}">
                <a16:creationId xmlns:a16="http://schemas.microsoft.com/office/drawing/2014/main" id="{C0DBA252-933B-3543-A958-031644F5E57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pPr>
              <a:spcAft>
                <a:spcPts val="600"/>
              </a:spcAft>
            </a:pPr>
            <a:r>
              <a:rPr lang="en-IN" b="1" dirty="0">
                <a:solidFill>
                  <a:schemeClr val="dk2"/>
                </a:solidFill>
                <a:ea typeface="Arial Black"/>
                <a:cs typeface="Arial Black"/>
                <a:sym typeface="Arial Black"/>
              </a:rPr>
              <a:t>Exercise 1 — Think from Multiple Perspectives (Cont.)</a:t>
            </a:r>
          </a:p>
        </p:txBody>
      </p:sp>
      <p:sp>
        <p:nvSpPr>
          <p:cNvPr id="3" name="Rectangle 2">
            <a:extLst>
              <a:ext uri="{FF2B5EF4-FFF2-40B4-BE49-F238E27FC236}">
                <a16:creationId xmlns:a16="http://schemas.microsoft.com/office/drawing/2014/main" id="{79B5B64C-52F3-0241-A429-E1D23BCB9FD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36" name="Group 35">
            <a:extLst>
              <a:ext uri="{FF2B5EF4-FFF2-40B4-BE49-F238E27FC236}">
                <a16:creationId xmlns:a16="http://schemas.microsoft.com/office/drawing/2014/main" id="{F1634130-5A6E-884C-8C3E-EEE2C7A0E98B}"/>
              </a:ext>
            </a:extLst>
          </p:cNvPr>
          <p:cNvGrpSpPr/>
          <p:nvPr/>
        </p:nvGrpSpPr>
        <p:grpSpPr>
          <a:xfrm>
            <a:off x="941672" y="1976420"/>
            <a:ext cx="10308657" cy="1666690"/>
            <a:chOff x="1040808" y="1976420"/>
            <a:chExt cx="10308657" cy="1666690"/>
          </a:xfrm>
        </p:grpSpPr>
        <p:grpSp>
          <p:nvGrpSpPr>
            <p:cNvPr id="4" name="Group 3">
              <a:extLst>
                <a:ext uri="{FF2B5EF4-FFF2-40B4-BE49-F238E27FC236}">
                  <a16:creationId xmlns:a16="http://schemas.microsoft.com/office/drawing/2014/main" id="{4870FEF4-BD32-5E41-89E8-DB72D3A96B3C}"/>
                </a:ext>
              </a:extLst>
            </p:cNvPr>
            <p:cNvGrpSpPr/>
            <p:nvPr/>
          </p:nvGrpSpPr>
          <p:grpSpPr>
            <a:xfrm>
              <a:off x="1547574" y="1989138"/>
              <a:ext cx="1036606" cy="608884"/>
              <a:chOff x="1568627" y="2539956"/>
              <a:chExt cx="676275" cy="397232"/>
            </a:xfrm>
          </p:grpSpPr>
          <p:sp>
            <p:nvSpPr>
              <p:cNvPr id="5" name="Freeform 4">
                <a:extLst>
                  <a:ext uri="{FF2B5EF4-FFF2-40B4-BE49-F238E27FC236}">
                    <a16:creationId xmlns:a16="http://schemas.microsoft.com/office/drawing/2014/main" id="{5AF55771-DEA9-E647-BD2D-ED2E826F1285}"/>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9525" cap="flat">
                <a:noFill/>
                <a:prstDash val="solid"/>
                <a:miter/>
              </a:ln>
            </p:spPr>
            <p:txBody>
              <a:bodyPr rtlCol="0" anchor="ctr"/>
              <a:lstStyle/>
              <a:p>
                <a:endParaRPr lang="en-US" dirty="0"/>
              </a:p>
            </p:txBody>
          </p:sp>
          <p:sp>
            <p:nvSpPr>
              <p:cNvPr id="6" name="Freeform 5">
                <a:extLst>
                  <a:ext uri="{FF2B5EF4-FFF2-40B4-BE49-F238E27FC236}">
                    <a16:creationId xmlns:a16="http://schemas.microsoft.com/office/drawing/2014/main" id="{BAF466DE-BA64-E54C-862B-CC2E5216BEB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952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B97EF91E-8503-9942-8D4E-B350F31AB97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9525" cap="flat">
                <a:noFill/>
                <a:prstDash val="solid"/>
                <a:miter/>
              </a:ln>
            </p:spPr>
            <p:txBody>
              <a:bodyPr rtlCol="0" anchor="ctr"/>
              <a:lstStyle/>
              <a:p>
                <a:endParaRPr lang="en-US" dirty="0"/>
              </a:p>
            </p:txBody>
          </p:sp>
        </p:grpSp>
        <p:grpSp>
          <p:nvGrpSpPr>
            <p:cNvPr id="8" name="Group 7">
              <a:extLst>
                <a:ext uri="{FF2B5EF4-FFF2-40B4-BE49-F238E27FC236}">
                  <a16:creationId xmlns:a16="http://schemas.microsoft.com/office/drawing/2014/main" id="{CB304717-261D-F04D-925D-A344451761F7}"/>
                </a:ext>
              </a:extLst>
            </p:cNvPr>
            <p:cNvGrpSpPr/>
            <p:nvPr/>
          </p:nvGrpSpPr>
          <p:grpSpPr>
            <a:xfrm>
              <a:off x="6715680" y="1984021"/>
              <a:ext cx="1036606" cy="608884"/>
              <a:chOff x="1568627" y="2539956"/>
              <a:chExt cx="676275" cy="397232"/>
            </a:xfrm>
          </p:grpSpPr>
          <p:sp>
            <p:nvSpPr>
              <p:cNvPr id="9" name="Freeform 8">
                <a:extLst>
                  <a:ext uri="{FF2B5EF4-FFF2-40B4-BE49-F238E27FC236}">
                    <a16:creationId xmlns:a16="http://schemas.microsoft.com/office/drawing/2014/main" id="{CF38784B-1CA8-A04D-80ED-9D47F07FF0C0}"/>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F5AB23"/>
              </a:solidFill>
              <a:ln w="9525" cap="flat">
                <a:noFill/>
                <a:prstDash val="solid"/>
                <a:miter/>
              </a:ln>
            </p:spPr>
            <p:txBody>
              <a:bodyPr rtlCol="0" anchor="ctr"/>
              <a:lstStyle/>
              <a:p>
                <a:endParaRPr lang="en-US" dirty="0"/>
              </a:p>
            </p:txBody>
          </p:sp>
          <p:sp>
            <p:nvSpPr>
              <p:cNvPr id="10" name="Freeform 9">
                <a:extLst>
                  <a:ext uri="{FF2B5EF4-FFF2-40B4-BE49-F238E27FC236}">
                    <a16:creationId xmlns:a16="http://schemas.microsoft.com/office/drawing/2014/main" id="{881A2688-A255-3346-A3FB-CA17C66E720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F5AB23"/>
              </a:solidFill>
              <a:ln w="9525"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DC5A6940-3A22-C743-ABFC-B397483487C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F5AB23"/>
              </a:solidFill>
              <a:ln w="9525" cap="flat">
                <a:noFill/>
                <a:prstDash val="solid"/>
                <a:miter/>
              </a:ln>
            </p:spPr>
            <p:txBody>
              <a:bodyPr rtlCol="0" anchor="ctr"/>
              <a:lstStyle/>
              <a:p>
                <a:endParaRPr lang="en-US" dirty="0"/>
              </a:p>
            </p:txBody>
          </p:sp>
        </p:grpSp>
        <p:grpSp>
          <p:nvGrpSpPr>
            <p:cNvPr id="12" name="Group 11">
              <a:extLst>
                <a:ext uri="{FF2B5EF4-FFF2-40B4-BE49-F238E27FC236}">
                  <a16:creationId xmlns:a16="http://schemas.microsoft.com/office/drawing/2014/main" id="{D91B1C4E-78D2-2647-95E7-59642E9D06BC}"/>
                </a:ext>
              </a:extLst>
            </p:cNvPr>
            <p:cNvGrpSpPr/>
            <p:nvPr/>
          </p:nvGrpSpPr>
          <p:grpSpPr>
            <a:xfrm>
              <a:off x="3270276" y="1984021"/>
              <a:ext cx="1036606" cy="608884"/>
              <a:chOff x="1568627" y="2539956"/>
              <a:chExt cx="676275" cy="397232"/>
            </a:xfrm>
          </p:grpSpPr>
          <p:sp>
            <p:nvSpPr>
              <p:cNvPr id="13" name="Freeform 12">
                <a:extLst>
                  <a:ext uri="{FF2B5EF4-FFF2-40B4-BE49-F238E27FC236}">
                    <a16:creationId xmlns:a16="http://schemas.microsoft.com/office/drawing/2014/main" id="{A76C65DC-1E93-D24C-B10A-C5EF34F203C6}"/>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4" name="Freeform 13">
                <a:extLst>
                  <a:ext uri="{FF2B5EF4-FFF2-40B4-BE49-F238E27FC236}">
                    <a16:creationId xmlns:a16="http://schemas.microsoft.com/office/drawing/2014/main" id="{3D5D19D9-0C90-8447-AD40-71B0E31621AF}"/>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id="{D81D30B3-05C5-354A-87E9-72570B69C5BC}"/>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bg1"/>
              </a:solidFill>
              <a:ln w="12700" cap="flat">
                <a:solidFill>
                  <a:srgbClr val="6F7878"/>
                </a:solidFill>
                <a:prstDash val="solid"/>
                <a:miter/>
              </a:ln>
            </p:spPr>
            <p:txBody>
              <a:bodyPr rtlCol="0" anchor="ctr"/>
              <a:lstStyle/>
              <a:p>
                <a:endParaRPr lang="en-US" dirty="0"/>
              </a:p>
            </p:txBody>
          </p:sp>
        </p:grpSp>
        <p:grpSp>
          <p:nvGrpSpPr>
            <p:cNvPr id="16" name="Group 15">
              <a:extLst>
                <a:ext uri="{FF2B5EF4-FFF2-40B4-BE49-F238E27FC236}">
                  <a16:creationId xmlns:a16="http://schemas.microsoft.com/office/drawing/2014/main" id="{59D1D702-7659-6E4A-9B40-A419774D92DA}"/>
                </a:ext>
              </a:extLst>
            </p:cNvPr>
            <p:cNvGrpSpPr/>
            <p:nvPr/>
          </p:nvGrpSpPr>
          <p:grpSpPr>
            <a:xfrm>
              <a:off x="8438382" y="1976420"/>
              <a:ext cx="1036606" cy="608884"/>
              <a:chOff x="1568627" y="2539956"/>
              <a:chExt cx="676275" cy="397232"/>
            </a:xfrm>
          </p:grpSpPr>
          <p:sp>
            <p:nvSpPr>
              <p:cNvPr id="17" name="Freeform 16">
                <a:extLst>
                  <a:ext uri="{FF2B5EF4-FFF2-40B4-BE49-F238E27FC236}">
                    <a16:creationId xmlns:a16="http://schemas.microsoft.com/office/drawing/2014/main" id="{CCFF6C74-CDEA-0F42-A700-2AC7C54F338F}"/>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0000"/>
              </a:solidFill>
              <a:ln w="9525" cap="flat">
                <a:noFill/>
                <a:prstDash val="solid"/>
                <a:miter/>
              </a:ln>
            </p:spPr>
            <p:txBody>
              <a:bodyPr rtlCol="0" anchor="ctr"/>
              <a:lstStyle/>
              <a:p>
                <a:endParaRPr lang="en-US" dirty="0"/>
              </a:p>
            </p:txBody>
          </p:sp>
          <p:sp>
            <p:nvSpPr>
              <p:cNvPr id="18" name="Freeform 17">
                <a:extLst>
                  <a:ext uri="{FF2B5EF4-FFF2-40B4-BE49-F238E27FC236}">
                    <a16:creationId xmlns:a16="http://schemas.microsoft.com/office/drawing/2014/main" id="{ECE43940-B97F-C446-8FAB-79AC759AF1BE}"/>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0000"/>
              </a:solidFill>
              <a:ln w="95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B807F4C-AD7C-2143-922E-111BB2576AA4}"/>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0000"/>
              </a:solidFill>
              <a:ln w="9525" cap="flat">
                <a:noFill/>
                <a:prstDash val="solid"/>
                <a:miter/>
              </a:ln>
            </p:spPr>
            <p:txBody>
              <a:bodyPr rtlCol="0" anchor="ctr"/>
              <a:lstStyle/>
              <a:p>
                <a:endParaRPr lang="en-US" dirty="0"/>
              </a:p>
            </p:txBody>
          </p:sp>
        </p:grpSp>
        <p:grpSp>
          <p:nvGrpSpPr>
            <p:cNvPr id="20" name="Group 19">
              <a:extLst>
                <a:ext uri="{FF2B5EF4-FFF2-40B4-BE49-F238E27FC236}">
                  <a16:creationId xmlns:a16="http://schemas.microsoft.com/office/drawing/2014/main" id="{E7D9256A-D715-E847-B9A5-EFFF5627B2CB}"/>
                </a:ext>
              </a:extLst>
            </p:cNvPr>
            <p:cNvGrpSpPr/>
            <p:nvPr/>
          </p:nvGrpSpPr>
          <p:grpSpPr>
            <a:xfrm>
              <a:off x="4992978" y="1991275"/>
              <a:ext cx="1036606" cy="608884"/>
              <a:chOff x="1568627" y="2539956"/>
              <a:chExt cx="676275" cy="397232"/>
            </a:xfrm>
          </p:grpSpPr>
          <p:sp>
            <p:nvSpPr>
              <p:cNvPr id="21" name="Freeform 20">
                <a:extLst>
                  <a:ext uri="{FF2B5EF4-FFF2-40B4-BE49-F238E27FC236}">
                    <a16:creationId xmlns:a16="http://schemas.microsoft.com/office/drawing/2014/main" id="{A86EC43D-58BD-8348-BC12-AF18130F0953}"/>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DE0A01"/>
              </a:solidFill>
              <a:ln w="9525" cap="flat">
                <a:noFill/>
                <a:prstDash val="solid"/>
                <a:miter/>
              </a:ln>
            </p:spPr>
            <p:txBody>
              <a:bodyPr rtlCol="0" anchor="ctr"/>
              <a:lstStyle/>
              <a:p>
                <a:endParaRPr lang="en-US" dirty="0"/>
              </a:p>
            </p:txBody>
          </p:sp>
          <p:sp>
            <p:nvSpPr>
              <p:cNvPr id="22" name="Freeform 21">
                <a:extLst>
                  <a:ext uri="{FF2B5EF4-FFF2-40B4-BE49-F238E27FC236}">
                    <a16:creationId xmlns:a16="http://schemas.microsoft.com/office/drawing/2014/main" id="{1F35C1A2-3C44-D245-AA56-724905AD92D0}"/>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DE0A01"/>
              </a:solid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BCE00CE-99D9-B341-B1D5-B1F14B37FAA6}"/>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DE0A01"/>
              </a:solidFill>
              <a:ln w="9525" cap="flat">
                <a:noFill/>
                <a:prstDash val="solid"/>
                <a:miter/>
              </a:ln>
            </p:spPr>
            <p:txBody>
              <a:bodyPr rtlCol="0" anchor="ctr"/>
              <a:lstStyle/>
              <a:p>
                <a:endParaRPr lang="en-US" dirty="0"/>
              </a:p>
            </p:txBody>
          </p:sp>
        </p:grpSp>
        <p:grpSp>
          <p:nvGrpSpPr>
            <p:cNvPr id="24" name="Group 23">
              <a:extLst>
                <a:ext uri="{FF2B5EF4-FFF2-40B4-BE49-F238E27FC236}">
                  <a16:creationId xmlns:a16="http://schemas.microsoft.com/office/drawing/2014/main" id="{C20F2209-44FA-5D4A-B4F6-877DF1EBF13A}"/>
                </a:ext>
              </a:extLst>
            </p:cNvPr>
            <p:cNvGrpSpPr/>
            <p:nvPr/>
          </p:nvGrpSpPr>
          <p:grpSpPr>
            <a:xfrm>
              <a:off x="10161084" y="2023287"/>
              <a:ext cx="1036606" cy="608884"/>
              <a:chOff x="1568627" y="2539956"/>
              <a:chExt cx="676275" cy="397232"/>
            </a:xfrm>
            <a:solidFill>
              <a:srgbClr val="00A76D"/>
            </a:solidFill>
          </p:grpSpPr>
          <p:sp>
            <p:nvSpPr>
              <p:cNvPr id="25" name="Freeform 24">
                <a:extLst>
                  <a:ext uri="{FF2B5EF4-FFF2-40B4-BE49-F238E27FC236}">
                    <a16:creationId xmlns:a16="http://schemas.microsoft.com/office/drawing/2014/main" id="{1BC44F95-EDDC-A44C-BB7D-A7181DDDDDF1}"/>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26" name="Freeform 25">
                <a:extLst>
                  <a:ext uri="{FF2B5EF4-FFF2-40B4-BE49-F238E27FC236}">
                    <a16:creationId xmlns:a16="http://schemas.microsoft.com/office/drawing/2014/main" id="{DE6F782A-F459-4742-BE6A-9C5BB1A83803}"/>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dirty="0"/>
              </a:p>
            </p:txBody>
          </p:sp>
          <p:sp>
            <p:nvSpPr>
              <p:cNvPr id="27" name="Freeform 26">
                <a:extLst>
                  <a:ext uri="{FF2B5EF4-FFF2-40B4-BE49-F238E27FC236}">
                    <a16:creationId xmlns:a16="http://schemas.microsoft.com/office/drawing/2014/main" id="{47CD4323-2E78-9341-96C4-220193A1AC8A}"/>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28" name="Rectangle 27">
              <a:extLst>
                <a:ext uri="{FF2B5EF4-FFF2-40B4-BE49-F238E27FC236}">
                  <a16:creationId xmlns:a16="http://schemas.microsoft.com/office/drawing/2014/main" id="{331ED048-2F3F-BC41-8A9A-C8D7C4B5BDB4}"/>
                </a:ext>
              </a:extLst>
            </p:cNvPr>
            <p:cNvSpPr/>
            <p:nvPr/>
          </p:nvSpPr>
          <p:spPr>
            <a:xfrm>
              <a:off x="1040808" y="2719780"/>
              <a:ext cx="2090015" cy="923330"/>
            </a:xfrm>
            <a:prstGeom prst="rect">
              <a:avLst/>
            </a:prstGeom>
          </p:spPr>
          <p:txBody>
            <a:bodyPr wrap="square">
              <a:spAutoFit/>
            </a:bodyPr>
            <a:lstStyle/>
            <a:p>
              <a:pPr algn="ctr"/>
              <a:r>
                <a:rPr lang="en-US" b="1" dirty="0"/>
                <a:t>Blue Hat</a:t>
              </a:r>
            </a:p>
            <a:p>
              <a:pPr algn="ctr"/>
              <a:r>
                <a:rPr lang="en-US" dirty="0">
                  <a:solidFill>
                    <a:srgbClr val="000000"/>
                  </a:solidFill>
                  <a:ea typeface="Arial"/>
                  <a:cs typeface="Arial"/>
                  <a:sym typeface="Arial"/>
                </a:rPr>
                <a:t>Managing the Thinking</a:t>
              </a:r>
              <a:endParaRPr lang="en-US" dirty="0"/>
            </a:p>
          </p:txBody>
        </p:sp>
        <p:sp>
          <p:nvSpPr>
            <p:cNvPr id="29" name="Rectangle 28">
              <a:extLst>
                <a:ext uri="{FF2B5EF4-FFF2-40B4-BE49-F238E27FC236}">
                  <a16:creationId xmlns:a16="http://schemas.microsoft.com/office/drawing/2014/main" id="{B14BA354-6B24-C04E-B3D7-EB83585B47C3}"/>
                </a:ext>
              </a:extLst>
            </p:cNvPr>
            <p:cNvSpPr/>
            <p:nvPr/>
          </p:nvSpPr>
          <p:spPr>
            <a:xfrm>
              <a:off x="6471549" y="2719780"/>
              <a:ext cx="1536134" cy="923330"/>
            </a:xfrm>
            <a:prstGeom prst="rect">
              <a:avLst/>
            </a:prstGeom>
          </p:spPr>
          <p:txBody>
            <a:bodyPr wrap="square">
              <a:spAutoFit/>
            </a:bodyPr>
            <a:lstStyle/>
            <a:p>
              <a:pPr algn="ctr"/>
              <a:r>
                <a:rPr lang="en-US" b="1" dirty="0">
                  <a:solidFill>
                    <a:srgbClr val="000000"/>
                  </a:solidFill>
                  <a:ea typeface="Arial"/>
                  <a:cs typeface="Arial"/>
                  <a:sym typeface="Arial"/>
                </a:rPr>
                <a:t>Yellow</a:t>
              </a:r>
              <a:r>
                <a:rPr lang="en-US" b="1" dirty="0"/>
                <a:t> Hat</a:t>
              </a:r>
            </a:p>
            <a:p>
              <a:pPr algn="ctr"/>
              <a:r>
                <a:rPr lang="en-US" dirty="0">
                  <a:solidFill>
                    <a:srgbClr val="000000"/>
                  </a:solidFill>
                  <a:ea typeface="Arial"/>
                  <a:cs typeface="Arial"/>
                  <a:sym typeface="Arial"/>
                </a:rPr>
                <a:t>Positives Upsides</a:t>
              </a:r>
              <a:endParaRPr lang="en-US" dirty="0"/>
            </a:p>
          </p:txBody>
        </p:sp>
        <p:sp>
          <p:nvSpPr>
            <p:cNvPr id="30" name="Rectangle 29">
              <a:extLst>
                <a:ext uri="{FF2B5EF4-FFF2-40B4-BE49-F238E27FC236}">
                  <a16:creationId xmlns:a16="http://schemas.microsoft.com/office/drawing/2014/main" id="{16DBEFB7-2184-704E-B9F6-E8D54264200B}"/>
                </a:ext>
              </a:extLst>
            </p:cNvPr>
            <p:cNvSpPr/>
            <p:nvPr/>
          </p:nvSpPr>
          <p:spPr>
            <a:xfrm>
              <a:off x="3106340" y="2719780"/>
              <a:ext cx="1364476" cy="646331"/>
            </a:xfrm>
            <a:prstGeom prst="rect">
              <a:avLst/>
            </a:prstGeom>
          </p:spPr>
          <p:txBody>
            <a:bodyPr wrap="none">
              <a:spAutoFit/>
            </a:bodyPr>
            <a:lstStyle/>
            <a:p>
              <a:pPr algn="ctr"/>
              <a:r>
                <a:rPr lang="en-US" b="1" dirty="0">
                  <a:solidFill>
                    <a:srgbClr val="000000"/>
                  </a:solidFill>
                  <a:ea typeface="Arial"/>
                  <a:cs typeface="Arial"/>
                  <a:sym typeface="Arial"/>
                </a:rPr>
                <a:t>White</a:t>
              </a:r>
              <a:r>
                <a:rPr lang="en-US" b="1" dirty="0"/>
                <a:t> Hat</a:t>
              </a:r>
            </a:p>
            <a:p>
              <a:pPr algn="ctr"/>
              <a:r>
                <a:rPr lang="en-US" dirty="0">
                  <a:solidFill>
                    <a:srgbClr val="000000"/>
                  </a:solidFill>
                  <a:ea typeface="Arial"/>
                  <a:cs typeface="Arial"/>
                  <a:sym typeface="Arial"/>
                </a:rPr>
                <a:t>Data, Facts</a:t>
              </a:r>
              <a:endParaRPr lang="en-US" dirty="0"/>
            </a:p>
          </p:txBody>
        </p:sp>
        <p:sp>
          <p:nvSpPr>
            <p:cNvPr id="31" name="Rectangle 30">
              <a:extLst>
                <a:ext uri="{FF2B5EF4-FFF2-40B4-BE49-F238E27FC236}">
                  <a16:creationId xmlns:a16="http://schemas.microsoft.com/office/drawing/2014/main" id="{F83B1A6B-539B-9F40-A436-3ACBBDF390C4}"/>
                </a:ext>
              </a:extLst>
            </p:cNvPr>
            <p:cNvSpPr/>
            <p:nvPr/>
          </p:nvSpPr>
          <p:spPr>
            <a:xfrm>
              <a:off x="8090314" y="2719780"/>
              <a:ext cx="1732739" cy="923330"/>
            </a:xfrm>
            <a:prstGeom prst="rect">
              <a:avLst/>
            </a:prstGeom>
          </p:spPr>
          <p:txBody>
            <a:bodyPr wrap="square">
              <a:spAutoFit/>
            </a:bodyPr>
            <a:lstStyle/>
            <a:p>
              <a:pPr algn="ctr"/>
              <a:r>
                <a:rPr lang="en-US" b="1" dirty="0"/>
                <a:t>Black Hat</a:t>
              </a:r>
            </a:p>
            <a:p>
              <a:pPr algn="ctr"/>
              <a:r>
                <a:rPr lang="en-US" dirty="0">
                  <a:solidFill>
                    <a:srgbClr val="000000"/>
                  </a:solidFill>
                  <a:ea typeface="Arial"/>
                  <a:cs typeface="Arial"/>
                  <a:sym typeface="Arial"/>
                </a:rPr>
                <a:t>Negatives Challenges</a:t>
              </a:r>
              <a:endParaRPr lang="en-US" dirty="0"/>
            </a:p>
          </p:txBody>
        </p:sp>
        <p:sp>
          <p:nvSpPr>
            <p:cNvPr id="34" name="Rectangle 33">
              <a:extLst>
                <a:ext uri="{FF2B5EF4-FFF2-40B4-BE49-F238E27FC236}">
                  <a16:creationId xmlns:a16="http://schemas.microsoft.com/office/drawing/2014/main" id="{CFE3914C-469D-0D4B-AEA8-D7FDBC7E3538}"/>
                </a:ext>
              </a:extLst>
            </p:cNvPr>
            <p:cNvSpPr/>
            <p:nvPr/>
          </p:nvSpPr>
          <p:spPr>
            <a:xfrm>
              <a:off x="4699412" y="2719780"/>
              <a:ext cx="1623735" cy="923330"/>
            </a:xfrm>
            <a:prstGeom prst="rect">
              <a:avLst/>
            </a:prstGeom>
          </p:spPr>
          <p:txBody>
            <a:bodyPr wrap="square">
              <a:spAutoFit/>
            </a:bodyPr>
            <a:lstStyle/>
            <a:p>
              <a:pPr algn="ctr"/>
              <a:r>
                <a:rPr lang="en-US" b="1" dirty="0">
                  <a:solidFill>
                    <a:srgbClr val="000000"/>
                  </a:solidFill>
                  <a:ea typeface="Arial"/>
                  <a:cs typeface="Arial"/>
                  <a:sym typeface="Arial"/>
                </a:rPr>
                <a:t>Red</a:t>
              </a:r>
              <a:r>
                <a:rPr lang="en-US" b="1" dirty="0"/>
                <a:t> Hat</a:t>
              </a:r>
            </a:p>
            <a:p>
              <a:pPr algn="ctr"/>
              <a:r>
                <a:rPr lang="en-US" dirty="0">
                  <a:solidFill>
                    <a:srgbClr val="000000"/>
                  </a:solidFill>
                  <a:ea typeface="Arial"/>
                  <a:cs typeface="Arial"/>
                  <a:sym typeface="Arial"/>
                </a:rPr>
                <a:t>Feelings, Emotions</a:t>
              </a:r>
              <a:endParaRPr lang="en-US" dirty="0"/>
            </a:p>
          </p:txBody>
        </p:sp>
        <p:sp>
          <p:nvSpPr>
            <p:cNvPr id="35" name="Rectangle 34">
              <a:extLst>
                <a:ext uri="{FF2B5EF4-FFF2-40B4-BE49-F238E27FC236}">
                  <a16:creationId xmlns:a16="http://schemas.microsoft.com/office/drawing/2014/main" id="{7F52E7CA-BBB3-464E-B66D-21425669E438}"/>
                </a:ext>
              </a:extLst>
            </p:cNvPr>
            <p:cNvSpPr/>
            <p:nvPr/>
          </p:nvSpPr>
          <p:spPr>
            <a:xfrm>
              <a:off x="10010573" y="2719780"/>
              <a:ext cx="1338892" cy="923330"/>
            </a:xfrm>
            <a:prstGeom prst="rect">
              <a:avLst/>
            </a:prstGeom>
          </p:spPr>
          <p:txBody>
            <a:bodyPr wrap="square">
              <a:spAutoFit/>
            </a:bodyPr>
            <a:lstStyle/>
            <a:p>
              <a:pPr algn="ctr"/>
              <a:r>
                <a:rPr lang="en-US" b="1" dirty="0">
                  <a:solidFill>
                    <a:srgbClr val="000000"/>
                  </a:solidFill>
                  <a:ea typeface="Arial"/>
                  <a:cs typeface="Arial"/>
                  <a:sym typeface="Arial"/>
                </a:rPr>
                <a:t>Green</a:t>
              </a:r>
              <a:r>
                <a:rPr lang="en-US" b="1" dirty="0"/>
                <a:t> Hat</a:t>
              </a:r>
            </a:p>
            <a:p>
              <a:pPr algn="ctr"/>
              <a:r>
                <a:rPr lang="en-US" dirty="0">
                  <a:solidFill>
                    <a:srgbClr val="000000"/>
                  </a:solidFill>
                  <a:ea typeface="Arial"/>
                  <a:cs typeface="Arial"/>
                  <a:sym typeface="Arial"/>
                </a:rPr>
                <a:t>New Ideas Options</a:t>
              </a:r>
              <a:endParaRPr lang="en-US" dirty="0"/>
            </a:p>
          </p:txBody>
        </p:sp>
      </p:grpSp>
      <p:sp>
        <p:nvSpPr>
          <p:cNvPr id="37" name="Rectangle 36">
            <a:extLst>
              <a:ext uri="{FF2B5EF4-FFF2-40B4-BE49-F238E27FC236}">
                <a16:creationId xmlns:a16="http://schemas.microsoft.com/office/drawing/2014/main" id="{F146E58B-B80A-9346-8A22-3792F8CEC781}"/>
              </a:ext>
            </a:extLst>
          </p:cNvPr>
          <p:cNvSpPr/>
          <p:nvPr/>
        </p:nvSpPr>
        <p:spPr>
          <a:xfrm>
            <a:off x="2266433" y="3966466"/>
            <a:ext cx="7659134" cy="2038232"/>
          </a:xfrm>
          <a:prstGeom prst="rect">
            <a:avLst/>
          </a:prstGeom>
          <a:ln w="12700">
            <a:solidFill>
              <a:srgbClr val="6F7878"/>
            </a:solidFill>
          </a:ln>
        </p:spPr>
        <p:txBody>
          <a:bodyPr wrap="square" tIns="72000" bIns="72000">
            <a:spAutoFit/>
          </a:bodyPr>
          <a:lstStyle/>
          <a:p>
            <a:pPr lvl="0" algn="ctr"/>
            <a:r>
              <a:rPr lang="en-US" b="1" dirty="0">
                <a:solidFill>
                  <a:srgbClr val="000000"/>
                </a:solidFill>
                <a:ea typeface="Arial"/>
                <a:cs typeface="Arial"/>
                <a:sym typeface="Arial"/>
              </a:rPr>
              <a:t>Which hat?</a:t>
            </a:r>
          </a:p>
          <a:p>
            <a:pPr algn="ctr"/>
            <a:r>
              <a:rPr lang="en-IN" dirty="0">
                <a:solidFill>
                  <a:srgbClr val="000000"/>
                </a:solidFill>
                <a:ea typeface="Arial"/>
                <a:cs typeface="Arial"/>
                <a:sym typeface="Arial"/>
              </a:rPr>
              <a:t>Example: Stakeholder’s gut reaction to a project idea:  </a:t>
            </a:r>
            <a:endParaRPr lang="en-IN" dirty="0"/>
          </a:p>
          <a:p>
            <a:pPr algn="ctr"/>
            <a:r>
              <a:rPr lang="en-IN" dirty="0">
                <a:solidFill>
                  <a:srgbClr val="000000"/>
                </a:solidFill>
                <a:ea typeface="Arial"/>
                <a:cs typeface="Arial"/>
                <a:sym typeface="Arial"/>
              </a:rPr>
              <a:t>“This thing is </a:t>
            </a:r>
            <a:r>
              <a:rPr lang="en-IN" dirty="0" err="1">
                <a:solidFill>
                  <a:srgbClr val="000000"/>
                </a:solidFill>
                <a:ea typeface="Arial"/>
                <a:cs typeface="Arial"/>
                <a:sym typeface="Arial"/>
              </a:rPr>
              <a:t>gonna</a:t>
            </a:r>
            <a:r>
              <a:rPr lang="en-IN" dirty="0">
                <a:solidFill>
                  <a:srgbClr val="000000"/>
                </a:solidFill>
                <a:ea typeface="Arial"/>
                <a:cs typeface="Arial"/>
                <a:sym typeface="Arial"/>
              </a:rPr>
              <a:t> work!”</a:t>
            </a:r>
          </a:p>
          <a:p>
            <a:pPr algn="ctr">
              <a:spcBef>
                <a:spcPts val="1800"/>
              </a:spcBef>
            </a:pPr>
            <a:r>
              <a:rPr lang="en-US" b="1" dirty="0">
                <a:solidFill>
                  <a:srgbClr val="000000"/>
                </a:solidFill>
                <a:ea typeface="Arial"/>
                <a:cs typeface="Arial"/>
                <a:sym typeface="Arial"/>
              </a:rPr>
              <a:t>Why?</a:t>
            </a:r>
            <a:endParaRPr lang="en-US" dirty="0"/>
          </a:p>
          <a:p>
            <a:pPr algn="ctr"/>
            <a:r>
              <a:rPr lang="en-IN" b="1" dirty="0"/>
              <a:t>This is a gut reaction to an idea- so it taps into the emotional</a:t>
            </a:r>
          </a:p>
          <a:p>
            <a:pPr algn="ctr"/>
            <a:r>
              <a:rPr lang="en-IN" b="1" dirty="0">
                <a:solidFill>
                  <a:srgbClr val="000000"/>
                </a:solidFill>
                <a:ea typeface="Arial"/>
                <a:cs typeface="Arial"/>
                <a:sym typeface="Arial"/>
              </a:rPr>
              <a:t>Red Hat- which is feelings and emotions.</a:t>
            </a:r>
            <a:r>
              <a:rPr lang="en-IN" dirty="0"/>
              <a:t>  </a:t>
            </a:r>
          </a:p>
        </p:txBody>
      </p:sp>
    </p:spTree>
    <p:extLst>
      <p:ext uri="{BB962C8B-B14F-4D97-AF65-F5344CB8AC3E}">
        <p14:creationId xmlns:p14="http://schemas.microsoft.com/office/powerpoint/2010/main" val="3123660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BA252-933B-3543-A958-031644F5E57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pPr>
              <a:spcAft>
                <a:spcPts val="600"/>
              </a:spcAft>
            </a:pPr>
            <a:r>
              <a:rPr lang="en-IN" b="1" dirty="0">
                <a:solidFill>
                  <a:schemeClr val="dk2"/>
                </a:solidFill>
                <a:ea typeface="Arial Black"/>
                <a:cs typeface="Arial Black"/>
                <a:sym typeface="Arial Black"/>
              </a:rPr>
              <a:t>Exercise 1 — Think from Multiple Perspectives (Cont.)</a:t>
            </a:r>
          </a:p>
          <a:p>
            <a:r>
              <a:rPr lang="en-IN" sz="2400" dirty="0">
                <a:solidFill>
                  <a:schemeClr val="tx1"/>
                </a:solidFill>
                <a:latin typeface="+mn-lt"/>
                <a:ea typeface="Arial Black"/>
                <a:cs typeface="Arial Black"/>
                <a:sym typeface="Arial Black"/>
              </a:rPr>
              <a:t>Guess the Hat</a:t>
            </a:r>
          </a:p>
        </p:txBody>
      </p:sp>
      <p:sp>
        <p:nvSpPr>
          <p:cNvPr id="3" name="Rectangle 2">
            <a:extLst>
              <a:ext uri="{FF2B5EF4-FFF2-40B4-BE49-F238E27FC236}">
                <a16:creationId xmlns:a16="http://schemas.microsoft.com/office/drawing/2014/main" id="{79B5B64C-52F3-0241-A429-E1D23BCB9FD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36" name="Group 35">
            <a:extLst>
              <a:ext uri="{FF2B5EF4-FFF2-40B4-BE49-F238E27FC236}">
                <a16:creationId xmlns:a16="http://schemas.microsoft.com/office/drawing/2014/main" id="{F1634130-5A6E-884C-8C3E-EEE2C7A0E98B}"/>
              </a:ext>
            </a:extLst>
          </p:cNvPr>
          <p:cNvGrpSpPr/>
          <p:nvPr/>
        </p:nvGrpSpPr>
        <p:grpSpPr>
          <a:xfrm>
            <a:off x="941672" y="1976420"/>
            <a:ext cx="10308657" cy="1666690"/>
            <a:chOff x="1040808" y="1976420"/>
            <a:chExt cx="10308657" cy="1666690"/>
          </a:xfrm>
        </p:grpSpPr>
        <p:grpSp>
          <p:nvGrpSpPr>
            <p:cNvPr id="4" name="Group 3">
              <a:extLst>
                <a:ext uri="{FF2B5EF4-FFF2-40B4-BE49-F238E27FC236}">
                  <a16:creationId xmlns:a16="http://schemas.microsoft.com/office/drawing/2014/main" id="{4870FEF4-BD32-5E41-89E8-DB72D3A96B3C}"/>
                </a:ext>
              </a:extLst>
            </p:cNvPr>
            <p:cNvGrpSpPr/>
            <p:nvPr/>
          </p:nvGrpSpPr>
          <p:grpSpPr>
            <a:xfrm>
              <a:off x="1547574" y="1989138"/>
              <a:ext cx="1036606" cy="608884"/>
              <a:chOff x="1568627" y="2539956"/>
              <a:chExt cx="676275" cy="397232"/>
            </a:xfrm>
          </p:grpSpPr>
          <p:sp>
            <p:nvSpPr>
              <p:cNvPr id="5" name="Freeform 4">
                <a:extLst>
                  <a:ext uri="{FF2B5EF4-FFF2-40B4-BE49-F238E27FC236}">
                    <a16:creationId xmlns:a16="http://schemas.microsoft.com/office/drawing/2014/main" id="{5AF55771-DEA9-E647-BD2D-ED2E826F1285}"/>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9525" cap="flat">
                <a:noFill/>
                <a:prstDash val="solid"/>
                <a:miter/>
              </a:ln>
            </p:spPr>
            <p:txBody>
              <a:bodyPr rtlCol="0" anchor="ctr"/>
              <a:lstStyle/>
              <a:p>
                <a:endParaRPr lang="en-US" dirty="0"/>
              </a:p>
            </p:txBody>
          </p:sp>
          <p:sp>
            <p:nvSpPr>
              <p:cNvPr id="6" name="Freeform 5">
                <a:extLst>
                  <a:ext uri="{FF2B5EF4-FFF2-40B4-BE49-F238E27FC236}">
                    <a16:creationId xmlns:a16="http://schemas.microsoft.com/office/drawing/2014/main" id="{BAF466DE-BA64-E54C-862B-CC2E5216BEB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952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B97EF91E-8503-9942-8D4E-B350F31AB97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9525" cap="flat">
                <a:noFill/>
                <a:prstDash val="solid"/>
                <a:miter/>
              </a:ln>
            </p:spPr>
            <p:txBody>
              <a:bodyPr rtlCol="0" anchor="ctr"/>
              <a:lstStyle/>
              <a:p>
                <a:endParaRPr lang="en-US" dirty="0"/>
              </a:p>
            </p:txBody>
          </p:sp>
        </p:grpSp>
        <p:grpSp>
          <p:nvGrpSpPr>
            <p:cNvPr id="8" name="Group 7">
              <a:extLst>
                <a:ext uri="{FF2B5EF4-FFF2-40B4-BE49-F238E27FC236}">
                  <a16:creationId xmlns:a16="http://schemas.microsoft.com/office/drawing/2014/main" id="{CB304717-261D-F04D-925D-A344451761F7}"/>
                </a:ext>
              </a:extLst>
            </p:cNvPr>
            <p:cNvGrpSpPr/>
            <p:nvPr/>
          </p:nvGrpSpPr>
          <p:grpSpPr>
            <a:xfrm>
              <a:off x="6715680" y="1984021"/>
              <a:ext cx="1036606" cy="608884"/>
              <a:chOff x="1568627" y="2539956"/>
              <a:chExt cx="676275" cy="397232"/>
            </a:xfrm>
          </p:grpSpPr>
          <p:sp>
            <p:nvSpPr>
              <p:cNvPr id="9" name="Freeform 8">
                <a:extLst>
                  <a:ext uri="{FF2B5EF4-FFF2-40B4-BE49-F238E27FC236}">
                    <a16:creationId xmlns:a16="http://schemas.microsoft.com/office/drawing/2014/main" id="{CF38784B-1CA8-A04D-80ED-9D47F07FF0C0}"/>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F5AB23"/>
              </a:solidFill>
              <a:ln w="9525" cap="flat">
                <a:noFill/>
                <a:prstDash val="solid"/>
                <a:miter/>
              </a:ln>
            </p:spPr>
            <p:txBody>
              <a:bodyPr rtlCol="0" anchor="ctr"/>
              <a:lstStyle/>
              <a:p>
                <a:endParaRPr lang="en-US" dirty="0"/>
              </a:p>
            </p:txBody>
          </p:sp>
          <p:sp>
            <p:nvSpPr>
              <p:cNvPr id="10" name="Freeform 9">
                <a:extLst>
                  <a:ext uri="{FF2B5EF4-FFF2-40B4-BE49-F238E27FC236}">
                    <a16:creationId xmlns:a16="http://schemas.microsoft.com/office/drawing/2014/main" id="{881A2688-A255-3346-A3FB-CA17C66E720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F5AB23"/>
              </a:solidFill>
              <a:ln w="9525"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DC5A6940-3A22-C743-ABFC-B397483487C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F5AB23"/>
              </a:solidFill>
              <a:ln w="9525" cap="flat">
                <a:noFill/>
                <a:prstDash val="solid"/>
                <a:miter/>
              </a:ln>
            </p:spPr>
            <p:txBody>
              <a:bodyPr rtlCol="0" anchor="ctr"/>
              <a:lstStyle/>
              <a:p>
                <a:endParaRPr lang="en-US" dirty="0"/>
              </a:p>
            </p:txBody>
          </p:sp>
        </p:grpSp>
        <p:grpSp>
          <p:nvGrpSpPr>
            <p:cNvPr id="12" name="Group 11">
              <a:extLst>
                <a:ext uri="{FF2B5EF4-FFF2-40B4-BE49-F238E27FC236}">
                  <a16:creationId xmlns:a16="http://schemas.microsoft.com/office/drawing/2014/main" id="{D91B1C4E-78D2-2647-95E7-59642E9D06BC}"/>
                </a:ext>
              </a:extLst>
            </p:cNvPr>
            <p:cNvGrpSpPr/>
            <p:nvPr/>
          </p:nvGrpSpPr>
          <p:grpSpPr>
            <a:xfrm>
              <a:off x="3270276" y="1984021"/>
              <a:ext cx="1036606" cy="608884"/>
              <a:chOff x="1568627" y="2539956"/>
              <a:chExt cx="676275" cy="397232"/>
            </a:xfrm>
          </p:grpSpPr>
          <p:sp>
            <p:nvSpPr>
              <p:cNvPr id="13" name="Freeform 12">
                <a:extLst>
                  <a:ext uri="{FF2B5EF4-FFF2-40B4-BE49-F238E27FC236}">
                    <a16:creationId xmlns:a16="http://schemas.microsoft.com/office/drawing/2014/main" id="{A76C65DC-1E93-D24C-B10A-C5EF34F203C6}"/>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4" name="Freeform 13">
                <a:extLst>
                  <a:ext uri="{FF2B5EF4-FFF2-40B4-BE49-F238E27FC236}">
                    <a16:creationId xmlns:a16="http://schemas.microsoft.com/office/drawing/2014/main" id="{3D5D19D9-0C90-8447-AD40-71B0E31621AF}"/>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id="{D81D30B3-05C5-354A-87E9-72570B69C5BC}"/>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bg1"/>
              </a:solidFill>
              <a:ln w="12700" cap="flat">
                <a:solidFill>
                  <a:srgbClr val="6F7878"/>
                </a:solidFill>
                <a:prstDash val="solid"/>
                <a:miter/>
              </a:ln>
            </p:spPr>
            <p:txBody>
              <a:bodyPr rtlCol="0" anchor="ctr"/>
              <a:lstStyle/>
              <a:p>
                <a:endParaRPr lang="en-US" dirty="0"/>
              </a:p>
            </p:txBody>
          </p:sp>
        </p:grpSp>
        <p:grpSp>
          <p:nvGrpSpPr>
            <p:cNvPr id="16" name="Group 15">
              <a:extLst>
                <a:ext uri="{FF2B5EF4-FFF2-40B4-BE49-F238E27FC236}">
                  <a16:creationId xmlns:a16="http://schemas.microsoft.com/office/drawing/2014/main" id="{59D1D702-7659-6E4A-9B40-A419774D92DA}"/>
                </a:ext>
              </a:extLst>
            </p:cNvPr>
            <p:cNvGrpSpPr/>
            <p:nvPr/>
          </p:nvGrpSpPr>
          <p:grpSpPr>
            <a:xfrm>
              <a:off x="8438382" y="1976420"/>
              <a:ext cx="1036606" cy="608884"/>
              <a:chOff x="1568627" y="2539956"/>
              <a:chExt cx="676275" cy="397232"/>
            </a:xfrm>
          </p:grpSpPr>
          <p:sp>
            <p:nvSpPr>
              <p:cNvPr id="17" name="Freeform 16">
                <a:extLst>
                  <a:ext uri="{FF2B5EF4-FFF2-40B4-BE49-F238E27FC236}">
                    <a16:creationId xmlns:a16="http://schemas.microsoft.com/office/drawing/2014/main" id="{CCFF6C74-CDEA-0F42-A700-2AC7C54F338F}"/>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0000"/>
              </a:solidFill>
              <a:ln w="9525" cap="flat">
                <a:noFill/>
                <a:prstDash val="solid"/>
                <a:miter/>
              </a:ln>
            </p:spPr>
            <p:txBody>
              <a:bodyPr rtlCol="0" anchor="ctr"/>
              <a:lstStyle/>
              <a:p>
                <a:endParaRPr lang="en-US" dirty="0"/>
              </a:p>
            </p:txBody>
          </p:sp>
          <p:sp>
            <p:nvSpPr>
              <p:cNvPr id="18" name="Freeform 17">
                <a:extLst>
                  <a:ext uri="{FF2B5EF4-FFF2-40B4-BE49-F238E27FC236}">
                    <a16:creationId xmlns:a16="http://schemas.microsoft.com/office/drawing/2014/main" id="{ECE43940-B97F-C446-8FAB-79AC759AF1BE}"/>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0000"/>
              </a:solidFill>
              <a:ln w="95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B807F4C-AD7C-2143-922E-111BB2576AA4}"/>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0000"/>
              </a:solidFill>
              <a:ln w="9525" cap="flat">
                <a:noFill/>
                <a:prstDash val="solid"/>
                <a:miter/>
              </a:ln>
            </p:spPr>
            <p:txBody>
              <a:bodyPr rtlCol="0" anchor="ctr"/>
              <a:lstStyle/>
              <a:p>
                <a:endParaRPr lang="en-US" dirty="0"/>
              </a:p>
            </p:txBody>
          </p:sp>
        </p:grpSp>
        <p:grpSp>
          <p:nvGrpSpPr>
            <p:cNvPr id="20" name="Group 19">
              <a:extLst>
                <a:ext uri="{FF2B5EF4-FFF2-40B4-BE49-F238E27FC236}">
                  <a16:creationId xmlns:a16="http://schemas.microsoft.com/office/drawing/2014/main" id="{E7D9256A-D715-E847-B9A5-EFFF5627B2CB}"/>
                </a:ext>
              </a:extLst>
            </p:cNvPr>
            <p:cNvGrpSpPr/>
            <p:nvPr/>
          </p:nvGrpSpPr>
          <p:grpSpPr>
            <a:xfrm>
              <a:off x="4992978" y="1991275"/>
              <a:ext cx="1036606" cy="608884"/>
              <a:chOff x="1568627" y="2539956"/>
              <a:chExt cx="676275" cy="397232"/>
            </a:xfrm>
          </p:grpSpPr>
          <p:sp>
            <p:nvSpPr>
              <p:cNvPr id="21" name="Freeform 20">
                <a:extLst>
                  <a:ext uri="{FF2B5EF4-FFF2-40B4-BE49-F238E27FC236}">
                    <a16:creationId xmlns:a16="http://schemas.microsoft.com/office/drawing/2014/main" id="{A86EC43D-58BD-8348-BC12-AF18130F0953}"/>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DE0A01"/>
              </a:solidFill>
              <a:ln w="9525" cap="flat">
                <a:noFill/>
                <a:prstDash val="solid"/>
                <a:miter/>
              </a:ln>
            </p:spPr>
            <p:txBody>
              <a:bodyPr rtlCol="0" anchor="ctr"/>
              <a:lstStyle/>
              <a:p>
                <a:endParaRPr lang="en-US" dirty="0"/>
              </a:p>
            </p:txBody>
          </p:sp>
          <p:sp>
            <p:nvSpPr>
              <p:cNvPr id="22" name="Freeform 21">
                <a:extLst>
                  <a:ext uri="{FF2B5EF4-FFF2-40B4-BE49-F238E27FC236}">
                    <a16:creationId xmlns:a16="http://schemas.microsoft.com/office/drawing/2014/main" id="{1F35C1A2-3C44-D245-AA56-724905AD92D0}"/>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DE0A01"/>
              </a:solid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BCE00CE-99D9-B341-B1D5-B1F14B37FAA6}"/>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DE0A01"/>
              </a:solidFill>
              <a:ln w="9525" cap="flat">
                <a:noFill/>
                <a:prstDash val="solid"/>
                <a:miter/>
              </a:ln>
            </p:spPr>
            <p:txBody>
              <a:bodyPr rtlCol="0" anchor="ctr"/>
              <a:lstStyle/>
              <a:p>
                <a:endParaRPr lang="en-US" dirty="0"/>
              </a:p>
            </p:txBody>
          </p:sp>
        </p:grpSp>
        <p:grpSp>
          <p:nvGrpSpPr>
            <p:cNvPr id="24" name="Group 23">
              <a:extLst>
                <a:ext uri="{FF2B5EF4-FFF2-40B4-BE49-F238E27FC236}">
                  <a16:creationId xmlns:a16="http://schemas.microsoft.com/office/drawing/2014/main" id="{C20F2209-44FA-5D4A-B4F6-877DF1EBF13A}"/>
                </a:ext>
              </a:extLst>
            </p:cNvPr>
            <p:cNvGrpSpPr/>
            <p:nvPr/>
          </p:nvGrpSpPr>
          <p:grpSpPr>
            <a:xfrm>
              <a:off x="10161084" y="2023287"/>
              <a:ext cx="1036606" cy="608884"/>
              <a:chOff x="1568627" y="2539956"/>
              <a:chExt cx="676275" cy="397232"/>
            </a:xfrm>
            <a:solidFill>
              <a:srgbClr val="00A76D"/>
            </a:solidFill>
          </p:grpSpPr>
          <p:sp>
            <p:nvSpPr>
              <p:cNvPr id="25" name="Freeform 24">
                <a:extLst>
                  <a:ext uri="{FF2B5EF4-FFF2-40B4-BE49-F238E27FC236}">
                    <a16:creationId xmlns:a16="http://schemas.microsoft.com/office/drawing/2014/main" id="{1BC44F95-EDDC-A44C-BB7D-A7181DDDDDF1}"/>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26" name="Freeform 25">
                <a:extLst>
                  <a:ext uri="{FF2B5EF4-FFF2-40B4-BE49-F238E27FC236}">
                    <a16:creationId xmlns:a16="http://schemas.microsoft.com/office/drawing/2014/main" id="{DE6F782A-F459-4742-BE6A-9C5BB1A83803}"/>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dirty="0"/>
              </a:p>
            </p:txBody>
          </p:sp>
          <p:sp>
            <p:nvSpPr>
              <p:cNvPr id="27" name="Freeform 26">
                <a:extLst>
                  <a:ext uri="{FF2B5EF4-FFF2-40B4-BE49-F238E27FC236}">
                    <a16:creationId xmlns:a16="http://schemas.microsoft.com/office/drawing/2014/main" id="{47CD4323-2E78-9341-96C4-220193A1AC8A}"/>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28" name="Rectangle 27">
              <a:extLst>
                <a:ext uri="{FF2B5EF4-FFF2-40B4-BE49-F238E27FC236}">
                  <a16:creationId xmlns:a16="http://schemas.microsoft.com/office/drawing/2014/main" id="{331ED048-2F3F-BC41-8A9A-C8D7C4B5BDB4}"/>
                </a:ext>
              </a:extLst>
            </p:cNvPr>
            <p:cNvSpPr/>
            <p:nvPr/>
          </p:nvSpPr>
          <p:spPr>
            <a:xfrm>
              <a:off x="1040808" y="2719780"/>
              <a:ext cx="2090015" cy="923330"/>
            </a:xfrm>
            <a:prstGeom prst="rect">
              <a:avLst/>
            </a:prstGeom>
          </p:spPr>
          <p:txBody>
            <a:bodyPr wrap="square">
              <a:spAutoFit/>
            </a:bodyPr>
            <a:lstStyle/>
            <a:p>
              <a:pPr algn="ctr"/>
              <a:r>
                <a:rPr lang="en-US" b="1" dirty="0"/>
                <a:t>Blue Hat</a:t>
              </a:r>
            </a:p>
            <a:p>
              <a:pPr algn="ctr"/>
              <a:r>
                <a:rPr lang="en-US" dirty="0">
                  <a:solidFill>
                    <a:srgbClr val="000000"/>
                  </a:solidFill>
                  <a:ea typeface="Arial"/>
                  <a:cs typeface="Arial"/>
                  <a:sym typeface="Arial"/>
                </a:rPr>
                <a:t>Managing the Thinking</a:t>
              </a:r>
              <a:endParaRPr lang="en-US" dirty="0"/>
            </a:p>
          </p:txBody>
        </p:sp>
        <p:sp>
          <p:nvSpPr>
            <p:cNvPr id="29" name="Rectangle 28">
              <a:extLst>
                <a:ext uri="{FF2B5EF4-FFF2-40B4-BE49-F238E27FC236}">
                  <a16:creationId xmlns:a16="http://schemas.microsoft.com/office/drawing/2014/main" id="{B14BA354-6B24-C04E-B3D7-EB83585B47C3}"/>
                </a:ext>
              </a:extLst>
            </p:cNvPr>
            <p:cNvSpPr/>
            <p:nvPr/>
          </p:nvSpPr>
          <p:spPr>
            <a:xfrm>
              <a:off x="6471549" y="2719780"/>
              <a:ext cx="1536134" cy="923330"/>
            </a:xfrm>
            <a:prstGeom prst="rect">
              <a:avLst/>
            </a:prstGeom>
          </p:spPr>
          <p:txBody>
            <a:bodyPr wrap="square">
              <a:spAutoFit/>
            </a:bodyPr>
            <a:lstStyle/>
            <a:p>
              <a:pPr algn="ctr"/>
              <a:r>
                <a:rPr lang="en-US" b="1" dirty="0">
                  <a:solidFill>
                    <a:srgbClr val="000000"/>
                  </a:solidFill>
                  <a:ea typeface="Arial"/>
                  <a:cs typeface="Arial"/>
                  <a:sym typeface="Arial"/>
                </a:rPr>
                <a:t>Yellow</a:t>
              </a:r>
              <a:r>
                <a:rPr lang="en-US" b="1" dirty="0"/>
                <a:t> Hat</a:t>
              </a:r>
            </a:p>
            <a:p>
              <a:pPr algn="ctr"/>
              <a:r>
                <a:rPr lang="en-US" dirty="0">
                  <a:solidFill>
                    <a:srgbClr val="000000"/>
                  </a:solidFill>
                  <a:ea typeface="Arial"/>
                  <a:cs typeface="Arial"/>
                  <a:sym typeface="Arial"/>
                </a:rPr>
                <a:t>Positives Upsides</a:t>
              </a:r>
              <a:endParaRPr lang="en-US" dirty="0"/>
            </a:p>
          </p:txBody>
        </p:sp>
        <p:sp>
          <p:nvSpPr>
            <p:cNvPr id="30" name="Rectangle 29">
              <a:extLst>
                <a:ext uri="{FF2B5EF4-FFF2-40B4-BE49-F238E27FC236}">
                  <a16:creationId xmlns:a16="http://schemas.microsoft.com/office/drawing/2014/main" id="{16DBEFB7-2184-704E-B9F6-E8D54264200B}"/>
                </a:ext>
              </a:extLst>
            </p:cNvPr>
            <p:cNvSpPr/>
            <p:nvPr/>
          </p:nvSpPr>
          <p:spPr>
            <a:xfrm>
              <a:off x="3106340" y="2719780"/>
              <a:ext cx="1364476" cy="646331"/>
            </a:xfrm>
            <a:prstGeom prst="rect">
              <a:avLst/>
            </a:prstGeom>
          </p:spPr>
          <p:txBody>
            <a:bodyPr wrap="none">
              <a:spAutoFit/>
            </a:bodyPr>
            <a:lstStyle/>
            <a:p>
              <a:pPr algn="ctr"/>
              <a:r>
                <a:rPr lang="en-US" b="1" dirty="0">
                  <a:solidFill>
                    <a:srgbClr val="000000"/>
                  </a:solidFill>
                  <a:ea typeface="Arial"/>
                  <a:cs typeface="Arial"/>
                  <a:sym typeface="Arial"/>
                </a:rPr>
                <a:t>White</a:t>
              </a:r>
              <a:r>
                <a:rPr lang="en-US" b="1" dirty="0"/>
                <a:t> Hat</a:t>
              </a:r>
            </a:p>
            <a:p>
              <a:pPr algn="ctr"/>
              <a:r>
                <a:rPr lang="en-US" dirty="0">
                  <a:solidFill>
                    <a:srgbClr val="000000"/>
                  </a:solidFill>
                  <a:ea typeface="Arial"/>
                  <a:cs typeface="Arial"/>
                  <a:sym typeface="Arial"/>
                </a:rPr>
                <a:t>Data, Facts</a:t>
              </a:r>
              <a:endParaRPr lang="en-US" dirty="0"/>
            </a:p>
          </p:txBody>
        </p:sp>
        <p:sp>
          <p:nvSpPr>
            <p:cNvPr id="31" name="Rectangle 30">
              <a:extLst>
                <a:ext uri="{FF2B5EF4-FFF2-40B4-BE49-F238E27FC236}">
                  <a16:creationId xmlns:a16="http://schemas.microsoft.com/office/drawing/2014/main" id="{F83B1A6B-539B-9F40-A436-3ACBBDF390C4}"/>
                </a:ext>
              </a:extLst>
            </p:cNvPr>
            <p:cNvSpPr/>
            <p:nvPr/>
          </p:nvSpPr>
          <p:spPr>
            <a:xfrm>
              <a:off x="8090314" y="2719780"/>
              <a:ext cx="1732739" cy="923330"/>
            </a:xfrm>
            <a:prstGeom prst="rect">
              <a:avLst/>
            </a:prstGeom>
          </p:spPr>
          <p:txBody>
            <a:bodyPr wrap="square">
              <a:spAutoFit/>
            </a:bodyPr>
            <a:lstStyle/>
            <a:p>
              <a:pPr algn="ctr"/>
              <a:r>
                <a:rPr lang="en-US" b="1" dirty="0"/>
                <a:t>Black Hat</a:t>
              </a:r>
            </a:p>
            <a:p>
              <a:pPr algn="ctr"/>
              <a:r>
                <a:rPr lang="en-US" dirty="0">
                  <a:solidFill>
                    <a:srgbClr val="000000"/>
                  </a:solidFill>
                  <a:ea typeface="Arial"/>
                  <a:cs typeface="Arial"/>
                  <a:sym typeface="Arial"/>
                </a:rPr>
                <a:t>Negatives Challenges</a:t>
              </a:r>
              <a:endParaRPr lang="en-US" dirty="0"/>
            </a:p>
          </p:txBody>
        </p:sp>
        <p:sp>
          <p:nvSpPr>
            <p:cNvPr id="34" name="Rectangle 33">
              <a:extLst>
                <a:ext uri="{FF2B5EF4-FFF2-40B4-BE49-F238E27FC236}">
                  <a16:creationId xmlns:a16="http://schemas.microsoft.com/office/drawing/2014/main" id="{CFE3914C-469D-0D4B-AEA8-D7FDBC7E3538}"/>
                </a:ext>
              </a:extLst>
            </p:cNvPr>
            <p:cNvSpPr/>
            <p:nvPr/>
          </p:nvSpPr>
          <p:spPr>
            <a:xfrm>
              <a:off x="4699412" y="2719780"/>
              <a:ext cx="1623735" cy="923330"/>
            </a:xfrm>
            <a:prstGeom prst="rect">
              <a:avLst/>
            </a:prstGeom>
          </p:spPr>
          <p:txBody>
            <a:bodyPr wrap="square">
              <a:spAutoFit/>
            </a:bodyPr>
            <a:lstStyle/>
            <a:p>
              <a:pPr algn="ctr"/>
              <a:r>
                <a:rPr lang="en-US" b="1" dirty="0">
                  <a:solidFill>
                    <a:srgbClr val="000000"/>
                  </a:solidFill>
                  <a:ea typeface="Arial"/>
                  <a:cs typeface="Arial"/>
                  <a:sym typeface="Arial"/>
                </a:rPr>
                <a:t>Red</a:t>
              </a:r>
              <a:r>
                <a:rPr lang="en-US" b="1" dirty="0"/>
                <a:t> Hat</a:t>
              </a:r>
            </a:p>
            <a:p>
              <a:pPr algn="ctr"/>
              <a:r>
                <a:rPr lang="en-US" dirty="0">
                  <a:solidFill>
                    <a:srgbClr val="000000"/>
                  </a:solidFill>
                  <a:ea typeface="Arial"/>
                  <a:cs typeface="Arial"/>
                  <a:sym typeface="Arial"/>
                </a:rPr>
                <a:t>Feelings, Emotions</a:t>
              </a:r>
              <a:endParaRPr lang="en-US" dirty="0"/>
            </a:p>
          </p:txBody>
        </p:sp>
        <p:sp>
          <p:nvSpPr>
            <p:cNvPr id="35" name="Rectangle 34">
              <a:extLst>
                <a:ext uri="{FF2B5EF4-FFF2-40B4-BE49-F238E27FC236}">
                  <a16:creationId xmlns:a16="http://schemas.microsoft.com/office/drawing/2014/main" id="{7F52E7CA-BBB3-464E-B66D-21425669E438}"/>
                </a:ext>
              </a:extLst>
            </p:cNvPr>
            <p:cNvSpPr/>
            <p:nvPr/>
          </p:nvSpPr>
          <p:spPr>
            <a:xfrm>
              <a:off x="10010573" y="2719780"/>
              <a:ext cx="1338892" cy="923330"/>
            </a:xfrm>
            <a:prstGeom prst="rect">
              <a:avLst/>
            </a:prstGeom>
          </p:spPr>
          <p:txBody>
            <a:bodyPr wrap="square">
              <a:spAutoFit/>
            </a:bodyPr>
            <a:lstStyle/>
            <a:p>
              <a:pPr algn="ctr"/>
              <a:r>
                <a:rPr lang="en-US" b="1" dirty="0">
                  <a:solidFill>
                    <a:srgbClr val="000000"/>
                  </a:solidFill>
                  <a:ea typeface="Arial"/>
                  <a:cs typeface="Arial"/>
                  <a:sym typeface="Arial"/>
                </a:rPr>
                <a:t>Green</a:t>
              </a:r>
              <a:r>
                <a:rPr lang="en-US" b="1" dirty="0"/>
                <a:t> Hat</a:t>
              </a:r>
            </a:p>
            <a:p>
              <a:pPr algn="ctr"/>
              <a:r>
                <a:rPr lang="en-US" dirty="0">
                  <a:solidFill>
                    <a:srgbClr val="000000"/>
                  </a:solidFill>
                  <a:ea typeface="Arial"/>
                  <a:cs typeface="Arial"/>
                  <a:sym typeface="Arial"/>
                </a:rPr>
                <a:t>New Ideas Options</a:t>
              </a:r>
              <a:endParaRPr lang="en-US" dirty="0"/>
            </a:p>
          </p:txBody>
        </p:sp>
      </p:grpSp>
      <p:sp>
        <p:nvSpPr>
          <p:cNvPr id="37" name="Rectangle 36">
            <a:extLst>
              <a:ext uri="{FF2B5EF4-FFF2-40B4-BE49-F238E27FC236}">
                <a16:creationId xmlns:a16="http://schemas.microsoft.com/office/drawing/2014/main" id="{F146E58B-B80A-9346-8A22-3792F8CEC781}"/>
              </a:ext>
            </a:extLst>
          </p:cNvPr>
          <p:cNvSpPr/>
          <p:nvPr/>
        </p:nvSpPr>
        <p:spPr>
          <a:xfrm>
            <a:off x="2266433" y="3966466"/>
            <a:ext cx="7659134" cy="699404"/>
          </a:xfrm>
          <a:prstGeom prst="rect">
            <a:avLst/>
          </a:prstGeom>
          <a:ln w="12700">
            <a:solidFill>
              <a:srgbClr val="6F7878"/>
            </a:solidFill>
          </a:ln>
        </p:spPr>
        <p:txBody>
          <a:bodyPr wrap="square" tIns="72000" bIns="72000">
            <a:spAutoFit/>
          </a:bodyPr>
          <a:lstStyle/>
          <a:p>
            <a:pPr algn="ctr"/>
            <a:r>
              <a:rPr lang="en-IN" dirty="0">
                <a:solidFill>
                  <a:srgbClr val="000000"/>
                </a:solidFill>
                <a:ea typeface="Arial"/>
                <a:cs typeface="Arial"/>
                <a:sym typeface="Arial"/>
              </a:rPr>
              <a:t>Example: </a:t>
            </a:r>
            <a:r>
              <a:rPr lang="en-IN" b="1" dirty="0">
                <a:solidFill>
                  <a:srgbClr val="000000"/>
                </a:solidFill>
                <a:ea typeface="Arial"/>
                <a:cs typeface="Arial"/>
                <a:sym typeface="Arial"/>
              </a:rPr>
              <a:t>Meeting facilitator to group: </a:t>
            </a:r>
            <a:r>
              <a:rPr lang="en-IN" dirty="0">
                <a:solidFill>
                  <a:srgbClr val="000000"/>
                </a:solidFill>
                <a:ea typeface="Arial"/>
                <a:cs typeface="Arial"/>
                <a:sym typeface="Arial"/>
              </a:rPr>
              <a:t>“Here’s the agenda</a:t>
            </a:r>
            <a:br>
              <a:rPr lang="en-IN" dirty="0">
                <a:solidFill>
                  <a:srgbClr val="000000"/>
                </a:solidFill>
                <a:ea typeface="Arial"/>
                <a:cs typeface="Arial"/>
                <a:sym typeface="Arial"/>
              </a:rPr>
            </a:br>
            <a:r>
              <a:rPr lang="en-IN" dirty="0">
                <a:solidFill>
                  <a:srgbClr val="000000"/>
                </a:solidFill>
                <a:ea typeface="Arial"/>
                <a:cs typeface="Arial"/>
                <a:sym typeface="Arial"/>
              </a:rPr>
              <a:t>for today’s meeting.”</a:t>
            </a:r>
          </a:p>
        </p:txBody>
      </p:sp>
    </p:spTree>
    <p:extLst>
      <p:ext uri="{BB962C8B-B14F-4D97-AF65-F5344CB8AC3E}">
        <p14:creationId xmlns:p14="http://schemas.microsoft.com/office/powerpoint/2010/main" val="2627126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8F1AD1BD-1D2C-FC45-8974-33860CD33810}"/>
              </a:ext>
            </a:extLst>
          </p:cNvPr>
          <p:cNvSpPr/>
          <p:nvPr/>
        </p:nvSpPr>
        <p:spPr>
          <a:xfrm>
            <a:off x="1154873" y="1896035"/>
            <a:ext cx="1623735" cy="1747075"/>
          </a:xfrm>
          <a:prstGeom prst="rect">
            <a:avLst/>
          </a:prstGeom>
          <a:noFill/>
          <a:ln w="19050">
            <a:solidFill>
              <a:srgbClr val="009AD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 name="Title 1">
            <a:extLst>
              <a:ext uri="{FF2B5EF4-FFF2-40B4-BE49-F238E27FC236}">
                <a16:creationId xmlns:a16="http://schemas.microsoft.com/office/drawing/2014/main" id="{C0DBA252-933B-3543-A958-031644F5E57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pPr>
              <a:spcAft>
                <a:spcPts val="600"/>
              </a:spcAft>
            </a:pPr>
            <a:r>
              <a:rPr lang="en-IN" b="1" dirty="0">
                <a:solidFill>
                  <a:schemeClr val="dk2"/>
                </a:solidFill>
                <a:ea typeface="Arial Black"/>
                <a:cs typeface="Arial Black"/>
                <a:sym typeface="Arial Black"/>
              </a:rPr>
              <a:t>Exercise 1 — Think from Multiple Perspectives (Cont.)</a:t>
            </a:r>
          </a:p>
        </p:txBody>
      </p:sp>
      <p:sp>
        <p:nvSpPr>
          <p:cNvPr id="3" name="Rectangle 2">
            <a:extLst>
              <a:ext uri="{FF2B5EF4-FFF2-40B4-BE49-F238E27FC236}">
                <a16:creationId xmlns:a16="http://schemas.microsoft.com/office/drawing/2014/main" id="{79B5B64C-52F3-0241-A429-E1D23BCB9FD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36" name="Group 35">
            <a:extLst>
              <a:ext uri="{FF2B5EF4-FFF2-40B4-BE49-F238E27FC236}">
                <a16:creationId xmlns:a16="http://schemas.microsoft.com/office/drawing/2014/main" id="{F1634130-5A6E-884C-8C3E-EEE2C7A0E98B}"/>
              </a:ext>
            </a:extLst>
          </p:cNvPr>
          <p:cNvGrpSpPr/>
          <p:nvPr/>
        </p:nvGrpSpPr>
        <p:grpSpPr>
          <a:xfrm>
            <a:off x="941672" y="1976420"/>
            <a:ext cx="10308657" cy="1666690"/>
            <a:chOff x="1040808" y="1976420"/>
            <a:chExt cx="10308657" cy="1666690"/>
          </a:xfrm>
        </p:grpSpPr>
        <p:grpSp>
          <p:nvGrpSpPr>
            <p:cNvPr id="4" name="Group 3">
              <a:extLst>
                <a:ext uri="{FF2B5EF4-FFF2-40B4-BE49-F238E27FC236}">
                  <a16:creationId xmlns:a16="http://schemas.microsoft.com/office/drawing/2014/main" id="{4870FEF4-BD32-5E41-89E8-DB72D3A96B3C}"/>
                </a:ext>
              </a:extLst>
            </p:cNvPr>
            <p:cNvGrpSpPr/>
            <p:nvPr/>
          </p:nvGrpSpPr>
          <p:grpSpPr>
            <a:xfrm>
              <a:off x="1547574" y="1989138"/>
              <a:ext cx="1036606" cy="608884"/>
              <a:chOff x="1568627" y="2539956"/>
              <a:chExt cx="676275" cy="397232"/>
            </a:xfrm>
          </p:grpSpPr>
          <p:sp>
            <p:nvSpPr>
              <p:cNvPr id="5" name="Freeform 4">
                <a:extLst>
                  <a:ext uri="{FF2B5EF4-FFF2-40B4-BE49-F238E27FC236}">
                    <a16:creationId xmlns:a16="http://schemas.microsoft.com/office/drawing/2014/main" id="{5AF55771-DEA9-E647-BD2D-ED2E826F1285}"/>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9525" cap="flat">
                <a:noFill/>
                <a:prstDash val="solid"/>
                <a:miter/>
              </a:ln>
            </p:spPr>
            <p:txBody>
              <a:bodyPr rtlCol="0" anchor="ctr"/>
              <a:lstStyle/>
              <a:p>
                <a:endParaRPr lang="en-US" dirty="0"/>
              </a:p>
            </p:txBody>
          </p:sp>
          <p:sp>
            <p:nvSpPr>
              <p:cNvPr id="6" name="Freeform 5">
                <a:extLst>
                  <a:ext uri="{FF2B5EF4-FFF2-40B4-BE49-F238E27FC236}">
                    <a16:creationId xmlns:a16="http://schemas.microsoft.com/office/drawing/2014/main" id="{BAF466DE-BA64-E54C-862B-CC2E5216BEB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952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B97EF91E-8503-9942-8D4E-B350F31AB97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9525" cap="flat">
                <a:noFill/>
                <a:prstDash val="solid"/>
                <a:miter/>
              </a:ln>
            </p:spPr>
            <p:txBody>
              <a:bodyPr rtlCol="0" anchor="ctr"/>
              <a:lstStyle/>
              <a:p>
                <a:endParaRPr lang="en-US" dirty="0"/>
              </a:p>
            </p:txBody>
          </p:sp>
        </p:grpSp>
        <p:grpSp>
          <p:nvGrpSpPr>
            <p:cNvPr id="8" name="Group 7">
              <a:extLst>
                <a:ext uri="{FF2B5EF4-FFF2-40B4-BE49-F238E27FC236}">
                  <a16:creationId xmlns:a16="http://schemas.microsoft.com/office/drawing/2014/main" id="{CB304717-261D-F04D-925D-A344451761F7}"/>
                </a:ext>
              </a:extLst>
            </p:cNvPr>
            <p:cNvGrpSpPr/>
            <p:nvPr/>
          </p:nvGrpSpPr>
          <p:grpSpPr>
            <a:xfrm>
              <a:off x="6715680" y="1984021"/>
              <a:ext cx="1036606" cy="608884"/>
              <a:chOff x="1568627" y="2539956"/>
              <a:chExt cx="676275" cy="397232"/>
            </a:xfrm>
          </p:grpSpPr>
          <p:sp>
            <p:nvSpPr>
              <p:cNvPr id="9" name="Freeform 8">
                <a:extLst>
                  <a:ext uri="{FF2B5EF4-FFF2-40B4-BE49-F238E27FC236}">
                    <a16:creationId xmlns:a16="http://schemas.microsoft.com/office/drawing/2014/main" id="{CF38784B-1CA8-A04D-80ED-9D47F07FF0C0}"/>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F5AB23"/>
              </a:solidFill>
              <a:ln w="9525" cap="flat">
                <a:noFill/>
                <a:prstDash val="solid"/>
                <a:miter/>
              </a:ln>
            </p:spPr>
            <p:txBody>
              <a:bodyPr rtlCol="0" anchor="ctr"/>
              <a:lstStyle/>
              <a:p>
                <a:endParaRPr lang="en-US" dirty="0"/>
              </a:p>
            </p:txBody>
          </p:sp>
          <p:sp>
            <p:nvSpPr>
              <p:cNvPr id="10" name="Freeform 9">
                <a:extLst>
                  <a:ext uri="{FF2B5EF4-FFF2-40B4-BE49-F238E27FC236}">
                    <a16:creationId xmlns:a16="http://schemas.microsoft.com/office/drawing/2014/main" id="{881A2688-A255-3346-A3FB-CA17C66E720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F5AB23"/>
              </a:solidFill>
              <a:ln w="9525"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DC5A6940-3A22-C743-ABFC-B397483487C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F5AB23"/>
              </a:solidFill>
              <a:ln w="9525" cap="flat">
                <a:noFill/>
                <a:prstDash val="solid"/>
                <a:miter/>
              </a:ln>
            </p:spPr>
            <p:txBody>
              <a:bodyPr rtlCol="0" anchor="ctr"/>
              <a:lstStyle/>
              <a:p>
                <a:endParaRPr lang="en-US" dirty="0"/>
              </a:p>
            </p:txBody>
          </p:sp>
        </p:grpSp>
        <p:grpSp>
          <p:nvGrpSpPr>
            <p:cNvPr id="12" name="Group 11">
              <a:extLst>
                <a:ext uri="{FF2B5EF4-FFF2-40B4-BE49-F238E27FC236}">
                  <a16:creationId xmlns:a16="http://schemas.microsoft.com/office/drawing/2014/main" id="{D91B1C4E-78D2-2647-95E7-59642E9D06BC}"/>
                </a:ext>
              </a:extLst>
            </p:cNvPr>
            <p:cNvGrpSpPr/>
            <p:nvPr/>
          </p:nvGrpSpPr>
          <p:grpSpPr>
            <a:xfrm>
              <a:off x="3270276" y="1984021"/>
              <a:ext cx="1036606" cy="608884"/>
              <a:chOff x="1568627" y="2539956"/>
              <a:chExt cx="676275" cy="397232"/>
            </a:xfrm>
          </p:grpSpPr>
          <p:sp>
            <p:nvSpPr>
              <p:cNvPr id="13" name="Freeform 12">
                <a:extLst>
                  <a:ext uri="{FF2B5EF4-FFF2-40B4-BE49-F238E27FC236}">
                    <a16:creationId xmlns:a16="http://schemas.microsoft.com/office/drawing/2014/main" id="{A76C65DC-1E93-D24C-B10A-C5EF34F203C6}"/>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4" name="Freeform 13">
                <a:extLst>
                  <a:ext uri="{FF2B5EF4-FFF2-40B4-BE49-F238E27FC236}">
                    <a16:creationId xmlns:a16="http://schemas.microsoft.com/office/drawing/2014/main" id="{3D5D19D9-0C90-8447-AD40-71B0E31621AF}"/>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id="{D81D30B3-05C5-354A-87E9-72570B69C5BC}"/>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bg1"/>
              </a:solidFill>
              <a:ln w="12700" cap="flat">
                <a:solidFill>
                  <a:srgbClr val="6F7878"/>
                </a:solidFill>
                <a:prstDash val="solid"/>
                <a:miter/>
              </a:ln>
            </p:spPr>
            <p:txBody>
              <a:bodyPr rtlCol="0" anchor="ctr"/>
              <a:lstStyle/>
              <a:p>
                <a:endParaRPr lang="en-US" dirty="0"/>
              </a:p>
            </p:txBody>
          </p:sp>
        </p:grpSp>
        <p:grpSp>
          <p:nvGrpSpPr>
            <p:cNvPr id="16" name="Group 15">
              <a:extLst>
                <a:ext uri="{FF2B5EF4-FFF2-40B4-BE49-F238E27FC236}">
                  <a16:creationId xmlns:a16="http://schemas.microsoft.com/office/drawing/2014/main" id="{59D1D702-7659-6E4A-9B40-A419774D92DA}"/>
                </a:ext>
              </a:extLst>
            </p:cNvPr>
            <p:cNvGrpSpPr/>
            <p:nvPr/>
          </p:nvGrpSpPr>
          <p:grpSpPr>
            <a:xfrm>
              <a:off x="8438382" y="1976420"/>
              <a:ext cx="1036606" cy="608884"/>
              <a:chOff x="1568627" y="2539956"/>
              <a:chExt cx="676275" cy="397232"/>
            </a:xfrm>
          </p:grpSpPr>
          <p:sp>
            <p:nvSpPr>
              <p:cNvPr id="17" name="Freeform 16">
                <a:extLst>
                  <a:ext uri="{FF2B5EF4-FFF2-40B4-BE49-F238E27FC236}">
                    <a16:creationId xmlns:a16="http://schemas.microsoft.com/office/drawing/2014/main" id="{CCFF6C74-CDEA-0F42-A700-2AC7C54F338F}"/>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0000"/>
              </a:solidFill>
              <a:ln w="9525" cap="flat">
                <a:noFill/>
                <a:prstDash val="solid"/>
                <a:miter/>
              </a:ln>
            </p:spPr>
            <p:txBody>
              <a:bodyPr rtlCol="0" anchor="ctr"/>
              <a:lstStyle/>
              <a:p>
                <a:endParaRPr lang="en-US" dirty="0"/>
              </a:p>
            </p:txBody>
          </p:sp>
          <p:sp>
            <p:nvSpPr>
              <p:cNvPr id="18" name="Freeform 17">
                <a:extLst>
                  <a:ext uri="{FF2B5EF4-FFF2-40B4-BE49-F238E27FC236}">
                    <a16:creationId xmlns:a16="http://schemas.microsoft.com/office/drawing/2014/main" id="{ECE43940-B97F-C446-8FAB-79AC759AF1BE}"/>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0000"/>
              </a:solidFill>
              <a:ln w="95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B807F4C-AD7C-2143-922E-111BB2576AA4}"/>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0000"/>
              </a:solidFill>
              <a:ln w="9525" cap="flat">
                <a:noFill/>
                <a:prstDash val="solid"/>
                <a:miter/>
              </a:ln>
            </p:spPr>
            <p:txBody>
              <a:bodyPr rtlCol="0" anchor="ctr"/>
              <a:lstStyle/>
              <a:p>
                <a:endParaRPr lang="en-US" dirty="0"/>
              </a:p>
            </p:txBody>
          </p:sp>
        </p:grpSp>
        <p:grpSp>
          <p:nvGrpSpPr>
            <p:cNvPr id="20" name="Group 19">
              <a:extLst>
                <a:ext uri="{FF2B5EF4-FFF2-40B4-BE49-F238E27FC236}">
                  <a16:creationId xmlns:a16="http://schemas.microsoft.com/office/drawing/2014/main" id="{E7D9256A-D715-E847-B9A5-EFFF5627B2CB}"/>
                </a:ext>
              </a:extLst>
            </p:cNvPr>
            <p:cNvGrpSpPr/>
            <p:nvPr/>
          </p:nvGrpSpPr>
          <p:grpSpPr>
            <a:xfrm>
              <a:off x="4992978" y="1991275"/>
              <a:ext cx="1036606" cy="608884"/>
              <a:chOff x="1568627" y="2539956"/>
              <a:chExt cx="676275" cy="397232"/>
            </a:xfrm>
          </p:grpSpPr>
          <p:sp>
            <p:nvSpPr>
              <p:cNvPr id="21" name="Freeform 20">
                <a:extLst>
                  <a:ext uri="{FF2B5EF4-FFF2-40B4-BE49-F238E27FC236}">
                    <a16:creationId xmlns:a16="http://schemas.microsoft.com/office/drawing/2014/main" id="{A86EC43D-58BD-8348-BC12-AF18130F0953}"/>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DE0A01"/>
              </a:solidFill>
              <a:ln w="9525" cap="flat">
                <a:noFill/>
                <a:prstDash val="solid"/>
                <a:miter/>
              </a:ln>
            </p:spPr>
            <p:txBody>
              <a:bodyPr rtlCol="0" anchor="ctr"/>
              <a:lstStyle/>
              <a:p>
                <a:endParaRPr lang="en-US" dirty="0"/>
              </a:p>
            </p:txBody>
          </p:sp>
          <p:sp>
            <p:nvSpPr>
              <p:cNvPr id="22" name="Freeform 21">
                <a:extLst>
                  <a:ext uri="{FF2B5EF4-FFF2-40B4-BE49-F238E27FC236}">
                    <a16:creationId xmlns:a16="http://schemas.microsoft.com/office/drawing/2014/main" id="{1F35C1A2-3C44-D245-AA56-724905AD92D0}"/>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DE0A01"/>
              </a:solid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BCE00CE-99D9-B341-B1D5-B1F14B37FAA6}"/>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DE0A01"/>
              </a:solidFill>
              <a:ln w="9525" cap="flat">
                <a:noFill/>
                <a:prstDash val="solid"/>
                <a:miter/>
              </a:ln>
            </p:spPr>
            <p:txBody>
              <a:bodyPr rtlCol="0" anchor="ctr"/>
              <a:lstStyle/>
              <a:p>
                <a:endParaRPr lang="en-US" dirty="0"/>
              </a:p>
            </p:txBody>
          </p:sp>
        </p:grpSp>
        <p:grpSp>
          <p:nvGrpSpPr>
            <p:cNvPr id="24" name="Group 23">
              <a:extLst>
                <a:ext uri="{FF2B5EF4-FFF2-40B4-BE49-F238E27FC236}">
                  <a16:creationId xmlns:a16="http://schemas.microsoft.com/office/drawing/2014/main" id="{C20F2209-44FA-5D4A-B4F6-877DF1EBF13A}"/>
                </a:ext>
              </a:extLst>
            </p:cNvPr>
            <p:cNvGrpSpPr/>
            <p:nvPr/>
          </p:nvGrpSpPr>
          <p:grpSpPr>
            <a:xfrm>
              <a:off x="10161084" y="2023287"/>
              <a:ext cx="1036606" cy="608884"/>
              <a:chOff x="1568627" y="2539956"/>
              <a:chExt cx="676275" cy="397232"/>
            </a:xfrm>
            <a:solidFill>
              <a:srgbClr val="00A76D"/>
            </a:solidFill>
          </p:grpSpPr>
          <p:sp>
            <p:nvSpPr>
              <p:cNvPr id="25" name="Freeform 24">
                <a:extLst>
                  <a:ext uri="{FF2B5EF4-FFF2-40B4-BE49-F238E27FC236}">
                    <a16:creationId xmlns:a16="http://schemas.microsoft.com/office/drawing/2014/main" id="{1BC44F95-EDDC-A44C-BB7D-A7181DDDDDF1}"/>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26" name="Freeform 25">
                <a:extLst>
                  <a:ext uri="{FF2B5EF4-FFF2-40B4-BE49-F238E27FC236}">
                    <a16:creationId xmlns:a16="http://schemas.microsoft.com/office/drawing/2014/main" id="{DE6F782A-F459-4742-BE6A-9C5BB1A83803}"/>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dirty="0"/>
              </a:p>
            </p:txBody>
          </p:sp>
          <p:sp>
            <p:nvSpPr>
              <p:cNvPr id="27" name="Freeform 26">
                <a:extLst>
                  <a:ext uri="{FF2B5EF4-FFF2-40B4-BE49-F238E27FC236}">
                    <a16:creationId xmlns:a16="http://schemas.microsoft.com/office/drawing/2014/main" id="{47CD4323-2E78-9341-96C4-220193A1AC8A}"/>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28" name="Rectangle 27">
              <a:extLst>
                <a:ext uri="{FF2B5EF4-FFF2-40B4-BE49-F238E27FC236}">
                  <a16:creationId xmlns:a16="http://schemas.microsoft.com/office/drawing/2014/main" id="{331ED048-2F3F-BC41-8A9A-C8D7C4B5BDB4}"/>
                </a:ext>
              </a:extLst>
            </p:cNvPr>
            <p:cNvSpPr/>
            <p:nvPr/>
          </p:nvSpPr>
          <p:spPr>
            <a:xfrm>
              <a:off x="1040808" y="2719780"/>
              <a:ext cx="2090015" cy="923330"/>
            </a:xfrm>
            <a:prstGeom prst="rect">
              <a:avLst/>
            </a:prstGeom>
          </p:spPr>
          <p:txBody>
            <a:bodyPr wrap="square">
              <a:spAutoFit/>
            </a:bodyPr>
            <a:lstStyle/>
            <a:p>
              <a:pPr algn="ctr"/>
              <a:r>
                <a:rPr lang="en-US" b="1" dirty="0"/>
                <a:t>Blue Hat</a:t>
              </a:r>
            </a:p>
            <a:p>
              <a:pPr algn="ctr"/>
              <a:r>
                <a:rPr lang="en-US" dirty="0">
                  <a:solidFill>
                    <a:srgbClr val="000000"/>
                  </a:solidFill>
                  <a:ea typeface="Arial"/>
                  <a:cs typeface="Arial"/>
                  <a:sym typeface="Arial"/>
                </a:rPr>
                <a:t>Managing the Thinking</a:t>
              </a:r>
              <a:endParaRPr lang="en-US" dirty="0"/>
            </a:p>
          </p:txBody>
        </p:sp>
        <p:sp>
          <p:nvSpPr>
            <p:cNvPr id="29" name="Rectangle 28">
              <a:extLst>
                <a:ext uri="{FF2B5EF4-FFF2-40B4-BE49-F238E27FC236}">
                  <a16:creationId xmlns:a16="http://schemas.microsoft.com/office/drawing/2014/main" id="{B14BA354-6B24-C04E-B3D7-EB83585B47C3}"/>
                </a:ext>
              </a:extLst>
            </p:cNvPr>
            <p:cNvSpPr/>
            <p:nvPr/>
          </p:nvSpPr>
          <p:spPr>
            <a:xfrm>
              <a:off x="6471549" y="2719780"/>
              <a:ext cx="1536134" cy="923330"/>
            </a:xfrm>
            <a:prstGeom prst="rect">
              <a:avLst/>
            </a:prstGeom>
          </p:spPr>
          <p:txBody>
            <a:bodyPr wrap="square">
              <a:spAutoFit/>
            </a:bodyPr>
            <a:lstStyle/>
            <a:p>
              <a:pPr algn="ctr"/>
              <a:r>
                <a:rPr lang="en-US" b="1" dirty="0">
                  <a:solidFill>
                    <a:srgbClr val="000000"/>
                  </a:solidFill>
                  <a:ea typeface="Arial"/>
                  <a:cs typeface="Arial"/>
                  <a:sym typeface="Arial"/>
                </a:rPr>
                <a:t>Yellow</a:t>
              </a:r>
              <a:r>
                <a:rPr lang="en-US" b="1" dirty="0"/>
                <a:t> Hat</a:t>
              </a:r>
            </a:p>
            <a:p>
              <a:pPr algn="ctr"/>
              <a:r>
                <a:rPr lang="en-US" dirty="0">
                  <a:solidFill>
                    <a:srgbClr val="000000"/>
                  </a:solidFill>
                  <a:ea typeface="Arial"/>
                  <a:cs typeface="Arial"/>
                  <a:sym typeface="Arial"/>
                </a:rPr>
                <a:t>Positives Upsides</a:t>
              </a:r>
              <a:endParaRPr lang="en-US" dirty="0"/>
            </a:p>
          </p:txBody>
        </p:sp>
        <p:sp>
          <p:nvSpPr>
            <p:cNvPr id="30" name="Rectangle 29">
              <a:extLst>
                <a:ext uri="{FF2B5EF4-FFF2-40B4-BE49-F238E27FC236}">
                  <a16:creationId xmlns:a16="http://schemas.microsoft.com/office/drawing/2014/main" id="{16DBEFB7-2184-704E-B9F6-E8D54264200B}"/>
                </a:ext>
              </a:extLst>
            </p:cNvPr>
            <p:cNvSpPr/>
            <p:nvPr/>
          </p:nvSpPr>
          <p:spPr>
            <a:xfrm>
              <a:off x="3106340" y="2719780"/>
              <a:ext cx="1364476" cy="646331"/>
            </a:xfrm>
            <a:prstGeom prst="rect">
              <a:avLst/>
            </a:prstGeom>
          </p:spPr>
          <p:txBody>
            <a:bodyPr wrap="none">
              <a:spAutoFit/>
            </a:bodyPr>
            <a:lstStyle/>
            <a:p>
              <a:pPr algn="ctr"/>
              <a:r>
                <a:rPr lang="en-US" b="1" dirty="0">
                  <a:solidFill>
                    <a:srgbClr val="000000"/>
                  </a:solidFill>
                  <a:ea typeface="Arial"/>
                  <a:cs typeface="Arial"/>
                  <a:sym typeface="Arial"/>
                </a:rPr>
                <a:t>White</a:t>
              </a:r>
              <a:r>
                <a:rPr lang="en-US" b="1" dirty="0"/>
                <a:t> Hat</a:t>
              </a:r>
            </a:p>
            <a:p>
              <a:pPr algn="ctr"/>
              <a:r>
                <a:rPr lang="en-US" dirty="0">
                  <a:solidFill>
                    <a:srgbClr val="000000"/>
                  </a:solidFill>
                  <a:ea typeface="Arial"/>
                  <a:cs typeface="Arial"/>
                  <a:sym typeface="Arial"/>
                </a:rPr>
                <a:t>Data, Facts</a:t>
              </a:r>
              <a:endParaRPr lang="en-US" dirty="0"/>
            </a:p>
          </p:txBody>
        </p:sp>
        <p:sp>
          <p:nvSpPr>
            <p:cNvPr id="31" name="Rectangle 30">
              <a:extLst>
                <a:ext uri="{FF2B5EF4-FFF2-40B4-BE49-F238E27FC236}">
                  <a16:creationId xmlns:a16="http://schemas.microsoft.com/office/drawing/2014/main" id="{F83B1A6B-539B-9F40-A436-3ACBBDF390C4}"/>
                </a:ext>
              </a:extLst>
            </p:cNvPr>
            <p:cNvSpPr/>
            <p:nvPr/>
          </p:nvSpPr>
          <p:spPr>
            <a:xfrm>
              <a:off x="8090314" y="2719780"/>
              <a:ext cx="1732739" cy="923330"/>
            </a:xfrm>
            <a:prstGeom prst="rect">
              <a:avLst/>
            </a:prstGeom>
          </p:spPr>
          <p:txBody>
            <a:bodyPr wrap="square">
              <a:spAutoFit/>
            </a:bodyPr>
            <a:lstStyle/>
            <a:p>
              <a:pPr algn="ctr"/>
              <a:r>
                <a:rPr lang="en-US" b="1" dirty="0"/>
                <a:t>Black Hat</a:t>
              </a:r>
            </a:p>
            <a:p>
              <a:pPr algn="ctr"/>
              <a:r>
                <a:rPr lang="en-US" dirty="0">
                  <a:solidFill>
                    <a:srgbClr val="000000"/>
                  </a:solidFill>
                  <a:ea typeface="Arial"/>
                  <a:cs typeface="Arial"/>
                  <a:sym typeface="Arial"/>
                </a:rPr>
                <a:t>Negatives Challenges</a:t>
              </a:r>
              <a:endParaRPr lang="en-US" dirty="0"/>
            </a:p>
          </p:txBody>
        </p:sp>
        <p:sp>
          <p:nvSpPr>
            <p:cNvPr id="34" name="Rectangle 33">
              <a:extLst>
                <a:ext uri="{FF2B5EF4-FFF2-40B4-BE49-F238E27FC236}">
                  <a16:creationId xmlns:a16="http://schemas.microsoft.com/office/drawing/2014/main" id="{CFE3914C-469D-0D4B-AEA8-D7FDBC7E3538}"/>
                </a:ext>
              </a:extLst>
            </p:cNvPr>
            <p:cNvSpPr/>
            <p:nvPr/>
          </p:nvSpPr>
          <p:spPr>
            <a:xfrm>
              <a:off x="4699412" y="2719780"/>
              <a:ext cx="1623735" cy="923330"/>
            </a:xfrm>
            <a:prstGeom prst="rect">
              <a:avLst/>
            </a:prstGeom>
          </p:spPr>
          <p:txBody>
            <a:bodyPr wrap="square">
              <a:spAutoFit/>
            </a:bodyPr>
            <a:lstStyle/>
            <a:p>
              <a:pPr algn="ctr"/>
              <a:r>
                <a:rPr lang="en-US" b="1" dirty="0">
                  <a:solidFill>
                    <a:srgbClr val="000000"/>
                  </a:solidFill>
                  <a:ea typeface="Arial"/>
                  <a:cs typeface="Arial"/>
                  <a:sym typeface="Arial"/>
                </a:rPr>
                <a:t>Red</a:t>
              </a:r>
              <a:r>
                <a:rPr lang="en-US" b="1" dirty="0"/>
                <a:t> Hat</a:t>
              </a:r>
            </a:p>
            <a:p>
              <a:pPr algn="ctr"/>
              <a:r>
                <a:rPr lang="en-US" dirty="0">
                  <a:solidFill>
                    <a:srgbClr val="000000"/>
                  </a:solidFill>
                  <a:ea typeface="Arial"/>
                  <a:cs typeface="Arial"/>
                  <a:sym typeface="Arial"/>
                </a:rPr>
                <a:t>Feelings, Emotions</a:t>
              </a:r>
              <a:endParaRPr lang="en-US" dirty="0"/>
            </a:p>
          </p:txBody>
        </p:sp>
        <p:sp>
          <p:nvSpPr>
            <p:cNvPr id="35" name="Rectangle 34">
              <a:extLst>
                <a:ext uri="{FF2B5EF4-FFF2-40B4-BE49-F238E27FC236}">
                  <a16:creationId xmlns:a16="http://schemas.microsoft.com/office/drawing/2014/main" id="{7F52E7CA-BBB3-464E-B66D-21425669E438}"/>
                </a:ext>
              </a:extLst>
            </p:cNvPr>
            <p:cNvSpPr/>
            <p:nvPr/>
          </p:nvSpPr>
          <p:spPr>
            <a:xfrm>
              <a:off x="10010573" y="2719780"/>
              <a:ext cx="1338892" cy="923330"/>
            </a:xfrm>
            <a:prstGeom prst="rect">
              <a:avLst/>
            </a:prstGeom>
          </p:spPr>
          <p:txBody>
            <a:bodyPr wrap="square">
              <a:spAutoFit/>
            </a:bodyPr>
            <a:lstStyle/>
            <a:p>
              <a:pPr algn="ctr"/>
              <a:r>
                <a:rPr lang="en-US" b="1" dirty="0">
                  <a:solidFill>
                    <a:srgbClr val="000000"/>
                  </a:solidFill>
                  <a:ea typeface="Arial"/>
                  <a:cs typeface="Arial"/>
                  <a:sym typeface="Arial"/>
                </a:rPr>
                <a:t>Green</a:t>
              </a:r>
              <a:r>
                <a:rPr lang="en-US" b="1" dirty="0"/>
                <a:t> Hat</a:t>
              </a:r>
            </a:p>
            <a:p>
              <a:pPr algn="ctr"/>
              <a:r>
                <a:rPr lang="en-US" dirty="0">
                  <a:solidFill>
                    <a:srgbClr val="000000"/>
                  </a:solidFill>
                  <a:ea typeface="Arial"/>
                  <a:cs typeface="Arial"/>
                  <a:sym typeface="Arial"/>
                </a:rPr>
                <a:t>New Ideas Options</a:t>
              </a:r>
              <a:endParaRPr lang="en-US" dirty="0"/>
            </a:p>
          </p:txBody>
        </p:sp>
      </p:grpSp>
      <p:sp>
        <p:nvSpPr>
          <p:cNvPr id="37" name="Rectangle 36">
            <a:extLst>
              <a:ext uri="{FF2B5EF4-FFF2-40B4-BE49-F238E27FC236}">
                <a16:creationId xmlns:a16="http://schemas.microsoft.com/office/drawing/2014/main" id="{F146E58B-B80A-9346-8A22-3792F8CEC781}"/>
              </a:ext>
            </a:extLst>
          </p:cNvPr>
          <p:cNvSpPr/>
          <p:nvPr/>
        </p:nvSpPr>
        <p:spPr>
          <a:xfrm>
            <a:off x="2266433" y="3966466"/>
            <a:ext cx="7659134" cy="2038232"/>
          </a:xfrm>
          <a:prstGeom prst="rect">
            <a:avLst/>
          </a:prstGeom>
          <a:ln w="12700">
            <a:solidFill>
              <a:srgbClr val="6F7878"/>
            </a:solidFill>
          </a:ln>
        </p:spPr>
        <p:txBody>
          <a:bodyPr wrap="square" tIns="72000" bIns="72000">
            <a:spAutoFit/>
          </a:bodyPr>
          <a:lstStyle/>
          <a:p>
            <a:pPr lvl="0" algn="ctr"/>
            <a:r>
              <a:rPr lang="en-US" b="1" dirty="0">
                <a:solidFill>
                  <a:srgbClr val="000000"/>
                </a:solidFill>
                <a:ea typeface="Arial"/>
                <a:cs typeface="Arial"/>
                <a:sym typeface="Arial"/>
              </a:rPr>
              <a:t>Which hat?</a:t>
            </a:r>
          </a:p>
          <a:p>
            <a:pPr algn="ctr"/>
            <a:r>
              <a:rPr lang="en-IN" dirty="0">
                <a:solidFill>
                  <a:srgbClr val="000000"/>
                </a:solidFill>
                <a:ea typeface="Arial"/>
                <a:cs typeface="Arial"/>
                <a:sym typeface="Arial"/>
              </a:rPr>
              <a:t>Example: </a:t>
            </a:r>
            <a:r>
              <a:rPr lang="en-IN" b="1" dirty="0">
                <a:solidFill>
                  <a:srgbClr val="000000"/>
                </a:solidFill>
                <a:ea typeface="Arial"/>
                <a:cs typeface="Arial"/>
                <a:sym typeface="Arial"/>
              </a:rPr>
              <a:t>Meeting facilitator to group: </a:t>
            </a:r>
            <a:r>
              <a:rPr lang="en-IN" dirty="0">
                <a:solidFill>
                  <a:srgbClr val="000000"/>
                </a:solidFill>
                <a:ea typeface="Arial"/>
                <a:cs typeface="Arial"/>
                <a:sym typeface="Arial"/>
              </a:rPr>
              <a:t>“Here’s the agenda</a:t>
            </a:r>
            <a:br>
              <a:rPr lang="en-IN" dirty="0">
                <a:solidFill>
                  <a:srgbClr val="000000"/>
                </a:solidFill>
                <a:ea typeface="Arial"/>
                <a:cs typeface="Arial"/>
                <a:sym typeface="Arial"/>
              </a:rPr>
            </a:br>
            <a:r>
              <a:rPr lang="en-IN" dirty="0">
                <a:solidFill>
                  <a:srgbClr val="000000"/>
                </a:solidFill>
                <a:ea typeface="Arial"/>
                <a:cs typeface="Arial"/>
                <a:sym typeface="Arial"/>
              </a:rPr>
              <a:t>for today’s meeting.”</a:t>
            </a:r>
          </a:p>
          <a:p>
            <a:pPr algn="ctr">
              <a:spcBef>
                <a:spcPts val="1800"/>
              </a:spcBef>
            </a:pPr>
            <a:r>
              <a:rPr lang="en-US" b="1" dirty="0">
                <a:solidFill>
                  <a:srgbClr val="000000"/>
                </a:solidFill>
                <a:ea typeface="Arial"/>
                <a:cs typeface="Arial"/>
                <a:sym typeface="Arial"/>
              </a:rPr>
              <a:t>Why?</a:t>
            </a:r>
            <a:endParaRPr lang="en-US" dirty="0"/>
          </a:p>
          <a:p>
            <a:pPr algn="ctr"/>
            <a:r>
              <a:rPr lang="en-IN" b="1" dirty="0"/>
              <a:t>Defined approach to an idea, taps into the organized aspects</a:t>
            </a:r>
            <a:br>
              <a:rPr lang="en-IN" b="1" dirty="0"/>
            </a:br>
            <a:r>
              <a:rPr lang="en-IN" b="1" dirty="0"/>
              <a:t>of the Blue Hat.</a:t>
            </a:r>
          </a:p>
        </p:txBody>
      </p:sp>
    </p:spTree>
    <p:extLst>
      <p:ext uri="{BB962C8B-B14F-4D97-AF65-F5344CB8AC3E}">
        <p14:creationId xmlns:p14="http://schemas.microsoft.com/office/powerpoint/2010/main" val="2451413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06854-8E55-6D4B-8FA8-15344FDF636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Characteristics of Each Hat</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Blue Hat: Managing The Thinking</a:t>
            </a:r>
          </a:p>
        </p:txBody>
      </p:sp>
      <p:sp>
        <p:nvSpPr>
          <p:cNvPr id="3" name="Rectangle 2">
            <a:extLst>
              <a:ext uri="{FF2B5EF4-FFF2-40B4-BE49-F238E27FC236}">
                <a16:creationId xmlns:a16="http://schemas.microsoft.com/office/drawing/2014/main" id="{1C75EC3F-6181-6344-82B7-D346E5D52E8F}"/>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7" name="Group 6">
            <a:extLst>
              <a:ext uri="{FF2B5EF4-FFF2-40B4-BE49-F238E27FC236}">
                <a16:creationId xmlns:a16="http://schemas.microsoft.com/office/drawing/2014/main" id="{F6124DD4-8A51-8D40-883F-AFFEBE146DED}"/>
              </a:ext>
            </a:extLst>
          </p:cNvPr>
          <p:cNvGrpSpPr/>
          <p:nvPr/>
        </p:nvGrpSpPr>
        <p:grpSpPr>
          <a:xfrm>
            <a:off x="842156" y="1989138"/>
            <a:ext cx="1036606" cy="608884"/>
            <a:chOff x="1448438" y="1989138"/>
            <a:chExt cx="1036606" cy="608884"/>
          </a:xfrm>
        </p:grpSpPr>
        <p:sp>
          <p:nvSpPr>
            <p:cNvPr id="4" name="Freeform 3">
              <a:extLst>
                <a:ext uri="{FF2B5EF4-FFF2-40B4-BE49-F238E27FC236}">
                  <a16:creationId xmlns:a16="http://schemas.microsoft.com/office/drawing/2014/main" id="{8669829E-1FB5-324E-843A-A55D05AFE421}"/>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9525"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id="{25C1DB9D-5286-6540-8F66-EEAD9BFFAD13}"/>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9525"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E64D8411-6317-754A-B464-960C196ED4BD}"/>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9525" cap="flat">
              <a:no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A485E2E8-F0F6-E34B-9863-99818266299D}"/>
              </a:ext>
            </a:extLst>
          </p:cNvPr>
          <p:cNvSpPr/>
          <p:nvPr/>
        </p:nvSpPr>
        <p:spPr>
          <a:xfrm>
            <a:off x="477079" y="2662426"/>
            <a:ext cx="4651195" cy="1569660"/>
          </a:xfrm>
          <a:prstGeom prst="rect">
            <a:avLst/>
          </a:prstGeom>
        </p:spPr>
        <p:txBody>
          <a:bodyPr wrap="square" numCol="2">
            <a:spAutoFit/>
          </a:bodyPr>
          <a:lstStyle/>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Topic definition </a:t>
            </a:r>
            <a:endParaRPr lang="en-IN" sz="1600" dirty="0"/>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Meeting goals and scope</a:t>
            </a:r>
            <a:endParaRPr lang="en-IN" sz="1600" dirty="0"/>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Timing</a:t>
            </a:r>
            <a:endParaRPr lang="en-IN" sz="1600" dirty="0"/>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Enforcement of proper hat use</a:t>
            </a:r>
            <a:endParaRPr lang="en-IN" sz="1600" dirty="0"/>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Concluding and summarizing </a:t>
            </a:r>
            <a:endParaRPr lang="en-IN" sz="1600" dirty="0"/>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Deciding and assigning action steps</a:t>
            </a:r>
            <a:endParaRPr lang="en-IN" sz="1600" dirty="0"/>
          </a:p>
        </p:txBody>
      </p:sp>
      <p:sp>
        <p:nvSpPr>
          <p:cNvPr id="9" name="Rectangle 8">
            <a:extLst>
              <a:ext uri="{FF2B5EF4-FFF2-40B4-BE49-F238E27FC236}">
                <a16:creationId xmlns:a16="http://schemas.microsoft.com/office/drawing/2014/main" id="{2E662EDD-3E23-CC48-B7E0-9B22EC51E335}"/>
              </a:ext>
            </a:extLst>
          </p:cNvPr>
          <p:cNvSpPr/>
          <p:nvPr/>
        </p:nvSpPr>
        <p:spPr>
          <a:xfrm>
            <a:off x="5958511" y="2662426"/>
            <a:ext cx="5146811" cy="1210011"/>
          </a:xfrm>
          <a:prstGeom prst="rect">
            <a:avLst/>
          </a:prstGeom>
        </p:spPr>
        <p:txBody>
          <a:bodyPr wrap="square">
            <a:spAutoFit/>
          </a:bodyPr>
          <a:lstStyle/>
          <a:p>
            <a:pPr lvl="0">
              <a:lnSpc>
                <a:spcPct val="116083"/>
              </a:lnSpc>
            </a:pPr>
            <a:r>
              <a:rPr lang="en-IN" sz="1600" b="1" dirty="0">
                <a:solidFill>
                  <a:srgbClr val="000000"/>
                </a:solidFill>
                <a:ea typeface="Arial"/>
                <a:cs typeface="Arial"/>
                <a:sym typeface="Arial"/>
              </a:rPr>
              <a:t>Goal of the Blue Hat: </a:t>
            </a:r>
            <a:r>
              <a:rPr lang="en-IN" sz="1600" dirty="0">
                <a:solidFill>
                  <a:srgbClr val="000000"/>
                </a:solidFill>
                <a:ea typeface="Arial"/>
                <a:cs typeface="Arial"/>
                <a:sym typeface="Arial"/>
              </a:rPr>
              <a:t>The Blue Hat manages the thinking process, ensuring the proper steps are taking place. It is the control hat and leads the decision-making process.</a:t>
            </a:r>
            <a:endParaRPr lang="en-IN" sz="1600" dirty="0"/>
          </a:p>
        </p:txBody>
      </p:sp>
      <p:sp>
        <p:nvSpPr>
          <p:cNvPr id="10" name="Rectangle 9">
            <a:extLst>
              <a:ext uri="{FF2B5EF4-FFF2-40B4-BE49-F238E27FC236}">
                <a16:creationId xmlns:a16="http://schemas.microsoft.com/office/drawing/2014/main" id="{2B087879-9BF8-6E43-ADB3-C58CD9241884}"/>
              </a:ext>
            </a:extLst>
          </p:cNvPr>
          <p:cNvSpPr/>
          <p:nvPr/>
        </p:nvSpPr>
        <p:spPr>
          <a:xfrm>
            <a:off x="457200" y="4291513"/>
            <a:ext cx="4758675" cy="369332"/>
          </a:xfrm>
          <a:prstGeom prst="rect">
            <a:avLst/>
          </a:prstGeom>
        </p:spPr>
        <p:txBody>
          <a:bodyPr wrap="none">
            <a:spAutoFit/>
          </a:bodyPr>
          <a:lstStyle/>
          <a:p>
            <a:pPr lvl="0"/>
            <a:r>
              <a:rPr lang="en-IN" b="1" dirty="0">
                <a:solidFill>
                  <a:srgbClr val="000000"/>
                </a:solidFill>
                <a:ea typeface="Arial"/>
                <a:cs typeface="Arial"/>
                <a:sym typeface="Arial"/>
              </a:rPr>
              <a:t>Someone Wearing the Blue Hat Might Say</a:t>
            </a:r>
            <a:endParaRPr lang="en-IN" dirty="0"/>
          </a:p>
        </p:txBody>
      </p:sp>
      <p:sp>
        <p:nvSpPr>
          <p:cNvPr id="11" name="Freeform: Shape 10">
            <a:extLst>
              <a:ext uri="{FF2B5EF4-FFF2-40B4-BE49-F238E27FC236}">
                <a16:creationId xmlns:a16="http://schemas.microsoft.com/office/drawing/2014/main" id="{89D91F05-3219-A243-8093-522E42FE4DC8}"/>
              </a:ext>
            </a:extLst>
          </p:cNvPr>
          <p:cNvSpPr/>
          <p:nvPr/>
        </p:nvSpPr>
        <p:spPr>
          <a:xfrm>
            <a:off x="5900737" y="5526284"/>
            <a:ext cx="390525" cy="466725"/>
          </a:xfrm>
          <a:custGeom>
            <a:avLst/>
            <a:gdLst>
              <a:gd name="connsiteX0" fmla="*/ 279273 w 390525"/>
              <a:gd name="connsiteY0" fmla="*/ 245745 h 466725"/>
              <a:gd name="connsiteX1" fmla="*/ 330994 w 390525"/>
              <a:gd name="connsiteY1" fmla="*/ 140494 h 466725"/>
              <a:gd name="connsiteX2" fmla="*/ 197644 w 390525"/>
              <a:gd name="connsiteY2" fmla="*/ 7144 h 466725"/>
              <a:gd name="connsiteX3" fmla="*/ 64294 w 390525"/>
              <a:gd name="connsiteY3" fmla="*/ 140494 h 466725"/>
              <a:gd name="connsiteX4" fmla="*/ 116015 w 390525"/>
              <a:gd name="connsiteY4" fmla="*/ 245745 h 466725"/>
              <a:gd name="connsiteX5" fmla="*/ 7144 w 390525"/>
              <a:gd name="connsiteY5" fmla="*/ 245745 h 466725"/>
              <a:gd name="connsiteX6" fmla="*/ 7144 w 390525"/>
              <a:gd name="connsiteY6" fmla="*/ 464344 h 466725"/>
              <a:gd name="connsiteX7" fmla="*/ 45244 w 390525"/>
              <a:gd name="connsiteY7" fmla="*/ 464344 h 466725"/>
              <a:gd name="connsiteX8" fmla="*/ 45244 w 390525"/>
              <a:gd name="connsiteY8" fmla="*/ 283845 h 466725"/>
              <a:gd name="connsiteX9" fmla="*/ 350044 w 390525"/>
              <a:gd name="connsiteY9" fmla="*/ 283845 h 466725"/>
              <a:gd name="connsiteX10" fmla="*/ 350044 w 390525"/>
              <a:gd name="connsiteY10" fmla="*/ 464344 h 466725"/>
              <a:gd name="connsiteX11" fmla="*/ 388144 w 390525"/>
              <a:gd name="connsiteY11" fmla="*/ 464344 h 466725"/>
              <a:gd name="connsiteX12" fmla="*/ 388144 w 390525"/>
              <a:gd name="connsiteY12" fmla="*/ 245745 h 466725"/>
              <a:gd name="connsiteX13" fmla="*/ 279273 w 390525"/>
              <a:gd name="connsiteY13" fmla="*/ 245745 h 466725"/>
              <a:gd name="connsiteX14" fmla="*/ 102394 w 390525"/>
              <a:gd name="connsiteY14" fmla="*/ 140494 h 466725"/>
              <a:gd name="connsiteX15" fmla="*/ 197644 w 390525"/>
              <a:gd name="connsiteY15" fmla="*/ 45244 h 466725"/>
              <a:gd name="connsiteX16" fmla="*/ 292894 w 390525"/>
              <a:gd name="connsiteY16" fmla="*/ 140494 h 466725"/>
              <a:gd name="connsiteX17" fmla="*/ 197644 w 390525"/>
              <a:gd name="connsiteY17" fmla="*/ 235744 h 466725"/>
              <a:gd name="connsiteX18" fmla="*/ 102394 w 390525"/>
              <a:gd name="connsiteY18" fmla="*/ 140494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90525" h="466725">
                <a:moveTo>
                  <a:pt x="279273" y="245745"/>
                </a:moveTo>
                <a:cubicBezTo>
                  <a:pt x="310610" y="221361"/>
                  <a:pt x="330994" y="183261"/>
                  <a:pt x="330994" y="140494"/>
                </a:cubicBezTo>
                <a:cubicBezTo>
                  <a:pt x="330994" y="66961"/>
                  <a:pt x="271177" y="7144"/>
                  <a:pt x="197644" y="7144"/>
                </a:cubicBezTo>
                <a:cubicBezTo>
                  <a:pt x="124111" y="7144"/>
                  <a:pt x="64294" y="66961"/>
                  <a:pt x="64294" y="140494"/>
                </a:cubicBezTo>
                <a:cubicBezTo>
                  <a:pt x="64294" y="183261"/>
                  <a:pt x="84677" y="221361"/>
                  <a:pt x="116015" y="245745"/>
                </a:cubicBezTo>
                <a:lnTo>
                  <a:pt x="7144" y="245745"/>
                </a:lnTo>
                <a:lnTo>
                  <a:pt x="7144" y="464344"/>
                </a:lnTo>
                <a:lnTo>
                  <a:pt x="45244" y="464344"/>
                </a:lnTo>
                <a:lnTo>
                  <a:pt x="45244" y="283845"/>
                </a:lnTo>
                <a:lnTo>
                  <a:pt x="350044" y="283845"/>
                </a:lnTo>
                <a:lnTo>
                  <a:pt x="350044" y="464344"/>
                </a:lnTo>
                <a:lnTo>
                  <a:pt x="388144" y="464344"/>
                </a:lnTo>
                <a:lnTo>
                  <a:pt x="388144" y="245745"/>
                </a:lnTo>
                <a:lnTo>
                  <a:pt x="279273" y="245745"/>
                </a:lnTo>
                <a:close/>
                <a:moveTo>
                  <a:pt x="102394" y="140494"/>
                </a:moveTo>
                <a:cubicBezTo>
                  <a:pt x="102394" y="88011"/>
                  <a:pt x="145161" y="45244"/>
                  <a:pt x="197644" y="45244"/>
                </a:cubicBezTo>
                <a:cubicBezTo>
                  <a:pt x="250127" y="45244"/>
                  <a:pt x="292894" y="88011"/>
                  <a:pt x="292894" y="140494"/>
                </a:cubicBezTo>
                <a:cubicBezTo>
                  <a:pt x="292894" y="192977"/>
                  <a:pt x="250127" y="235744"/>
                  <a:pt x="197644" y="235744"/>
                </a:cubicBezTo>
                <a:cubicBezTo>
                  <a:pt x="145161" y="235744"/>
                  <a:pt x="102394" y="192977"/>
                  <a:pt x="102394" y="140494"/>
                </a:cubicBezTo>
                <a:close/>
              </a:path>
            </a:pathLst>
          </a:custGeom>
          <a:solidFill>
            <a:srgbClr val="002856"/>
          </a:solidFill>
          <a:ln w="9525" cap="flat">
            <a:noFill/>
            <a:prstDash val="solid"/>
            <a:miter/>
          </a:ln>
        </p:spPr>
        <p:txBody>
          <a:bodyPr rtlCol="0" anchor="ctr"/>
          <a:lstStyle/>
          <a:p>
            <a:endParaRPr lang="en-US"/>
          </a:p>
        </p:txBody>
      </p:sp>
      <p:sp>
        <p:nvSpPr>
          <p:cNvPr id="12" name="Freeform: Shape 4">
            <a:extLst>
              <a:ext uri="{FF2B5EF4-FFF2-40B4-BE49-F238E27FC236}">
                <a16:creationId xmlns:a16="http://schemas.microsoft.com/office/drawing/2014/main" id="{087D76BC-7F2A-B34E-AE69-C140D0E44F76}"/>
              </a:ext>
            </a:extLst>
          </p:cNvPr>
          <p:cNvSpPr/>
          <p:nvPr/>
        </p:nvSpPr>
        <p:spPr>
          <a:xfrm>
            <a:off x="6033094" y="2007050"/>
            <a:ext cx="807698" cy="550703"/>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002856"/>
          </a:solidFill>
          <a:ln w="9525" cap="flat">
            <a:noFill/>
            <a:prstDash val="solid"/>
            <a:miter/>
          </a:ln>
        </p:spPr>
        <p:txBody>
          <a:bodyPr rtlCol="0" anchor="ctr"/>
          <a:lstStyle/>
          <a:p>
            <a:endParaRPr lang="en-US"/>
          </a:p>
        </p:txBody>
      </p:sp>
      <p:sp>
        <p:nvSpPr>
          <p:cNvPr id="13" name="Google Shape;1106;p33">
            <a:extLst>
              <a:ext uri="{FF2B5EF4-FFF2-40B4-BE49-F238E27FC236}">
                <a16:creationId xmlns:a16="http://schemas.microsoft.com/office/drawing/2014/main" id="{537AB064-32D1-4B4F-8546-5BC6BE8D3A1F}"/>
              </a:ext>
            </a:extLst>
          </p:cNvPr>
          <p:cNvSpPr txBox="1"/>
          <p:nvPr/>
        </p:nvSpPr>
        <p:spPr>
          <a:xfrm>
            <a:off x="2777013" y="5340191"/>
            <a:ext cx="1635961" cy="553998"/>
          </a:xfrm>
          <a:prstGeom prst="rect">
            <a:avLst/>
          </a:prstGeom>
          <a:noFill/>
          <a:ln>
            <a:noFill/>
          </a:ln>
        </p:spPr>
        <p:txBody>
          <a:bodyPr spcFirstLastPara="1" wrap="square" lIns="0" tIns="0" rIns="0" bIns="0" anchor="t" anchorCtr="0">
            <a:noAutofit/>
          </a:bodyPr>
          <a:lstStyle/>
          <a:p>
            <a:pPr marR="0" lvl="0" algn="l" rtl="0">
              <a:spcBef>
                <a:spcPts val="0"/>
              </a:spcBef>
              <a:spcAft>
                <a:spcPts val="0"/>
              </a:spcAft>
              <a:buNone/>
            </a:pPr>
            <a:r>
              <a:rPr lang="en-US" sz="1600" dirty="0">
                <a:solidFill>
                  <a:srgbClr val="000000"/>
                </a:solidFill>
                <a:latin typeface="Arial"/>
                <a:ea typeface="Arial"/>
                <a:cs typeface="Arial"/>
                <a:sym typeface="Arial"/>
              </a:rPr>
              <a:t>“The goals for our meeting are…”</a:t>
            </a:r>
            <a:endParaRPr sz="2400" dirty="0"/>
          </a:p>
        </p:txBody>
      </p:sp>
      <p:sp>
        <p:nvSpPr>
          <p:cNvPr id="14" name="Google Shape;1108;p33">
            <a:extLst>
              <a:ext uri="{FF2B5EF4-FFF2-40B4-BE49-F238E27FC236}">
                <a16:creationId xmlns:a16="http://schemas.microsoft.com/office/drawing/2014/main" id="{15F9C7EF-83EA-B046-9B67-E84340BAF2CF}"/>
              </a:ext>
            </a:extLst>
          </p:cNvPr>
          <p:cNvSpPr txBox="1"/>
          <p:nvPr/>
        </p:nvSpPr>
        <p:spPr>
          <a:xfrm>
            <a:off x="8673755" y="5354886"/>
            <a:ext cx="1557556" cy="571182"/>
          </a:xfrm>
          <a:prstGeom prst="rect">
            <a:avLst/>
          </a:prstGeom>
          <a:noFill/>
          <a:ln>
            <a:noFill/>
          </a:ln>
        </p:spPr>
        <p:txBody>
          <a:bodyPr spcFirstLastPara="1" wrap="square" lIns="0" tIns="0" rIns="0" bIns="0" anchor="t" anchorCtr="0">
            <a:noAutofit/>
          </a:bodyPr>
          <a:lstStyle/>
          <a:p>
            <a:pPr marR="0" lvl="0" algn="l" rtl="0">
              <a:spcBef>
                <a:spcPts val="0"/>
              </a:spcBef>
              <a:spcAft>
                <a:spcPts val="0"/>
              </a:spcAft>
              <a:buNone/>
            </a:pPr>
            <a:r>
              <a:rPr lang="en-US" sz="1600" dirty="0">
                <a:solidFill>
                  <a:srgbClr val="000000"/>
                </a:solidFill>
                <a:latin typeface="Arial"/>
                <a:ea typeface="Arial"/>
                <a:cs typeface="Arial"/>
                <a:sym typeface="Arial"/>
              </a:rPr>
              <a:t>“Let’s all put on the Yellow Hat.”</a:t>
            </a:r>
            <a:endParaRPr sz="2400" dirty="0"/>
          </a:p>
        </p:txBody>
      </p:sp>
      <p:sp>
        <p:nvSpPr>
          <p:cNvPr id="15" name="Google Shape;1110;p33">
            <a:extLst>
              <a:ext uri="{FF2B5EF4-FFF2-40B4-BE49-F238E27FC236}">
                <a16:creationId xmlns:a16="http://schemas.microsoft.com/office/drawing/2014/main" id="{934FE233-AC88-484D-9AA3-483975636278}"/>
              </a:ext>
            </a:extLst>
          </p:cNvPr>
          <p:cNvSpPr txBox="1"/>
          <p:nvPr/>
        </p:nvSpPr>
        <p:spPr>
          <a:xfrm>
            <a:off x="5061495" y="4830440"/>
            <a:ext cx="3249691" cy="492443"/>
          </a:xfrm>
          <a:prstGeom prst="rect">
            <a:avLst/>
          </a:prstGeom>
          <a:noFill/>
          <a:ln>
            <a:noFill/>
          </a:ln>
        </p:spPr>
        <p:txBody>
          <a:bodyPr spcFirstLastPara="1" wrap="square" lIns="0" tIns="0" rIns="0" bIns="0" anchor="t" anchorCtr="0">
            <a:noAutofit/>
          </a:bodyPr>
          <a:lstStyle/>
          <a:p>
            <a:pPr marR="0" lvl="0" algn="l" rtl="0">
              <a:spcBef>
                <a:spcPts val="0"/>
              </a:spcBef>
              <a:spcAft>
                <a:spcPts val="0"/>
              </a:spcAft>
              <a:buNone/>
            </a:pPr>
            <a:r>
              <a:rPr lang="en-US" sz="1600" dirty="0">
                <a:solidFill>
                  <a:srgbClr val="000000"/>
                </a:solidFill>
                <a:latin typeface="Arial"/>
                <a:ea typeface="Arial"/>
                <a:cs typeface="Arial"/>
                <a:sym typeface="Arial"/>
              </a:rPr>
              <a:t>“Please help me understand how that comment relates to our topic.”</a:t>
            </a:r>
            <a:endParaRPr sz="2400" dirty="0"/>
          </a:p>
        </p:txBody>
      </p:sp>
      <p:sp>
        <p:nvSpPr>
          <p:cNvPr id="17" name="Speech Bubble">
            <a:extLst>
              <a:ext uri="{FF2B5EF4-FFF2-40B4-BE49-F238E27FC236}">
                <a16:creationId xmlns:a16="http://schemas.microsoft.com/office/drawing/2014/main" id="{2E0FF21F-9559-CD40-A50E-53B7825AD821}"/>
              </a:ext>
            </a:extLst>
          </p:cNvPr>
          <p:cNvSpPr/>
          <p:nvPr/>
        </p:nvSpPr>
        <p:spPr>
          <a:xfrm>
            <a:off x="2632405" y="5265849"/>
            <a:ext cx="2059633" cy="707054"/>
          </a:xfrm>
          <a:prstGeom prst="wedgeRectCallout">
            <a:avLst>
              <a:gd name="adj1" fmla="val 68511"/>
              <a:gd name="adj2" fmla="val 11336"/>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Speech Bubble">
            <a:extLst>
              <a:ext uri="{FF2B5EF4-FFF2-40B4-BE49-F238E27FC236}">
                <a16:creationId xmlns:a16="http://schemas.microsoft.com/office/drawing/2014/main" id="{A05EB16B-AD67-B14B-8EBB-1867080D91FB}"/>
              </a:ext>
            </a:extLst>
          </p:cNvPr>
          <p:cNvSpPr/>
          <p:nvPr/>
        </p:nvSpPr>
        <p:spPr>
          <a:xfrm>
            <a:off x="8533860" y="5265849"/>
            <a:ext cx="1716502" cy="707054"/>
          </a:xfrm>
          <a:prstGeom prst="wedgeRectCallout">
            <a:avLst>
              <a:gd name="adj1" fmla="val -84598"/>
              <a:gd name="adj2" fmla="val 10939"/>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Speech Bubble">
            <a:extLst>
              <a:ext uri="{FF2B5EF4-FFF2-40B4-BE49-F238E27FC236}">
                <a16:creationId xmlns:a16="http://schemas.microsoft.com/office/drawing/2014/main" id="{F172B04A-3AC5-174F-B77E-1E1E98D5B094}"/>
              </a:ext>
            </a:extLst>
          </p:cNvPr>
          <p:cNvSpPr/>
          <p:nvPr/>
        </p:nvSpPr>
        <p:spPr>
          <a:xfrm>
            <a:off x="4941263" y="4720502"/>
            <a:ext cx="3341348" cy="707054"/>
          </a:xfrm>
          <a:prstGeom prst="wedgeRectCallout">
            <a:avLst>
              <a:gd name="adj1" fmla="val 5300"/>
              <a:gd name="adj2" fmla="val 74665"/>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3022664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06854-8E55-6D4B-8FA8-15344FDF636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Characteristics of Each Hat</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White Hat: Information — Data, Facts</a:t>
            </a:r>
          </a:p>
        </p:txBody>
      </p:sp>
      <p:sp>
        <p:nvSpPr>
          <p:cNvPr id="3" name="Rectangle 2">
            <a:extLst>
              <a:ext uri="{FF2B5EF4-FFF2-40B4-BE49-F238E27FC236}">
                <a16:creationId xmlns:a16="http://schemas.microsoft.com/office/drawing/2014/main" id="{1C75EC3F-6181-6344-82B7-D346E5D52E8F}"/>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7" name="Group 6">
            <a:extLst>
              <a:ext uri="{FF2B5EF4-FFF2-40B4-BE49-F238E27FC236}">
                <a16:creationId xmlns:a16="http://schemas.microsoft.com/office/drawing/2014/main" id="{F6124DD4-8A51-8D40-883F-AFFEBE146DED}"/>
              </a:ext>
            </a:extLst>
          </p:cNvPr>
          <p:cNvGrpSpPr/>
          <p:nvPr/>
        </p:nvGrpSpPr>
        <p:grpSpPr>
          <a:xfrm>
            <a:off x="842156" y="1989138"/>
            <a:ext cx="1036606" cy="608884"/>
            <a:chOff x="1448438" y="1989138"/>
            <a:chExt cx="1036606" cy="608884"/>
          </a:xfrm>
        </p:grpSpPr>
        <p:sp>
          <p:nvSpPr>
            <p:cNvPr id="4" name="Freeform 3">
              <a:extLst>
                <a:ext uri="{FF2B5EF4-FFF2-40B4-BE49-F238E27FC236}">
                  <a16:creationId xmlns:a16="http://schemas.microsoft.com/office/drawing/2014/main" id="{8669829E-1FB5-324E-843A-A55D05AFE421}"/>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bg1"/>
            </a:solidFill>
            <a:ln w="12700" cap="flat">
              <a:solidFill>
                <a:srgbClr val="979D9D"/>
              </a:solid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id="{25C1DB9D-5286-6540-8F66-EEAD9BFFAD13}"/>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bg1"/>
            </a:solidFill>
            <a:ln w="12700" cap="flat">
              <a:solidFill>
                <a:srgbClr val="979D9D"/>
              </a:solid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E64D8411-6317-754A-B464-960C196ED4BD}"/>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bg1"/>
            </a:solidFill>
            <a:ln w="12700" cap="flat">
              <a:solidFill>
                <a:srgbClr val="979D9D"/>
              </a:solid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A485E2E8-F0F6-E34B-9863-99818266299D}"/>
              </a:ext>
            </a:extLst>
          </p:cNvPr>
          <p:cNvSpPr/>
          <p:nvPr/>
        </p:nvSpPr>
        <p:spPr>
          <a:xfrm>
            <a:off x="477079" y="2662426"/>
            <a:ext cx="4177748" cy="830997"/>
          </a:xfrm>
          <a:prstGeom prst="rect">
            <a:avLst/>
          </a:prstGeom>
        </p:spPr>
        <p:txBody>
          <a:bodyPr wrap="square">
            <a:spAutoFit/>
          </a:bodyPr>
          <a:lstStyle/>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What we know</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What we need to know</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Relevant other peoples’ views</a:t>
            </a:r>
          </a:p>
        </p:txBody>
      </p:sp>
      <p:sp>
        <p:nvSpPr>
          <p:cNvPr id="9" name="Rectangle 8">
            <a:extLst>
              <a:ext uri="{FF2B5EF4-FFF2-40B4-BE49-F238E27FC236}">
                <a16:creationId xmlns:a16="http://schemas.microsoft.com/office/drawing/2014/main" id="{2E662EDD-3E23-CC48-B7E0-9B22EC51E335}"/>
              </a:ext>
            </a:extLst>
          </p:cNvPr>
          <p:cNvSpPr/>
          <p:nvPr/>
        </p:nvSpPr>
        <p:spPr>
          <a:xfrm>
            <a:off x="5958511" y="2662426"/>
            <a:ext cx="5146811" cy="638829"/>
          </a:xfrm>
          <a:prstGeom prst="rect">
            <a:avLst/>
          </a:prstGeom>
        </p:spPr>
        <p:txBody>
          <a:bodyPr wrap="square">
            <a:spAutoFit/>
          </a:bodyPr>
          <a:lstStyle/>
          <a:p>
            <a:pPr lvl="0">
              <a:lnSpc>
                <a:spcPct val="116083"/>
              </a:lnSpc>
            </a:pPr>
            <a:r>
              <a:rPr lang="en-IN" sz="1600" b="1" dirty="0">
                <a:solidFill>
                  <a:srgbClr val="000000"/>
                </a:solidFill>
                <a:ea typeface="Arial"/>
                <a:cs typeface="Arial"/>
                <a:sym typeface="Arial"/>
              </a:rPr>
              <a:t>Goal of the White Hat: </a:t>
            </a:r>
            <a:r>
              <a:rPr lang="en-IN" sz="1600" dirty="0">
                <a:solidFill>
                  <a:srgbClr val="000000"/>
                </a:solidFill>
                <a:ea typeface="Arial"/>
                <a:cs typeface="Arial"/>
                <a:sym typeface="Arial"/>
              </a:rPr>
              <a:t>The White Hat brings to light relevant information related to the topic at hand.</a:t>
            </a:r>
            <a:endParaRPr lang="en-IN" sz="1600" dirty="0"/>
          </a:p>
        </p:txBody>
      </p:sp>
      <p:sp>
        <p:nvSpPr>
          <p:cNvPr id="10" name="Rectangle 9">
            <a:extLst>
              <a:ext uri="{FF2B5EF4-FFF2-40B4-BE49-F238E27FC236}">
                <a16:creationId xmlns:a16="http://schemas.microsoft.com/office/drawing/2014/main" id="{2B087879-9BF8-6E43-ADB3-C58CD9241884}"/>
              </a:ext>
            </a:extLst>
          </p:cNvPr>
          <p:cNvSpPr/>
          <p:nvPr/>
        </p:nvSpPr>
        <p:spPr>
          <a:xfrm>
            <a:off x="457200" y="3562642"/>
            <a:ext cx="4886915" cy="369332"/>
          </a:xfrm>
          <a:prstGeom prst="rect">
            <a:avLst/>
          </a:prstGeom>
        </p:spPr>
        <p:txBody>
          <a:bodyPr wrap="none">
            <a:spAutoFit/>
          </a:bodyPr>
          <a:lstStyle/>
          <a:p>
            <a:pPr lvl="0"/>
            <a:r>
              <a:rPr lang="en-IN" b="1" dirty="0">
                <a:solidFill>
                  <a:srgbClr val="000000"/>
                </a:solidFill>
                <a:ea typeface="Arial"/>
                <a:cs typeface="Arial"/>
                <a:sym typeface="Arial"/>
              </a:rPr>
              <a:t>Someone Wearing the White Hat Might Say</a:t>
            </a:r>
            <a:endParaRPr lang="en-IN" dirty="0"/>
          </a:p>
        </p:txBody>
      </p:sp>
      <p:sp>
        <p:nvSpPr>
          <p:cNvPr id="11" name="Freeform: Shape 10">
            <a:extLst>
              <a:ext uri="{FF2B5EF4-FFF2-40B4-BE49-F238E27FC236}">
                <a16:creationId xmlns:a16="http://schemas.microsoft.com/office/drawing/2014/main" id="{89D91F05-3219-A243-8093-522E42FE4DC8}"/>
              </a:ext>
            </a:extLst>
          </p:cNvPr>
          <p:cNvSpPr/>
          <p:nvPr/>
        </p:nvSpPr>
        <p:spPr>
          <a:xfrm>
            <a:off x="5900737" y="5526284"/>
            <a:ext cx="390525" cy="466725"/>
          </a:xfrm>
          <a:custGeom>
            <a:avLst/>
            <a:gdLst>
              <a:gd name="connsiteX0" fmla="*/ 279273 w 390525"/>
              <a:gd name="connsiteY0" fmla="*/ 245745 h 466725"/>
              <a:gd name="connsiteX1" fmla="*/ 330994 w 390525"/>
              <a:gd name="connsiteY1" fmla="*/ 140494 h 466725"/>
              <a:gd name="connsiteX2" fmla="*/ 197644 w 390525"/>
              <a:gd name="connsiteY2" fmla="*/ 7144 h 466725"/>
              <a:gd name="connsiteX3" fmla="*/ 64294 w 390525"/>
              <a:gd name="connsiteY3" fmla="*/ 140494 h 466725"/>
              <a:gd name="connsiteX4" fmla="*/ 116015 w 390525"/>
              <a:gd name="connsiteY4" fmla="*/ 245745 h 466725"/>
              <a:gd name="connsiteX5" fmla="*/ 7144 w 390525"/>
              <a:gd name="connsiteY5" fmla="*/ 245745 h 466725"/>
              <a:gd name="connsiteX6" fmla="*/ 7144 w 390525"/>
              <a:gd name="connsiteY6" fmla="*/ 464344 h 466725"/>
              <a:gd name="connsiteX7" fmla="*/ 45244 w 390525"/>
              <a:gd name="connsiteY7" fmla="*/ 464344 h 466725"/>
              <a:gd name="connsiteX8" fmla="*/ 45244 w 390525"/>
              <a:gd name="connsiteY8" fmla="*/ 283845 h 466725"/>
              <a:gd name="connsiteX9" fmla="*/ 350044 w 390525"/>
              <a:gd name="connsiteY9" fmla="*/ 283845 h 466725"/>
              <a:gd name="connsiteX10" fmla="*/ 350044 w 390525"/>
              <a:gd name="connsiteY10" fmla="*/ 464344 h 466725"/>
              <a:gd name="connsiteX11" fmla="*/ 388144 w 390525"/>
              <a:gd name="connsiteY11" fmla="*/ 464344 h 466725"/>
              <a:gd name="connsiteX12" fmla="*/ 388144 w 390525"/>
              <a:gd name="connsiteY12" fmla="*/ 245745 h 466725"/>
              <a:gd name="connsiteX13" fmla="*/ 279273 w 390525"/>
              <a:gd name="connsiteY13" fmla="*/ 245745 h 466725"/>
              <a:gd name="connsiteX14" fmla="*/ 102394 w 390525"/>
              <a:gd name="connsiteY14" fmla="*/ 140494 h 466725"/>
              <a:gd name="connsiteX15" fmla="*/ 197644 w 390525"/>
              <a:gd name="connsiteY15" fmla="*/ 45244 h 466725"/>
              <a:gd name="connsiteX16" fmla="*/ 292894 w 390525"/>
              <a:gd name="connsiteY16" fmla="*/ 140494 h 466725"/>
              <a:gd name="connsiteX17" fmla="*/ 197644 w 390525"/>
              <a:gd name="connsiteY17" fmla="*/ 235744 h 466725"/>
              <a:gd name="connsiteX18" fmla="*/ 102394 w 390525"/>
              <a:gd name="connsiteY18" fmla="*/ 140494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90525" h="466725">
                <a:moveTo>
                  <a:pt x="279273" y="245745"/>
                </a:moveTo>
                <a:cubicBezTo>
                  <a:pt x="310610" y="221361"/>
                  <a:pt x="330994" y="183261"/>
                  <a:pt x="330994" y="140494"/>
                </a:cubicBezTo>
                <a:cubicBezTo>
                  <a:pt x="330994" y="66961"/>
                  <a:pt x="271177" y="7144"/>
                  <a:pt x="197644" y="7144"/>
                </a:cubicBezTo>
                <a:cubicBezTo>
                  <a:pt x="124111" y="7144"/>
                  <a:pt x="64294" y="66961"/>
                  <a:pt x="64294" y="140494"/>
                </a:cubicBezTo>
                <a:cubicBezTo>
                  <a:pt x="64294" y="183261"/>
                  <a:pt x="84677" y="221361"/>
                  <a:pt x="116015" y="245745"/>
                </a:cubicBezTo>
                <a:lnTo>
                  <a:pt x="7144" y="245745"/>
                </a:lnTo>
                <a:lnTo>
                  <a:pt x="7144" y="464344"/>
                </a:lnTo>
                <a:lnTo>
                  <a:pt x="45244" y="464344"/>
                </a:lnTo>
                <a:lnTo>
                  <a:pt x="45244" y="283845"/>
                </a:lnTo>
                <a:lnTo>
                  <a:pt x="350044" y="283845"/>
                </a:lnTo>
                <a:lnTo>
                  <a:pt x="350044" y="464344"/>
                </a:lnTo>
                <a:lnTo>
                  <a:pt x="388144" y="464344"/>
                </a:lnTo>
                <a:lnTo>
                  <a:pt x="388144" y="245745"/>
                </a:lnTo>
                <a:lnTo>
                  <a:pt x="279273" y="245745"/>
                </a:lnTo>
                <a:close/>
                <a:moveTo>
                  <a:pt x="102394" y="140494"/>
                </a:moveTo>
                <a:cubicBezTo>
                  <a:pt x="102394" y="88011"/>
                  <a:pt x="145161" y="45244"/>
                  <a:pt x="197644" y="45244"/>
                </a:cubicBezTo>
                <a:cubicBezTo>
                  <a:pt x="250127" y="45244"/>
                  <a:pt x="292894" y="88011"/>
                  <a:pt x="292894" y="140494"/>
                </a:cubicBezTo>
                <a:cubicBezTo>
                  <a:pt x="292894" y="192977"/>
                  <a:pt x="250127" y="235744"/>
                  <a:pt x="197644" y="235744"/>
                </a:cubicBezTo>
                <a:cubicBezTo>
                  <a:pt x="145161" y="235744"/>
                  <a:pt x="102394" y="192977"/>
                  <a:pt x="102394" y="140494"/>
                </a:cubicBezTo>
                <a:close/>
              </a:path>
            </a:pathLst>
          </a:custGeom>
          <a:solidFill>
            <a:srgbClr val="002856"/>
          </a:solidFill>
          <a:ln w="9525" cap="flat">
            <a:noFill/>
            <a:prstDash val="solid"/>
            <a:miter/>
          </a:ln>
        </p:spPr>
        <p:txBody>
          <a:bodyPr rtlCol="0" anchor="ctr"/>
          <a:lstStyle/>
          <a:p>
            <a:endParaRPr lang="en-US"/>
          </a:p>
        </p:txBody>
      </p:sp>
      <p:sp>
        <p:nvSpPr>
          <p:cNvPr id="13" name="Google Shape;1106;p33">
            <a:extLst>
              <a:ext uri="{FF2B5EF4-FFF2-40B4-BE49-F238E27FC236}">
                <a16:creationId xmlns:a16="http://schemas.microsoft.com/office/drawing/2014/main" id="{537AB064-32D1-4B4F-8546-5BC6BE8D3A1F}"/>
              </a:ext>
            </a:extLst>
          </p:cNvPr>
          <p:cNvSpPr txBox="1"/>
          <p:nvPr/>
        </p:nvSpPr>
        <p:spPr>
          <a:xfrm>
            <a:off x="1398746" y="5008491"/>
            <a:ext cx="3729804" cy="553998"/>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“We know that the solution has received positive feedback from most key stakeholders during its beta testing.”</a:t>
            </a:r>
          </a:p>
        </p:txBody>
      </p:sp>
      <p:sp>
        <p:nvSpPr>
          <p:cNvPr id="14" name="Google Shape;1108;p33">
            <a:extLst>
              <a:ext uri="{FF2B5EF4-FFF2-40B4-BE49-F238E27FC236}">
                <a16:creationId xmlns:a16="http://schemas.microsoft.com/office/drawing/2014/main" id="{15F9C7EF-83EA-B046-9B67-E84340BAF2CF}"/>
              </a:ext>
            </a:extLst>
          </p:cNvPr>
          <p:cNvSpPr txBox="1"/>
          <p:nvPr/>
        </p:nvSpPr>
        <p:spPr>
          <a:xfrm>
            <a:off x="7115793" y="5222214"/>
            <a:ext cx="2266745" cy="571182"/>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“When one of our competitors tried this…”</a:t>
            </a:r>
          </a:p>
        </p:txBody>
      </p:sp>
      <p:sp>
        <p:nvSpPr>
          <p:cNvPr id="15" name="Google Shape;1110;p33">
            <a:extLst>
              <a:ext uri="{FF2B5EF4-FFF2-40B4-BE49-F238E27FC236}">
                <a16:creationId xmlns:a16="http://schemas.microsoft.com/office/drawing/2014/main" id="{934FE233-AC88-484D-9AA3-483975636278}"/>
              </a:ext>
            </a:extLst>
          </p:cNvPr>
          <p:cNvSpPr txBox="1"/>
          <p:nvPr/>
        </p:nvSpPr>
        <p:spPr>
          <a:xfrm>
            <a:off x="3760705" y="4157924"/>
            <a:ext cx="4592818" cy="492443"/>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“We need to include the full burden of maintenance in our estimates of the system costs.”</a:t>
            </a:r>
          </a:p>
        </p:txBody>
      </p:sp>
      <p:sp>
        <p:nvSpPr>
          <p:cNvPr id="17" name="Speech Bubble">
            <a:extLst>
              <a:ext uri="{FF2B5EF4-FFF2-40B4-BE49-F238E27FC236}">
                <a16:creationId xmlns:a16="http://schemas.microsoft.com/office/drawing/2014/main" id="{2E0FF21F-9559-CD40-A50E-53B7825AD821}"/>
              </a:ext>
            </a:extLst>
          </p:cNvPr>
          <p:cNvSpPr/>
          <p:nvPr/>
        </p:nvSpPr>
        <p:spPr>
          <a:xfrm>
            <a:off x="1254138" y="4934148"/>
            <a:ext cx="3832896" cy="909989"/>
          </a:xfrm>
          <a:prstGeom prst="wedgeRectCallout">
            <a:avLst>
              <a:gd name="adj1" fmla="val 64016"/>
              <a:gd name="adj2" fmla="val 22986"/>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Speech Bubble">
            <a:extLst>
              <a:ext uri="{FF2B5EF4-FFF2-40B4-BE49-F238E27FC236}">
                <a16:creationId xmlns:a16="http://schemas.microsoft.com/office/drawing/2014/main" id="{A05EB16B-AD67-B14B-8EBB-1867080D91FB}"/>
              </a:ext>
            </a:extLst>
          </p:cNvPr>
          <p:cNvSpPr/>
          <p:nvPr/>
        </p:nvSpPr>
        <p:spPr>
          <a:xfrm>
            <a:off x="6956848" y="5142702"/>
            <a:ext cx="2425689" cy="707054"/>
          </a:xfrm>
          <a:prstGeom prst="wedgeRectCallout">
            <a:avLst>
              <a:gd name="adj1" fmla="val -66390"/>
              <a:gd name="adj2" fmla="val 24059"/>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Speech Bubble">
            <a:extLst>
              <a:ext uri="{FF2B5EF4-FFF2-40B4-BE49-F238E27FC236}">
                <a16:creationId xmlns:a16="http://schemas.microsoft.com/office/drawing/2014/main" id="{F172B04A-3AC5-174F-B77E-1E1E98D5B094}"/>
              </a:ext>
            </a:extLst>
          </p:cNvPr>
          <p:cNvSpPr/>
          <p:nvPr/>
        </p:nvSpPr>
        <p:spPr>
          <a:xfrm>
            <a:off x="3645584" y="4064320"/>
            <a:ext cx="4856754" cy="707054"/>
          </a:xfrm>
          <a:prstGeom prst="wedgeRectCallout">
            <a:avLst>
              <a:gd name="adj1" fmla="val 8302"/>
              <a:gd name="adj2" fmla="val 82163"/>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9" name="Freeform: Shape 4">
            <a:extLst>
              <a:ext uri="{FF2B5EF4-FFF2-40B4-BE49-F238E27FC236}">
                <a16:creationId xmlns:a16="http://schemas.microsoft.com/office/drawing/2014/main" id="{FA4E406C-E1DE-ED4A-804C-E7A0811C3D5C}"/>
              </a:ext>
            </a:extLst>
          </p:cNvPr>
          <p:cNvSpPr/>
          <p:nvPr/>
        </p:nvSpPr>
        <p:spPr>
          <a:xfrm>
            <a:off x="6033094" y="2007050"/>
            <a:ext cx="807698" cy="550703"/>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92508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06854-8E55-6D4B-8FA8-15344FDF636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Characteristics of Each Hat</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Red Hat: Feelings — Emotions, Intuition</a:t>
            </a:r>
          </a:p>
        </p:txBody>
      </p:sp>
      <p:sp>
        <p:nvSpPr>
          <p:cNvPr id="3" name="Rectangle 2">
            <a:extLst>
              <a:ext uri="{FF2B5EF4-FFF2-40B4-BE49-F238E27FC236}">
                <a16:creationId xmlns:a16="http://schemas.microsoft.com/office/drawing/2014/main" id="{1C75EC3F-6181-6344-82B7-D346E5D52E8F}"/>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7" name="Group 6">
            <a:extLst>
              <a:ext uri="{FF2B5EF4-FFF2-40B4-BE49-F238E27FC236}">
                <a16:creationId xmlns:a16="http://schemas.microsoft.com/office/drawing/2014/main" id="{F6124DD4-8A51-8D40-883F-AFFEBE146DED}"/>
              </a:ext>
            </a:extLst>
          </p:cNvPr>
          <p:cNvGrpSpPr/>
          <p:nvPr/>
        </p:nvGrpSpPr>
        <p:grpSpPr>
          <a:xfrm>
            <a:off x="842156" y="1989138"/>
            <a:ext cx="1036606" cy="608884"/>
            <a:chOff x="1448438" y="1989138"/>
            <a:chExt cx="1036606" cy="608884"/>
          </a:xfrm>
          <a:solidFill>
            <a:srgbClr val="DE0A01"/>
          </a:solidFill>
        </p:grpSpPr>
        <p:sp>
          <p:nvSpPr>
            <p:cNvPr id="4" name="Freeform 3">
              <a:extLst>
                <a:ext uri="{FF2B5EF4-FFF2-40B4-BE49-F238E27FC236}">
                  <a16:creationId xmlns:a16="http://schemas.microsoft.com/office/drawing/2014/main" id="{8669829E-1FB5-324E-843A-A55D05AFE421}"/>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id="{25C1DB9D-5286-6540-8F66-EEAD9BFFAD13}"/>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E64D8411-6317-754A-B464-960C196ED4BD}"/>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A485E2E8-F0F6-E34B-9863-99818266299D}"/>
              </a:ext>
            </a:extLst>
          </p:cNvPr>
          <p:cNvSpPr/>
          <p:nvPr/>
        </p:nvSpPr>
        <p:spPr>
          <a:xfrm>
            <a:off x="477078" y="2662426"/>
            <a:ext cx="4426225" cy="584775"/>
          </a:xfrm>
          <a:prstGeom prst="rect">
            <a:avLst/>
          </a:prstGeom>
        </p:spPr>
        <p:txBody>
          <a:bodyPr wrap="square">
            <a:spAutoFit/>
          </a:bodyPr>
          <a:lstStyle/>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Gut judgments (could include prioritization)</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Gut emotions</a:t>
            </a:r>
          </a:p>
        </p:txBody>
      </p:sp>
      <p:sp>
        <p:nvSpPr>
          <p:cNvPr id="9" name="Rectangle 8">
            <a:extLst>
              <a:ext uri="{FF2B5EF4-FFF2-40B4-BE49-F238E27FC236}">
                <a16:creationId xmlns:a16="http://schemas.microsoft.com/office/drawing/2014/main" id="{2E662EDD-3E23-CC48-B7E0-9B22EC51E335}"/>
              </a:ext>
            </a:extLst>
          </p:cNvPr>
          <p:cNvSpPr/>
          <p:nvPr/>
        </p:nvSpPr>
        <p:spPr>
          <a:xfrm>
            <a:off x="5958511" y="2662426"/>
            <a:ext cx="5146811" cy="638829"/>
          </a:xfrm>
          <a:prstGeom prst="rect">
            <a:avLst/>
          </a:prstGeom>
        </p:spPr>
        <p:txBody>
          <a:bodyPr wrap="square">
            <a:spAutoFit/>
          </a:bodyPr>
          <a:lstStyle/>
          <a:p>
            <a:pPr lvl="0">
              <a:lnSpc>
                <a:spcPct val="116083"/>
              </a:lnSpc>
            </a:pPr>
            <a:r>
              <a:rPr lang="en-IN" sz="1600" b="1" dirty="0">
                <a:solidFill>
                  <a:srgbClr val="000000"/>
                </a:solidFill>
                <a:ea typeface="Arial"/>
                <a:cs typeface="Arial"/>
                <a:sym typeface="Arial"/>
              </a:rPr>
              <a:t>Goal of the Red Hat:</a:t>
            </a:r>
            <a:r>
              <a:rPr lang="en-IN" sz="1600" dirty="0">
                <a:solidFill>
                  <a:srgbClr val="000000"/>
                </a:solidFill>
                <a:ea typeface="Arial"/>
                <a:cs typeface="Arial"/>
                <a:sym typeface="Arial"/>
              </a:rPr>
              <a:t> To uncover individuals'  gut feelings or hunches about the given topic.</a:t>
            </a:r>
            <a:endParaRPr lang="en-IN" sz="1600" dirty="0"/>
          </a:p>
        </p:txBody>
      </p:sp>
      <p:sp>
        <p:nvSpPr>
          <p:cNvPr id="10" name="Rectangle 9">
            <a:extLst>
              <a:ext uri="{FF2B5EF4-FFF2-40B4-BE49-F238E27FC236}">
                <a16:creationId xmlns:a16="http://schemas.microsoft.com/office/drawing/2014/main" id="{2B087879-9BF8-6E43-ADB3-C58CD9241884}"/>
              </a:ext>
            </a:extLst>
          </p:cNvPr>
          <p:cNvSpPr/>
          <p:nvPr/>
        </p:nvSpPr>
        <p:spPr>
          <a:xfrm>
            <a:off x="457200" y="3562642"/>
            <a:ext cx="4694555" cy="369332"/>
          </a:xfrm>
          <a:prstGeom prst="rect">
            <a:avLst/>
          </a:prstGeom>
        </p:spPr>
        <p:txBody>
          <a:bodyPr wrap="none">
            <a:spAutoFit/>
          </a:bodyPr>
          <a:lstStyle/>
          <a:p>
            <a:pPr lvl="0"/>
            <a:r>
              <a:rPr lang="en-IN" b="1" dirty="0">
                <a:solidFill>
                  <a:srgbClr val="000000"/>
                </a:solidFill>
                <a:ea typeface="Arial"/>
                <a:cs typeface="Arial"/>
                <a:sym typeface="Arial"/>
              </a:rPr>
              <a:t>Someone Wearing the Red Hat Might Say</a:t>
            </a:r>
            <a:endParaRPr lang="en-IN" dirty="0"/>
          </a:p>
        </p:txBody>
      </p:sp>
      <p:sp>
        <p:nvSpPr>
          <p:cNvPr id="11" name="Freeform: Shape 10">
            <a:extLst>
              <a:ext uri="{FF2B5EF4-FFF2-40B4-BE49-F238E27FC236}">
                <a16:creationId xmlns:a16="http://schemas.microsoft.com/office/drawing/2014/main" id="{89D91F05-3219-A243-8093-522E42FE4DC8}"/>
              </a:ext>
            </a:extLst>
          </p:cNvPr>
          <p:cNvSpPr/>
          <p:nvPr/>
        </p:nvSpPr>
        <p:spPr>
          <a:xfrm>
            <a:off x="5900737" y="5526284"/>
            <a:ext cx="390525" cy="466725"/>
          </a:xfrm>
          <a:custGeom>
            <a:avLst/>
            <a:gdLst>
              <a:gd name="connsiteX0" fmla="*/ 279273 w 390525"/>
              <a:gd name="connsiteY0" fmla="*/ 245745 h 466725"/>
              <a:gd name="connsiteX1" fmla="*/ 330994 w 390525"/>
              <a:gd name="connsiteY1" fmla="*/ 140494 h 466725"/>
              <a:gd name="connsiteX2" fmla="*/ 197644 w 390525"/>
              <a:gd name="connsiteY2" fmla="*/ 7144 h 466725"/>
              <a:gd name="connsiteX3" fmla="*/ 64294 w 390525"/>
              <a:gd name="connsiteY3" fmla="*/ 140494 h 466725"/>
              <a:gd name="connsiteX4" fmla="*/ 116015 w 390525"/>
              <a:gd name="connsiteY4" fmla="*/ 245745 h 466725"/>
              <a:gd name="connsiteX5" fmla="*/ 7144 w 390525"/>
              <a:gd name="connsiteY5" fmla="*/ 245745 h 466725"/>
              <a:gd name="connsiteX6" fmla="*/ 7144 w 390525"/>
              <a:gd name="connsiteY6" fmla="*/ 464344 h 466725"/>
              <a:gd name="connsiteX7" fmla="*/ 45244 w 390525"/>
              <a:gd name="connsiteY7" fmla="*/ 464344 h 466725"/>
              <a:gd name="connsiteX8" fmla="*/ 45244 w 390525"/>
              <a:gd name="connsiteY8" fmla="*/ 283845 h 466725"/>
              <a:gd name="connsiteX9" fmla="*/ 350044 w 390525"/>
              <a:gd name="connsiteY9" fmla="*/ 283845 h 466725"/>
              <a:gd name="connsiteX10" fmla="*/ 350044 w 390525"/>
              <a:gd name="connsiteY10" fmla="*/ 464344 h 466725"/>
              <a:gd name="connsiteX11" fmla="*/ 388144 w 390525"/>
              <a:gd name="connsiteY11" fmla="*/ 464344 h 466725"/>
              <a:gd name="connsiteX12" fmla="*/ 388144 w 390525"/>
              <a:gd name="connsiteY12" fmla="*/ 245745 h 466725"/>
              <a:gd name="connsiteX13" fmla="*/ 279273 w 390525"/>
              <a:gd name="connsiteY13" fmla="*/ 245745 h 466725"/>
              <a:gd name="connsiteX14" fmla="*/ 102394 w 390525"/>
              <a:gd name="connsiteY14" fmla="*/ 140494 h 466725"/>
              <a:gd name="connsiteX15" fmla="*/ 197644 w 390525"/>
              <a:gd name="connsiteY15" fmla="*/ 45244 h 466725"/>
              <a:gd name="connsiteX16" fmla="*/ 292894 w 390525"/>
              <a:gd name="connsiteY16" fmla="*/ 140494 h 466725"/>
              <a:gd name="connsiteX17" fmla="*/ 197644 w 390525"/>
              <a:gd name="connsiteY17" fmla="*/ 235744 h 466725"/>
              <a:gd name="connsiteX18" fmla="*/ 102394 w 390525"/>
              <a:gd name="connsiteY18" fmla="*/ 140494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90525" h="466725">
                <a:moveTo>
                  <a:pt x="279273" y="245745"/>
                </a:moveTo>
                <a:cubicBezTo>
                  <a:pt x="310610" y="221361"/>
                  <a:pt x="330994" y="183261"/>
                  <a:pt x="330994" y="140494"/>
                </a:cubicBezTo>
                <a:cubicBezTo>
                  <a:pt x="330994" y="66961"/>
                  <a:pt x="271177" y="7144"/>
                  <a:pt x="197644" y="7144"/>
                </a:cubicBezTo>
                <a:cubicBezTo>
                  <a:pt x="124111" y="7144"/>
                  <a:pt x="64294" y="66961"/>
                  <a:pt x="64294" y="140494"/>
                </a:cubicBezTo>
                <a:cubicBezTo>
                  <a:pt x="64294" y="183261"/>
                  <a:pt x="84677" y="221361"/>
                  <a:pt x="116015" y="245745"/>
                </a:cubicBezTo>
                <a:lnTo>
                  <a:pt x="7144" y="245745"/>
                </a:lnTo>
                <a:lnTo>
                  <a:pt x="7144" y="464344"/>
                </a:lnTo>
                <a:lnTo>
                  <a:pt x="45244" y="464344"/>
                </a:lnTo>
                <a:lnTo>
                  <a:pt x="45244" y="283845"/>
                </a:lnTo>
                <a:lnTo>
                  <a:pt x="350044" y="283845"/>
                </a:lnTo>
                <a:lnTo>
                  <a:pt x="350044" y="464344"/>
                </a:lnTo>
                <a:lnTo>
                  <a:pt x="388144" y="464344"/>
                </a:lnTo>
                <a:lnTo>
                  <a:pt x="388144" y="245745"/>
                </a:lnTo>
                <a:lnTo>
                  <a:pt x="279273" y="245745"/>
                </a:lnTo>
                <a:close/>
                <a:moveTo>
                  <a:pt x="102394" y="140494"/>
                </a:moveTo>
                <a:cubicBezTo>
                  <a:pt x="102394" y="88011"/>
                  <a:pt x="145161" y="45244"/>
                  <a:pt x="197644" y="45244"/>
                </a:cubicBezTo>
                <a:cubicBezTo>
                  <a:pt x="250127" y="45244"/>
                  <a:pt x="292894" y="88011"/>
                  <a:pt x="292894" y="140494"/>
                </a:cubicBezTo>
                <a:cubicBezTo>
                  <a:pt x="292894" y="192977"/>
                  <a:pt x="250127" y="235744"/>
                  <a:pt x="197644" y="235744"/>
                </a:cubicBezTo>
                <a:cubicBezTo>
                  <a:pt x="145161" y="235744"/>
                  <a:pt x="102394" y="192977"/>
                  <a:pt x="102394" y="140494"/>
                </a:cubicBezTo>
                <a:close/>
              </a:path>
            </a:pathLst>
          </a:custGeom>
          <a:solidFill>
            <a:srgbClr val="002856"/>
          </a:solidFill>
          <a:ln w="9525" cap="flat">
            <a:noFill/>
            <a:prstDash val="solid"/>
            <a:miter/>
          </a:ln>
        </p:spPr>
        <p:txBody>
          <a:bodyPr rtlCol="0" anchor="ctr"/>
          <a:lstStyle/>
          <a:p>
            <a:endParaRPr lang="en-US"/>
          </a:p>
        </p:txBody>
      </p:sp>
      <p:sp>
        <p:nvSpPr>
          <p:cNvPr id="13" name="Google Shape;1106;p33">
            <a:extLst>
              <a:ext uri="{FF2B5EF4-FFF2-40B4-BE49-F238E27FC236}">
                <a16:creationId xmlns:a16="http://schemas.microsoft.com/office/drawing/2014/main" id="{537AB064-32D1-4B4F-8546-5BC6BE8D3A1F}"/>
              </a:ext>
            </a:extLst>
          </p:cNvPr>
          <p:cNvSpPr txBox="1"/>
          <p:nvPr/>
        </p:nvSpPr>
        <p:spPr>
          <a:xfrm>
            <a:off x="3290072" y="5496229"/>
            <a:ext cx="1675758" cy="246221"/>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“It’s got potential.”</a:t>
            </a:r>
          </a:p>
        </p:txBody>
      </p:sp>
      <p:sp>
        <p:nvSpPr>
          <p:cNvPr id="14" name="Google Shape;1108;p33">
            <a:extLst>
              <a:ext uri="{FF2B5EF4-FFF2-40B4-BE49-F238E27FC236}">
                <a16:creationId xmlns:a16="http://schemas.microsoft.com/office/drawing/2014/main" id="{15F9C7EF-83EA-B046-9B67-E84340BAF2CF}"/>
              </a:ext>
            </a:extLst>
          </p:cNvPr>
          <p:cNvSpPr txBox="1"/>
          <p:nvPr/>
        </p:nvSpPr>
        <p:spPr>
          <a:xfrm>
            <a:off x="7115793" y="5553517"/>
            <a:ext cx="1696903" cy="274015"/>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“I’d pick option A.”</a:t>
            </a:r>
          </a:p>
        </p:txBody>
      </p:sp>
      <p:sp>
        <p:nvSpPr>
          <p:cNvPr id="15" name="Google Shape;1110;p33">
            <a:extLst>
              <a:ext uri="{FF2B5EF4-FFF2-40B4-BE49-F238E27FC236}">
                <a16:creationId xmlns:a16="http://schemas.microsoft.com/office/drawing/2014/main" id="{934FE233-AC88-484D-9AA3-483975636278}"/>
              </a:ext>
            </a:extLst>
          </p:cNvPr>
          <p:cNvSpPr txBox="1"/>
          <p:nvPr/>
        </p:nvSpPr>
        <p:spPr>
          <a:xfrm>
            <a:off x="5616010" y="4157924"/>
            <a:ext cx="1218591" cy="275728"/>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“Can’t miss!”</a:t>
            </a:r>
          </a:p>
        </p:txBody>
      </p:sp>
      <p:sp>
        <p:nvSpPr>
          <p:cNvPr id="17" name="Speech Bubble">
            <a:extLst>
              <a:ext uri="{FF2B5EF4-FFF2-40B4-BE49-F238E27FC236}">
                <a16:creationId xmlns:a16="http://schemas.microsoft.com/office/drawing/2014/main" id="{2E0FF21F-9559-CD40-A50E-53B7825AD821}"/>
              </a:ext>
            </a:extLst>
          </p:cNvPr>
          <p:cNvSpPr/>
          <p:nvPr/>
        </p:nvSpPr>
        <p:spPr>
          <a:xfrm>
            <a:off x="3167270" y="5377412"/>
            <a:ext cx="1919764" cy="466725"/>
          </a:xfrm>
          <a:prstGeom prst="wedgeRectCallout">
            <a:avLst>
              <a:gd name="adj1" fmla="val 64016"/>
              <a:gd name="adj2" fmla="val 22986"/>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Speech Bubble">
            <a:extLst>
              <a:ext uri="{FF2B5EF4-FFF2-40B4-BE49-F238E27FC236}">
                <a16:creationId xmlns:a16="http://schemas.microsoft.com/office/drawing/2014/main" id="{A05EB16B-AD67-B14B-8EBB-1867080D91FB}"/>
              </a:ext>
            </a:extLst>
          </p:cNvPr>
          <p:cNvSpPr/>
          <p:nvPr/>
        </p:nvSpPr>
        <p:spPr>
          <a:xfrm>
            <a:off x="6956848" y="5474006"/>
            <a:ext cx="1919765" cy="419072"/>
          </a:xfrm>
          <a:prstGeom prst="wedgeRectCallout">
            <a:avLst>
              <a:gd name="adj1" fmla="val -66390"/>
              <a:gd name="adj2" fmla="val 3330"/>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Speech Bubble">
            <a:extLst>
              <a:ext uri="{FF2B5EF4-FFF2-40B4-BE49-F238E27FC236}">
                <a16:creationId xmlns:a16="http://schemas.microsoft.com/office/drawing/2014/main" id="{F172B04A-3AC5-174F-B77E-1E1E98D5B094}"/>
              </a:ext>
            </a:extLst>
          </p:cNvPr>
          <p:cNvSpPr/>
          <p:nvPr/>
        </p:nvSpPr>
        <p:spPr>
          <a:xfrm>
            <a:off x="5540646" y="4064320"/>
            <a:ext cx="1333711" cy="466725"/>
          </a:xfrm>
          <a:prstGeom prst="wedgeRectCallout">
            <a:avLst>
              <a:gd name="adj1" fmla="val -7596"/>
              <a:gd name="adj2" fmla="val 93520"/>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9" name="Google Shape;1110;p33">
            <a:extLst>
              <a:ext uri="{FF2B5EF4-FFF2-40B4-BE49-F238E27FC236}">
                <a16:creationId xmlns:a16="http://schemas.microsoft.com/office/drawing/2014/main" id="{60EB1DA7-77F5-2146-BEF7-3928B70E4C40}"/>
              </a:ext>
            </a:extLst>
          </p:cNvPr>
          <p:cNvSpPr txBox="1"/>
          <p:nvPr/>
        </p:nvSpPr>
        <p:spPr>
          <a:xfrm>
            <a:off x="3190862" y="4701264"/>
            <a:ext cx="2140032" cy="248565"/>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“This scares me a bit.”</a:t>
            </a:r>
          </a:p>
        </p:txBody>
      </p:sp>
      <p:sp>
        <p:nvSpPr>
          <p:cNvPr id="21" name="Speech Bubble">
            <a:extLst>
              <a:ext uri="{FF2B5EF4-FFF2-40B4-BE49-F238E27FC236}">
                <a16:creationId xmlns:a16="http://schemas.microsoft.com/office/drawing/2014/main" id="{B727B66B-AFAB-9548-9B32-5B9B2B6414AF}"/>
              </a:ext>
            </a:extLst>
          </p:cNvPr>
          <p:cNvSpPr/>
          <p:nvPr/>
        </p:nvSpPr>
        <p:spPr>
          <a:xfrm>
            <a:off x="3075741" y="4607660"/>
            <a:ext cx="2312927" cy="466725"/>
          </a:xfrm>
          <a:prstGeom prst="wedgeRectCallout">
            <a:avLst>
              <a:gd name="adj1" fmla="val 62733"/>
              <a:gd name="adj2" fmla="val 50929"/>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2" name="Google Shape;1110;p33">
            <a:extLst>
              <a:ext uri="{FF2B5EF4-FFF2-40B4-BE49-F238E27FC236}">
                <a16:creationId xmlns:a16="http://schemas.microsoft.com/office/drawing/2014/main" id="{4AEA963E-8916-6B4C-BDAC-AB9776C42C8F}"/>
              </a:ext>
            </a:extLst>
          </p:cNvPr>
          <p:cNvSpPr txBox="1"/>
          <p:nvPr/>
        </p:nvSpPr>
        <p:spPr>
          <a:xfrm>
            <a:off x="7100254" y="4701264"/>
            <a:ext cx="1897972" cy="335537"/>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“Lots of risks here.”</a:t>
            </a:r>
          </a:p>
        </p:txBody>
      </p:sp>
      <p:sp>
        <p:nvSpPr>
          <p:cNvPr id="23" name="Speech Bubble">
            <a:extLst>
              <a:ext uri="{FF2B5EF4-FFF2-40B4-BE49-F238E27FC236}">
                <a16:creationId xmlns:a16="http://schemas.microsoft.com/office/drawing/2014/main" id="{269032B8-C6A9-A440-8452-92B713A1730B}"/>
              </a:ext>
            </a:extLst>
          </p:cNvPr>
          <p:cNvSpPr/>
          <p:nvPr/>
        </p:nvSpPr>
        <p:spPr>
          <a:xfrm>
            <a:off x="6985133" y="4607660"/>
            <a:ext cx="2013093" cy="466725"/>
          </a:xfrm>
          <a:prstGeom prst="wedgeRectCallout">
            <a:avLst>
              <a:gd name="adj1" fmla="val -65609"/>
              <a:gd name="adj2" fmla="val 45251"/>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Freeform: Shape 4">
            <a:extLst>
              <a:ext uri="{FF2B5EF4-FFF2-40B4-BE49-F238E27FC236}">
                <a16:creationId xmlns:a16="http://schemas.microsoft.com/office/drawing/2014/main" id="{BA3C81BF-4D64-7942-AC61-70781BC1D2E3}"/>
              </a:ext>
            </a:extLst>
          </p:cNvPr>
          <p:cNvSpPr/>
          <p:nvPr/>
        </p:nvSpPr>
        <p:spPr>
          <a:xfrm>
            <a:off x="6033094" y="2007050"/>
            <a:ext cx="807698" cy="550703"/>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556557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06854-8E55-6D4B-8FA8-15344FDF636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Characteristics of Each Hat</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Yellow Hat: Positives — Benefits, Upsides</a:t>
            </a:r>
          </a:p>
        </p:txBody>
      </p:sp>
      <p:sp>
        <p:nvSpPr>
          <p:cNvPr id="3" name="Rectangle 2">
            <a:extLst>
              <a:ext uri="{FF2B5EF4-FFF2-40B4-BE49-F238E27FC236}">
                <a16:creationId xmlns:a16="http://schemas.microsoft.com/office/drawing/2014/main" id="{1C75EC3F-6181-6344-82B7-D346E5D52E8F}"/>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7" name="Group 6">
            <a:extLst>
              <a:ext uri="{FF2B5EF4-FFF2-40B4-BE49-F238E27FC236}">
                <a16:creationId xmlns:a16="http://schemas.microsoft.com/office/drawing/2014/main" id="{F6124DD4-8A51-8D40-883F-AFFEBE146DED}"/>
              </a:ext>
            </a:extLst>
          </p:cNvPr>
          <p:cNvGrpSpPr/>
          <p:nvPr/>
        </p:nvGrpSpPr>
        <p:grpSpPr>
          <a:xfrm>
            <a:off x="842156" y="1989138"/>
            <a:ext cx="1036606" cy="608884"/>
            <a:chOff x="1448438" y="1989138"/>
            <a:chExt cx="1036606" cy="608884"/>
          </a:xfrm>
          <a:solidFill>
            <a:srgbClr val="F5AB23"/>
          </a:solidFill>
        </p:grpSpPr>
        <p:sp>
          <p:nvSpPr>
            <p:cNvPr id="4" name="Freeform 3">
              <a:extLst>
                <a:ext uri="{FF2B5EF4-FFF2-40B4-BE49-F238E27FC236}">
                  <a16:creationId xmlns:a16="http://schemas.microsoft.com/office/drawing/2014/main" id="{8669829E-1FB5-324E-843A-A55D05AFE421}"/>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id="{25C1DB9D-5286-6540-8F66-EEAD9BFFAD13}"/>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E64D8411-6317-754A-B464-960C196ED4BD}"/>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A485E2E8-F0F6-E34B-9863-99818266299D}"/>
              </a:ext>
            </a:extLst>
          </p:cNvPr>
          <p:cNvSpPr/>
          <p:nvPr/>
        </p:nvSpPr>
        <p:spPr>
          <a:xfrm>
            <a:off x="477078" y="2662426"/>
            <a:ext cx="4488752" cy="1352983"/>
          </a:xfrm>
          <a:prstGeom prst="rect">
            <a:avLst/>
          </a:prstGeom>
        </p:spPr>
        <p:txBody>
          <a:bodyPr wrap="square" numCol="2">
            <a:noAutofit/>
          </a:bodyPr>
          <a:lstStyle/>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Positives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Benefits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Upsides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Reasons for optimism</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Strengths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Improvements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What went well</a:t>
            </a:r>
          </a:p>
        </p:txBody>
      </p:sp>
      <p:sp>
        <p:nvSpPr>
          <p:cNvPr id="9" name="Rectangle 8">
            <a:extLst>
              <a:ext uri="{FF2B5EF4-FFF2-40B4-BE49-F238E27FC236}">
                <a16:creationId xmlns:a16="http://schemas.microsoft.com/office/drawing/2014/main" id="{2E662EDD-3E23-CC48-B7E0-9B22EC51E335}"/>
              </a:ext>
            </a:extLst>
          </p:cNvPr>
          <p:cNvSpPr/>
          <p:nvPr/>
        </p:nvSpPr>
        <p:spPr>
          <a:xfrm>
            <a:off x="5958511" y="2662426"/>
            <a:ext cx="5146811" cy="638829"/>
          </a:xfrm>
          <a:prstGeom prst="rect">
            <a:avLst/>
          </a:prstGeom>
        </p:spPr>
        <p:txBody>
          <a:bodyPr wrap="square">
            <a:spAutoFit/>
          </a:bodyPr>
          <a:lstStyle/>
          <a:p>
            <a:pPr lvl="0">
              <a:lnSpc>
                <a:spcPct val="116083"/>
              </a:lnSpc>
            </a:pPr>
            <a:r>
              <a:rPr lang="en-IN" sz="1600" b="1" dirty="0">
                <a:solidFill>
                  <a:srgbClr val="000000"/>
                </a:solidFill>
                <a:ea typeface="Arial"/>
                <a:cs typeface="Arial"/>
                <a:sym typeface="Arial"/>
              </a:rPr>
              <a:t>Goal of the Yellow Hat: </a:t>
            </a:r>
            <a:r>
              <a:rPr lang="en-IN" sz="1600" dirty="0">
                <a:solidFill>
                  <a:srgbClr val="000000"/>
                </a:solidFill>
                <a:ea typeface="Arial"/>
                <a:cs typeface="Arial"/>
                <a:sym typeface="Arial"/>
              </a:rPr>
              <a:t>To bring to light all of the positive aspects related to the chosen topic </a:t>
            </a:r>
            <a:endParaRPr lang="en-IN" sz="1600" dirty="0"/>
          </a:p>
        </p:txBody>
      </p:sp>
      <p:sp>
        <p:nvSpPr>
          <p:cNvPr id="11" name="Freeform: Shape 10">
            <a:extLst>
              <a:ext uri="{FF2B5EF4-FFF2-40B4-BE49-F238E27FC236}">
                <a16:creationId xmlns:a16="http://schemas.microsoft.com/office/drawing/2014/main" id="{89D91F05-3219-A243-8093-522E42FE4DC8}"/>
              </a:ext>
            </a:extLst>
          </p:cNvPr>
          <p:cNvSpPr/>
          <p:nvPr/>
        </p:nvSpPr>
        <p:spPr>
          <a:xfrm>
            <a:off x="5900737" y="5526284"/>
            <a:ext cx="390525" cy="466725"/>
          </a:xfrm>
          <a:custGeom>
            <a:avLst/>
            <a:gdLst>
              <a:gd name="connsiteX0" fmla="*/ 279273 w 390525"/>
              <a:gd name="connsiteY0" fmla="*/ 245745 h 466725"/>
              <a:gd name="connsiteX1" fmla="*/ 330994 w 390525"/>
              <a:gd name="connsiteY1" fmla="*/ 140494 h 466725"/>
              <a:gd name="connsiteX2" fmla="*/ 197644 w 390525"/>
              <a:gd name="connsiteY2" fmla="*/ 7144 h 466725"/>
              <a:gd name="connsiteX3" fmla="*/ 64294 w 390525"/>
              <a:gd name="connsiteY3" fmla="*/ 140494 h 466725"/>
              <a:gd name="connsiteX4" fmla="*/ 116015 w 390525"/>
              <a:gd name="connsiteY4" fmla="*/ 245745 h 466725"/>
              <a:gd name="connsiteX5" fmla="*/ 7144 w 390525"/>
              <a:gd name="connsiteY5" fmla="*/ 245745 h 466725"/>
              <a:gd name="connsiteX6" fmla="*/ 7144 w 390525"/>
              <a:gd name="connsiteY6" fmla="*/ 464344 h 466725"/>
              <a:gd name="connsiteX7" fmla="*/ 45244 w 390525"/>
              <a:gd name="connsiteY7" fmla="*/ 464344 h 466725"/>
              <a:gd name="connsiteX8" fmla="*/ 45244 w 390525"/>
              <a:gd name="connsiteY8" fmla="*/ 283845 h 466725"/>
              <a:gd name="connsiteX9" fmla="*/ 350044 w 390525"/>
              <a:gd name="connsiteY9" fmla="*/ 283845 h 466725"/>
              <a:gd name="connsiteX10" fmla="*/ 350044 w 390525"/>
              <a:gd name="connsiteY10" fmla="*/ 464344 h 466725"/>
              <a:gd name="connsiteX11" fmla="*/ 388144 w 390525"/>
              <a:gd name="connsiteY11" fmla="*/ 464344 h 466725"/>
              <a:gd name="connsiteX12" fmla="*/ 388144 w 390525"/>
              <a:gd name="connsiteY12" fmla="*/ 245745 h 466725"/>
              <a:gd name="connsiteX13" fmla="*/ 279273 w 390525"/>
              <a:gd name="connsiteY13" fmla="*/ 245745 h 466725"/>
              <a:gd name="connsiteX14" fmla="*/ 102394 w 390525"/>
              <a:gd name="connsiteY14" fmla="*/ 140494 h 466725"/>
              <a:gd name="connsiteX15" fmla="*/ 197644 w 390525"/>
              <a:gd name="connsiteY15" fmla="*/ 45244 h 466725"/>
              <a:gd name="connsiteX16" fmla="*/ 292894 w 390525"/>
              <a:gd name="connsiteY16" fmla="*/ 140494 h 466725"/>
              <a:gd name="connsiteX17" fmla="*/ 197644 w 390525"/>
              <a:gd name="connsiteY17" fmla="*/ 235744 h 466725"/>
              <a:gd name="connsiteX18" fmla="*/ 102394 w 390525"/>
              <a:gd name="connsiteY18" fmla="*/ 140494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90525" h="466725">
                <a:moveTo>
                  <a:pt x="279273" y="245745"/>
                </a:moveTo>
                <a:cubicBezTo>
                  <a:pt x="310610" y="221361"/>
                  <a:pt x="330994" y="183261"/>
                  <a:pt x="330994" y="140494"/>
                </a:cubicBezTo>
                <a:cubicBezTo>
                  <a:pt x="330994" y="66961"/>
                  <a:pt x="271177" y="7144"/>
                  <a:pt x="197644" y="7144"/>
                </a:cubicBezTo>
                <a:cubicBezTo>
                  <a:pt x="124111" y="7144"/>
                  <a:pt x="64294" y="66961"/>
                  <a:pt x="64294" y="140494"/>
                </a:cubicBezTo>
                <a:cubicBezTo>
                  <a:pt x="64294" y="183261"/>
                  <a:pt x="84677" y="221361"/>
                  <a:pt x="116015" y="245745"/>
                </a:cubicBezTo>
                <a:lnTo>
                  <a:pt x="7144" y="245745"/>
                </a:lnTo>
                <a:lnTo>
                  <a:pt x="7144" y="464344"/>
                </a:lnTo>
                <a:lnTo>
                  <a:pt x="45244" y="464344"/>
                </a:lnTo>
                <a:lnTo>
                  <a:pt x="45244" y="283845"/>
                </a:lnTo>
                <a:lnTo>
                  <a:pt x="350044" y="283845"/>
                </a:lnTo>
                <a:lnTo>
                  <a:pt x="350044" y="464344"/>
                </a:lnTo>
                <a:lnTo>
                  <a:pt x="388144" y="464344"/>
                </a:lnTo>
                <a:lnTo>
                  <a:pt x="388144" y="245745"/>
                </a:lnTo>
                <a:lnTo>
                  <a:pt x="279273" y="245745"/>
                </a:lnTo>
                <a:close/>
                <a:moveTo>
                  <a:pt x="102394" y="140494"/>
                </a:moveTo>
                <a:cubicBezTo>
                  <a:pt x="102394" y="88011"/>
                  <a:pt x="145161" y="45244"/>
                  <a:pt x="197644" y="45244"/>
                </a:cubicBezTo>
                <a:cubicBezTo>
                  <a:pt x="250127" y="45244"/>
                  <a:pt x="292894" y="88011"/>
                  <a:pt x="292894" y="140494"/>
                </a:cubicBezTo>
                <a:cubicBezTo>
                  <a:pt x="292894" y="192977"/>
                  <a:pt x="250127" y="235744"/>
                  <a:pt x="197644" y="235744"/>
                </a:cubicBezTo>
                <a:cubicBezTo>
                  <a:pt x="145161" y="235744"/>
                  <a:pt x="102394" y="192977"/>
                  <a:pt x="102394" y="140494"/>
                </a:cubicBezTo>
                <a:close/>
              </a:path>
            </a:pathLst>
          </a:custGeom>
          <a:solidFill>
            <a:srgbClr val="002856"/>
          </a:solidFill>
          <a:ln w="9525" cap="flat">
            <a:noFill/>
            <a:prstDash val="solid"/>
            <a:miter/>
          </a:ln>
        </p:spPr>
        <p:txBody>
          <a:bodyPr rtlCol="0" anchor="ctr"/>
          <a:lstStyle/>
          <a:p>
            <a:endParaRPr lang="en-US"/>
          </a:p>
        </p:txBody>
      </p:sp>
      <p:sp>
        <p:nvSpPr>
          <p:cNvPr id="13" name="Google Shape;1106;p33">
            <a:extLst>
              <a:ext uri="{FF2B5EF4-FFF2-40B4-BE49-F238E27FC236}">
                <a16:creationId xmlns:a16="http://schemas.microsoft.com/office/drawing/2014/main" id="{537AB064-32D1-4B4F-8546-5BC6BE8D3A1F}"/>
              </a:ext>
            </a:extLst>
          </p:cNvPr>
          <p:cNvSpPr txBox="1"/>
          <p:nvPr/>
        </p:nvSpPr>
        <p:spPr>
          <a:xfrm>
            <a:off x="2640715" y="5416718"/>
            <a:ext cx="2462548" cy="492443"/>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“It would likely lower our deployment costs by 5%.”</a:t>
            </a:r>
          </a:p>
        </p:txBody>
      </p:sp>
      <p:sp>
        <p:nvSpPr>
          <p:cNvPr id="14" name="Google Shape;1108;p33">
            <a:extLst>
              <a:ext uri="{FF2B5EF4-FFF2-40B4-BE49-F238E27FC236}">
                <a16:creationId xmlns:a16="http://schemas.microsoft.com/office/drawing/2014/main" id="{15F9C7EF-83EA-B046-9B67-E84340BAF2CF}"/>
              </a:ext>
            </a:extLst>
          </p:cNvPr>
          <p:cNvSpPr txBox="1"/>
          <p:nvPr/>
        </p:nvSpPr>
        <p:spPr>
          <a:xfrm>
            <a:off x="7115793" y="5434249"/>
            <a:ext cx="1919765" cy="377145"/>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“It will decrease our time to market.”</a:t>
            </a:r>
          </a:p>
        </p:txBody>
      </p:sp>
      <p:sp>
        <p:nvSpPr>
          <p:cNvPr id="17" name="Speech Bubble">
            <a:extLst>
              <a:ext uri="{FF2B5EF4-FFF2-40B4-BE49-F238E27FC236}">
                <a16:creationId xmlns:a16="http://schemas.microsoft.com/office/drawing/2014/main" id="{2E0FF21F-9559-CD40-A50E-53B7825AD821}"/>
              </a:ext>
            </a:extLst>
          </p:cNvPr>
          <p:cNvSpPr/>
          <p:nvPr/>
        </p:nvSpPr>
        <p:spPr>
          <a:xfrm>
            <a:off x="2536722" y="5316168"/>
            <a:ext cx="2550312" cy="676842"/>
          </a:xfrm>
          <a:prstGeom prst="wedgeRectCallout">
            <a:avLst>
              <a:gd name="adj1" fmla="val 64016"/>
              <a:gd name="adj2" fmla="val 22986"/>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Speech Bubble">
            <a:extLst>
              <a:ext uri="{FF2B5EF4-FFF2-40B4-BE49-F238E27FC236}">
                <a16:creationId xmlns:a16="http://schemas.microsoft.com/office/drawing/2014/main" id="{A05EB16B-AD67-B14B-8EBB-1867080D91FB}"/>
              </a:ext>
            </a:extLst>
          </p:cNvPr>
          <p:cNvSpPr/>
          <p:nvPr/>
        </p:nvSpPr>
        <p:spPr>
          <a:xfrm>
            <a:off x="6956848" y="5354737"/>
            <a:ext cx="2078710" cy="638829"/>
          </a:xfrm>
          <a:prstGeom prst="wedgeRectCallout">
            <a:avLst>
              <a:gd name="adj1" fmla="val -66390"/>
              <a:gd name="adj2" fmla="val 3330"/>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2" name="Google Shape;1110;p33">
            <a:extLst>
              <a:ext uri="{FF2B5EF4-FFF2-40B4-BE49-F238E27FC236}">
                <a16:creationId xmlns:a16="http://schemas.microsoft.com/office/drawing/2014/main" id="{4AEA963E-8916-6B4C-BDAC-AB9776C42C8F}"/>
              </a:ext>
            </a:extLst>
          </p:cNvPr>
          <p:cNvSpPr txBox="1"/>
          <p:nvPr/>
        </p:nvSpPr>
        <p:spPr>
          <a:xfrm>
            <a:off x="4897358" y="4597244"/>
            <a:ext cx="2555023" cy="335537"/>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“It will improve the accuracy of solutions testing.”</a:t>
            </a:r>
          </a:p>
        </p:txBody>
      </p:sp>
      <p:sp>
        <p:nvSpPr>
          <p:cNvPr id="23" name="Speech Bubble">
            <a:extLst>
              <a:ext uri="{FF2B5EF4-FFF2-40B4-BE49-F238E27FC236}">
                <a16:creationId xmlns:a16="http://schemas.microsoft.com/office/drawing/2014/main" id="{269032B8-C6A9-A440-8452-92B713A1730B}"/>
              </a:ext>
            </a:extLst>
          </p:cNvPr>
          <p:cNvSpPr/>
          <p:nvPr/>
        </p:nvSpPr>
        <p:spPr>
          <a:xfrm>
            <a:off x="4782238" y="4503640"/>
            <a:ext cx="2670143" cy="638829"/>
          </a:xfrm>
          <a:prstGeom prst="wedgeRectCallout">
            <a:avLst>
              <a:gd name="adj1" fmla="val -8037"/>
              <a:gd name="adj2" fmla="val 72219"/>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5" name="Rectangle 24">
            <a:extLst>
              <a:ext uri="{FF2B5EF4-FFF2-40B4-BE49-F238E27FC236}">
                <a16:creationId xmlns:a16="http://schemas.microsoft.com/office/drawing/2014/main" id="{B6F9E387-043C-3C4B-BFF3-71FC2561F82E}"/>
              </a:ext>
            </a:extLst>
          </p:cNvPr>
          <p:cNvSpPr/>
          <p:nvPr/>
        </p:nvSpPr>
        <p:spPr>
          <a:xfrm>
            <a:off x="457200" y="4052974"/>
            <a:ext cx="4972580" cy="369332"/>
          </a:xfrm>
          <a:prstGeom prst="rect">
            <a:avLst/>
          </a:prstGeom>
        </p:spPr>
        <p:txBody>
          <a:bodyPr wrap="none">
            <a:spAutoFit/>
          </a:bodyPr>
          <a:lstStyle/>
          <a:p>
            <a:pPr lvl="0"/>
            <a:r>
              <a:rPr lang="en-IN" b="1" dirty="0">
                <a:solidFill>
                  <a:srgbClr val="000000"/>
                </a:solidFill>
                <a:ea typeface="Arial"/>
                <a:cs typeface="Arial"/>
                <a:sym typeface="Arial"/>
              </a:rPr>
              <a:t>Someone Wearing the Yellow Hat Might Say</a:t>
            </a:r>
            <a:endParaRPr lang="en-IN" dirty="0"/>
          </a:p>
        </p:txBody>
      </p:sp>
      <p:sp>
        <p:nvSpPr>
          <p:cNvPr id="19" name="Freeform: Shape 4">
            <a:extLst>
              <a:ext uri="{FF2B5EF4-FFF2-40B4-BE49-F238E27FC236}">
                <a16:creationId xmlns:a16="http://schemas.microsoft.com/office/drawing/2014/main" id="{D2463755-2BF3-454E-8FF3-EF3BE46A4E01}"/>
              </a:ext>
            </a:extLst>
          </p:cNvPr>
          <p:cNvSpPr/>
          <p:nvPr/>
        </p:nvSpPr>
        <p:spPr>
          <a:xfrm>
            <a:off x="6033094" y="2007050"/>
            <a:ext cx="807698" cy="550703"/>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839827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06854-8E55-6D4B-8FA8-15344FDF636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Characteristics of Each Hat</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Black Hat: Negatives — Risks, Challenges</a:t>
            </a:r>
          </a:p>
        </p:txBody>
      </p:sp>
      <p:sp>
        <p:nvSpPr>
          <p:cNvPr id="3" name="Rectangle 2">
            <a:extLst>
              <a:ext uri="{FF2B5EF4-FFF2-40B4-BE49-F238E27FC236}">
                <a16:creationId xmlns:a16="http://schemas.microsoft.com/office/drawing/2014/main" id="{1C75EC3F-6181-6344-82B7-D346E5D52E8F}"/>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7" name="Group 6">
            <a:extLst>
              <a:ext uri="{FF2B5EF4-FFF2-40B4-BE49-F238E27FC236}">
                <a16:creationId xmlns:a16="http://schemas.microsoft.com/office/drawing/2014/main" id="{F6124DD4-8A51-8D40-883F-AFFEBE146DED}"/>
              </a:ext>
            </a:extLst>
          </p:cNvPr>
          <p:cNvGrpSpPr/>
          <p:nvPr/>
        </p:nvGrpSpPr>
        <p:grpSpPr>
          <a:xfrm>
            <a:off x="842156" y="1989138"/>
            <a:ext cx="1036606" cy="608884"/>
            <a:chOff x="1448438" y="1989138"/>
            <a:chExt cx="1036606" cy="608884"/>
          </a:xfrm>
          <a:solidFill>
            <a:srgbClr val="000000"/>
          </a:solidFill>
        </p:grpSpPr>
        <p:sp>
          <p:nvSpPr>
            <p:cNvPr id="4" name="Freeform 3">
              <a:extLst>
                <a:ext uri="{FF2B5EF4-FFF2-40B4-BE49-F238E27FC236}">
                  <a16:creationId xmlns:a16="http://schemas.microsoft.com/office/drawing/2014/main" id="{8669829E-1FB5-324E-843A-A55D05AFE421}"/>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id="{25C1DB9D-5286-6540-8F66-EEAD9BFFAD13}"/>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E64D8411-6317-754A-B464-960C196ED4BD}"/>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A485E2E8-F0F6-E34B-9863-99818266299D}"/>
              </a:ext>
            </a:extLst>
          </p:cNvPr>
          <p:cNvSpPr/>
          <p:nvPr/>
        </p:nvSpPr>
        <p:spPr>
          <a:xfrm>
            <a:off x="477078" y="2662426"/>
            <a:ext cx="3935896" cy="1352983"/>
          </a:xfrm>
          <a:prstGeom prst="rect">
            <a:avLst/>
          </a:prstGeom>
        </p:spPr>
        <p:txBody>
          <a:bodyPr wrap="square" numCol="1">
            <a:noAutofit/>
          </a:bodyPr>
          <a:lstStyle/>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Downsides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Challenges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Difficulties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Problems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What went poorly</a:t>
            </a:r>
          </a:p>
        </p:txBody>
      </p:sp>
      <p:sp>
        <p:nvSpPr>
          <p:cNvPr id="9" name="Rectangle 8">
            <a:extLst>
              <a:ext uri="{FF2B5EF4-FFF2-40B4-BE49-F238E27FC236}">
                <a16:creationId xmlns:a16="http://schemas.microsoft.com/office/drawing/2014/main" id="{2E662EDD-3E23-CC48-B7E0-9B22EC51E335}"/>
              </a:ext>
            </a:extLst>
          </p:cNvPr>
          <p:cNvSpPr/>
          <p:nvPr/>
        </p:nvSpPr>
        <p:spPr>
          <a:xfrm>
            <a:off x="5958511" y="2662426"/>
            <a:ext cx="5411854" cy="638829"/>
          </a:xfrm>
          <a:prstGeom prst="rect">
            <a:avLst/>
          </a:prstGeom>
        </p:spPr>
        <p:txBody>
          <a:bodyPr wrap="square">
            <a:spAutoFit/>
          </a:bodyPr>
          <a:lstStyle/>
          <a:p>
            <a:pPr lvl="0">
              <a:lnSpc>
                <a:spcPct val="116083"/>
              </a:lnSpc>
            </a:pPr>
            <a:r>
              <a:rPr lang="en-IN" sz="1600" b="1" dirty="0">
                <a:solidFill>
                  <a:srgbClr val="000000"/>
                </a:solidFill>
                <a:ea typeface="Arial"/>
                <a:cs typeface="Arial"/>
                <a:sym typeface="Arial"/>
              </a:rPr>
              <a:t>Goal of the Black Hat:</a:t>
            </a:r>
            <a:r>
              <a:rPr lang="en-IN" sz="1600" dirty="0">
                <a:solidFill>
                  <a:srgbClr val="000000"/>
                </a:solidFill>
                <a:ea typeface="Arial"/>
                <a:cs typeface="Arial"/>
                <a:sym typeface="Arial"/>
              </a:rPr>
              <a:t> To bring to light all of the negative aspects or downsides related to the chosen topic.</a:t>
            </a:r>
            <a:endParaRPr lang="en-IN" sz="1600" dirty="0"/>
          </a:p>
        </p:txBody>
      </p:sp>
      <p:sp>
        <p:nvSpPr>
          <p:cNvPr id="11" name="Freeform: Shape 10">
            <a:extLst>
              <a:ext uri="{FF2B5EF4-FFF2-40B4-BE49-F238E27FC236}">
                <a16:creationId xmlns:a16="http://schemas.microsoft.com/office/drawing/2014/main" id="{89D91F05-3219-A243-8093-522E42FE4DC8}"/>
              </a:ext>
            </a:extLst>
          </p:cNvPr>
          <p:cNvSpPr/>
          <p:nvPr/>
        </p:nvSpPr>
        <p:spPr>
          <a:xfrm>
            <a:off x="5900737" y="5526284"/>
            <a:ext cx="390525" cy="466725"/>
          </a:xfrm>
          <a:custGeom>
            <a:avLst/>
            <a:gdLst>
              <a:gd name="connsiteX0" fmla="*/ 279273 w 390525"/>
              <a:gd name="connsiteY0" fmla="*/ 245745 h 466725"/>
              <a:gd name="connsiteX1" fmla="*/ 330994 w 390525"/>
              <a:gd name="connsiteY1" fmla="*/ 140494 h 466725"/>
              <a:gd name="connsiteX2" fmla="*/ 197644 w 390525"/>
              <a:gd name="connsiteY2" fmla="*/ 7144 h 466725"/>
              <a:gd name="connsiteX3" fmla="*/ 64294 w 390525"/>
              <a:gd name="connsiteY3" fmla="*/ 140494 h 466725"/>
              <a:gd name="connsiteX4" fmla="*/ 116015 w 390525"/>
              <a:gd name="connsiteY4" fmla="*/ 245745 h 466725"/>
              <a:gd name="connsiteX5" fmla="*/ 7144 w 390525"/>
              <a:gd name="connsiteY5" fmla="*/ 245745 h 466725"/>
              <a:gd name="connsiteX6" fmla="*/ 7144 w 390525"/>
              <a:gd name="connsiteY6" fmla="*/ 464344 h 466725"/>
              <a:gd name="connsiteX7" fmla="*/ 45244 w 390525"/>
              <a:gd name="connsiteY7" fmla="*/ 464344 h 466725"/>
              <a:gd name="connsiteX8" fmla="*/ 45244 w 390525"/>
              <a:gd name="connsiteY8" fmla="*/ 283845 h 466725"/>
              <a:gd name="connsiteX9" fmla="*/ 350044 w 390525"/>
              <a:gd name="connsiteY9" fmla="*/ 283845 h 466725"/>
              <a:gd name="connsiteX10" fmla="*/ 350044 w 390525"/>
              <a:gd name="connsiteY10" fmla="*/ 464344 h 466725"/>
              <a:gd name="connsiteX11" fmla="*/ 388144 w 390525"/>
              <a:gd name="connsiteY11" fmla="*/ 464344 h 466725"/>
              <a:gd name="connsiteX12" fmla="*/ 388144 w 390525"/>
              <a:gd name="connsiteY12" fmla="*/ 245745 h 466725"/>
              <a:gd name="connsiteX13" fmla="*/ 279273 w 390525"/>
              <a:gd name="connsiteY13" fmla="*/ 245745 h 466725"/>
              <a:gd name="connsiteX14" fmla="*/ 102394 w 390525"/>
              <a:gd name="connsiteY14" fmla="*/ 140494 h 466725"/>
              <a:gd name="connsiteX15" fmla="*/ 197644 w 390525"/>
              <a:gd name="connsiteY15" fmla="*/ 45244 h 466725"/>
              <a:gd name="connsiteX16" fmla="*/ 292894 w 390525"/>
              <a:gd name="connsiteY16" fmla="*/ 140494 h 466725"/>
              <a:gd name="connsiteX17" fmla="*/ 197644 w 390525"/>
              <a:gd name="connsiteY17" fmla="*/ 235744 h 466725"/>
              <a:gd name="connsiteX18" fmla="*/ 102394 w 390525"/>
              <a:gd name="connsiteY18" fmla="*/ 140494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90525" h="466725">
                <a:moveTo>
                  <a:pt x="279273" y="245745"/>
                </a:moveTo>
                <a:cubicBezTo>
                  <a:pt x="310610" y="221361"/>
                  <a:pt x="330994" y="183261"/>
                  <a:pt x="330994" y="140494"/>
                </a:cubicBezTo>
                <a:cubicBezTo>
                  <a:pt x="330994" y="66961"/>
                  <a:pt x="271177" y="7144"/>
                  <a:pt x="197644" y="7144"/>
                </a:cubicBezTo>
                <a:cubicBezTo>
                  <a:pt x="124111" y="7144"/>
                  <a:pt x="64294" y="66961"/>
                  <a:pt x="64294" y="140494"/>
                </a:cubicBezTo>
                <a:cubicBezTo>
                  <a:pt x="64294" y="183261"/>
                  <a:pt x="84677" y="221361"/>
                  <a:pt x="116015" y="245745"/>
                </a:cubicBezTo>
                <a:lnTo>
                  <a:pt x="7144" y="245745"/>
                </a:lnTo>
                <a:lnTo>
                  <a:pt x="7144" y="464344"/>
                </a:lnTo>
                <a:lnTo>
                  <a:pt x="45244" y="464344"/>
                </a:lnTo>
                <a:lnTo>
                  <a:pt x="45244" y="283845"/>
                </a:lnTo>
                <a:lnTo>
                  <a:pt x="350044" y="283845"/>
                </a:lnTo>
                <a:lnTo>
                  <a:pt x="350044" y="464344"/>
                </a:lnTo>
                <a:lnTo>
                  <a:pt x="388144" y="464344"/>
                </a:lnTo>
                <a:lnTo>
                  <a:pt x="388144" y="245745"/>
                </a:lnTo>
                <a:lnTo>
                  <a:pt x="279273" y="245745"/>
                </a:lnTo>
                <a:close/>
                <a:moveTo>
                  <a:pt x="102394" y="140494"/>
                </a:moveTo>
                <a:cubicBezTo>
                  <a:pt x="102394" y="88011"/>
                  <a:pt x="145161" y="45244"/>
                  <a:pt x="197644" y="45244"/>
                </a:cubicBezTo>
                <a:cubicBezTo>
                  <a:pt x="250127" y="45244"/>
                  <a:pt x="292894" y="88011"/>
                  <a:pt x="292894" y="140494"/>
                </a:cubicBezTo>
                <a:cubicBezTo>
                  <a:pt x="292894" y="192977"/>
                  <a:pt x="250127" y="235744"/>
                  <a:pt x="197644" y="235744"/>
                </a:cubicBezTo>
                <a:cubicBezTo>
                  <a:pt x="145161" y="235744"/>
                  <a:pt x="102394" y="192977"/>
                  <a:pt x="102394" y="140494"/>
                </a:cubicBezTo>
                <a:close/>
              </a:path>
            </a:pathLst>
          </a:custGeom>
          <a:solidFill>
            <a:srgbClr val="002856"/>
          </a:solidFill>
          <a:ln w="9525" cap="flat">
            <a:noFill/>
            <a:prstDash val="solid"/>
            <a:miter/>
          </a:ln>
        </p:spPr>
        <p:txBody>
          <a:bodyPr rtlCol="0" anchor="ctr"/>
          <a:lstStyle/>
          <a:p>
            <a:endParaRPr lang="en-US"/>
          </a:p>
        </p:txBody>
      </p:sp>
      <p:sp>
        <p:nvSpPr>
          <p:cNvPr id="13" name="Google Shape;1106;p33">
            <a:extLst>
              <a:ext uri="{FF2B5EF4-FFF2-40B4-BE49-F238E27FC236}">
                <a16:creationId xmlns:a16="http://schemas.microsoft.com/office/drawing/2014/main" id="{537AB064-32D1-4B4F-8546-5BC6BE8D3A1F}"/>
              </a:ext>
            </a:extLst>
          </p:cNvPr>
          <p:cNvSpPr txBox="1"/>
          <p:nvPr/>
        </p:nvSpPr>
        <p:spPr>
          <a:xfrm>
            <a:off x="1651240" y="5416718"/>
            <a:ext cx="3359260" cy="492443"/>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“It would force us to delay our project delivery date by three weeks.”</a:t>
            </a:r>
          </a:p>
        </p:txBody>
      </p:sp>
      <p:sp>
        <p:nvSpPr>
          <p:cNvPr id="14" name="Google Shape;1108;p33">
            <a:extLst>
              <a:ext uri="{FF2B5EF4-FFF2-40B4-BE49-F238E27FC236}">
                <a16:creationId xmlns:a16="http://schemas.microsoft.com/office/drawing/2014/main" id="{15F9C7EF-83EA-B046-9B67-E84340BAF2CF}"/>
              </a:ext>
            </a:extLst>
          </p:cNvPr>
          <p:cNvSpPr txBox="1"/>
          <p:nvPr/>
        </p:nvSpPr>
        <p:spPr>
          <a:xfrm>
            <a:off x="7076037" y="5593273"/>
            <a:ext cx="2240242" cy="377145"/>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“It ran 50% over budget.</a:t>
            </a:r>
          </a:p>
        </p:txBody>
      </p:sp>
      <p:sp>
        <p:nvSpPr>
          <p:cNvPr id="17" name="Speech Bubble">
            <a:extLst>
              <a:ext uri="{FF2B5EF4-FFF2-40B4-BE49-F238E27FC236}">
                <a16:creationId xmlns:a16="http://schemas.microsoft.com/office/drawing/2014/main" id="{2E0FF21F-9559-CD40-A50E-53B7825AD821}"/>
              </a:ext>
            </a:extLst>
          </p:cNvPr>
          <p:cNvSpPr/>
          <p:nvPr/>
        </p:nvSpPr>
        <p:spPr>
          <a:xfrm>
            <a:off x="1524000" y="5316168"/>
            <a:ext cx="3563034" cy="676842"/>
          </a:xfrm>
          <a:prstGeom prst="wedgeRectCallout">
            <a:avLst>
              <a:gd name="adj1" fmla="val 64016"/>
              <a:gd name="adj2" fmla="val 22986"/>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Speech Bubble">
            <a:extLst>
              <a:ext uri="{FF2B5EF4-FFF2-40B4-BE49-F238E27FC236}">
                <a16:creationId xmlns:a16="http://schemas.microsoft.com/office/drawing/2014/main" id="{A05EB16B-AD67-B14B-8EBB-1867080D91FB}"/>
              </a:ext>
            </a:extLst>
          </p:cNvPr>
          <p:cNvSpPr/>
          <p:nvPr/>
        </p:nvSpPr>
        <p:spPr>
          <a:xfrm>
            <a:off x="6956847" y="5513762"/>
            <a:ext cx="2399187" cy="466726"/>
          </a:xfrm>
          <a:prstGeom prst="wedgeRectCallout">
            <a:avLst>
              <a:gd name="adj1" fmla="val -66390"/>
              <a:gd name="adj2" fmla="val 3330"/>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2" name="Google Shape;1110;p33">
            <a:extLst>
              <a:ext uri="{FF2B5EF4-FFF2-40B4-BE49-F238E27FC236}">
                <a16:creationId xmlns:a16="http://schemas.microsoft.com/office/drawing/2014/main" id="{4AEA963E-8916-6B4C-BDAC-AB9776C42C8F}"/>
              </a:ext>
            </a:extLst>
          </p:cNvPr>
          <p:cNvSpPr txBox="1"/>
          <p:nvPr/>
        </p:nvSpPr>
        <p:spPr>
          <a:xfrm>
            <a:off x="5374437" y="4597244"/>
            <a:ext cx="1582955" cy="335537"/>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“It would be bad  for morale.”</a:t>
            </a:r>
          </a:p>
        </p:txBody>
      </p:sp>
      <p:sp>
        <p:nvSpPr>
          <p:cNvPr id="23" name="Speech Bubble">
            <a:extLst>
              <a:ext uri="{FF2B5EF4-FFF2-40B4-BE49-F238E27FC236}">
                <a16:creationId xmlns:a16="http://schemas.microsoft.com/office/drawing/2014/main" id="{269032B8-C6A9-A440-8452-92B713A1730B}"/>
              </a:ext>
            </a:extLst>
          </p:cNvPr>
          <p:cNvSpPr/>
          <p:nvPr/>
        </p:nvSpPr>
        <p:spPr>
          <a:xfrm>
            <a:off x="5259317" y="4503640"/>
            <a:ext cx="1698075" cy="638829"/>
          </a:xfrm>
          <a:prstGeom prst="wedgeRectCallout">
            <a:avLst>
              <a:gd name="adj1" fmla="val -8037"/>
              <a:gd name="adj2" fmla="val 72219"/>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5" name="Rectangle 24">
            <a:extLst>
              <a:ext uri="{FF2B5EF4-FFF2-40B4-BE49-F238E27FC236}">
                <a16:creationId xmlns:a16="http://schemas.microsoft.com/office/drawing/2014/main" id="{B6F9E387-043C-3C4B-BFF3-71FC2561F82E}"/>
              </a:ext>
            </a:extLst>
          </p:cNvPr>
          <p:cNvSpPr/>
          <p:nvPr/>
        </p:nvSpPr>
        <p:spPr>
          <a:xfrm>
            <a:off x="457200" y="4052974"/>
            <a:ext cx="4874091" cy="369332"/>
          </a:xfrm>
          <a:prstGeom prst="rect">
            <a:avLst/>
          </a:prstGeom>
        </p:spPr>
        <p:txBody>
          <a:bodyPr wrap="none">
            <a:spAutoFit/>
          </a:bodyPr>
          <a:lstStyle/>
          <a:p>
            <a:pPr lvl="0"/>
            <a:r>
              <a:rPr lang="en-IN" b="1" dirty="0">
                <a:solidFill>
                  <a:srgbClr val="000000"/>
                </a:solidFill>
                <a:ea typeface="Arial"/>
                <a:cs typeface="Arial"/>
                <a:sym typeface="Arial"/>
              </a:rPr>
              <a:t>Someone Wearing the Black Hat Might Say</a:t>
            </a:r>
            <a:endParaRPr lang="en-IN" dirty="0"/>
          </a:p>
        </p:txBody>
      </p:sp>
      <p:sp>
        <p:nvSpPr>
          <p:cNvPr id="19" name="Freeform: Shape 4">
            <a:extLst>
              <a:ext uri="{FF2B5EF4-FFF2-40B4-BE49-F238E27FC236}">
                <a16:creationId xmlns:a16="http://schemas.microsoft.com/office/drawing/2014/main" id="{81B505C5-0E55-8F4D-88EB-172E433F128B}"/>
              </a:ext>
            </a:extLst>
          </p:cNvPr>
          <p:cNvSpPr/>
          <p:nvPr/>
        </p:nvSpPr>
        <p:spPr>
          <a:xfrm>
            <a:off x="6033094" y="2007050"/>
            <a:ext cx="807698" cy="550703"/>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518624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06854-8E55-6D4B-8FA8-15344FDF636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Characteristics of Each Hat</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Green Hat: Ideas — Possibilities, Creativity</a:t>
            </a:r>
          </a:p>
        </p:txBody>
      </p:sp>
      <p:sp>
        <p:nvSpPr>
          <p:cNvPr id="3" name="Rectangle 2">
            <a:extLst>
              <a:ext uri="{FF2B5EF4-FFF2-40B4-BE49-F238E27FC236}">
                <a16:creationId xmlns:a16="http://schemas.microsoft.com/office/drawing/2014/main" id="{1C75EC3F-6181-6344-82B7-D346E5D52E8F}"/>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7" name="Group 6">
            <a:extLst>
              <a:ext uri="{FF2B5EF4-FFF2-40B4-BE49-F238E27FC236}">
                <a16:creationId xmlns:a16="http://schemas.microsoft.com/office/drawing/2014/main" id="{F6124DD4-8A51-8D40-883F-AFFEBE146DED}"/>
              </a:ext>
            </a:extLst>
          </p:cNvPr>
          <p:cNvGrpSpPr/>
          <p:nvPr/>
        </p:nvGrpSpPr>
        <p:grpSpPr>
          <a:xfrm>
            <a:off x="842156" y="1989138"/>
            <a:ext cx="1036606" cy="608884"/>
            <a:chOff x="1448438" y="1989138"/>
            <a:chExt cx="1036606" cy="608884"/>
          </a:xfrm>
          <a:solidFill>
            <a:srgbClr val="00A76D"/>
          </a:solidFill>
        </p:grpSpPr>
        <p:sp>
          <p:nvSpPr>
            <p:cNvPr id="4" name="Freeform 3">
              <a:extLst>
                <a:ext uri="{FF2B5EF4-FFF2-40B4-BE49-F238E27FC236}">
                  <a16:creationId xmlns:a16="http://schemas.microsoft.com/office/drawing/2014/main" id="{8669829E-1FB5-324E-843A-A55D05AFE421}"/>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id="{25C1DB9D-5286-6540-8F66-EEAD9BFFAD13}"/>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E64D8411-6317-754A-B464-960C196ED4BD}"/>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A485E2E8-F0F6-E34B-9863-99818266299D}"/>
              </a:ext>
            </a:extLst>
          </p:cNvPr>
          <p:cNvSpPr/>
          <p:nvPr/>
        </p:nvSpPr>
        <p:spPr>
          <a:xfrm>
            <a:off x="477078" y="2662426"/>
            <a:ext cx="4267200" cy="1077218"/>
          </a:xfrm>
          <a:prstGeom prst="rect">
            <a:avLst/>
          </a:prstGeom>
        </p:spPr>
        <p:txBody>
          <a:bodyPr wrap="square" numCol="1">
            <a:noAutofit/>
          </a:bodyPr>
          <a:lstStyle/>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List existing options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Generate new ideas</a:t>
            </a:r>
          </a:p>
          <a:p>
            <a:pPr marL="223838" lvl="0" indent="-223838">
              <a:buClr>
                <a:schemeClr val="tx1"/>
              </a:buClr>
              <a:buSzPct val="100000"/>
              <a:buFont typeface="Arial" panose="020B0604020202020204" pitchFamily="34" charset="0"/>
              <a:buChar char="•"/>
            </a:pPr>
            <a:r>
              <a:rPr lang="en-IN" sz="1600" dirty="0">
                <a:solidFill>
                  <a:srgbClr val="000000"/>
                </a:solidFill>
                <a:ea typeface="Arial"/>
                <a:cs typeface="Arial"/>
                <a:sym typeface="Arial"/>
              </a:rPr>
              <a:t>Generate ideas to overcome Black Hat (mitigation)</a:t>
            </a:r>
          </a:p>
        </p:txBody>
      </p:sp>
      <p:sp>
        <p:nvSpPr>
          <p:cNvPr id="9" name="Rectangle 8">
            <a:extLst>
              <a:ext uri="{FF2B5EF4-FFF2-40B4-BE49-F238E27FC236}">
                <a16:creationId xmlns:a16="http://schemas.microsoft.com/office/drawing/2014/main" id="{2E662EDD-3E23-CC48-B7E0-9B22EC51E335}"/>
              </a:ext>
            </a:extLst>
          </p:cNvPr>
          <p:cNvSpPr/>
          <p:nvPr/>
        </p:nvSpPr>
        <p:spPr>
          <a:xfrm>
            <a:off x="5958511" y="2662426"/>
            <a:ext cx="4934776" cy="638829"/>
          </a:xfrm>
          <a:prstGeom prst="rect">
            <a:avLst/>
          </a:prstGeom>
        </p:spPr>
        <p:txBody>
          <a:bodyPr wrap="square">
            <a:spAutoFit/>
          </a:bodyPr>
          <a:lstStyle/>
          <a:p>
            <a:pPr lvl="0">
              <a:lnSpc>
                <a:spcPct val="116083"/>
              </a:lnSpc>
            </a:pPr>
            <a:r>
              <a:rPr lang="en-IN" sz="1600" b="1" dirty="0">
                <a:solidFill>
                  <a:srgbClr val="000000"/>
                </a:solidFill>
                <a:ea typeface="Arial"/>
                <a:cs typeface="Arial"/>
                <a:sym typeface="Arial"/>
              </a:rPr>
              <a:t>Goal of the Green Hat:</a:t>
            </a:r>
            <a:r>
              <a:rPr lang="en-IN" sz="1600" dirty="0">
                <a:solidFill>
                  <a:srgbClr val="000000"/>
                </a:solidFill>
                <a:ea typeface="Arial"/>
                <a:cs typeface="Arial"/>
                <a:sym typeface="Arial"/>
              </a:rPr>
              <a:t> To generate productive ideas or options.</a:t>
            </a:r>
            <a:endParaRPr lang="en-IN" sz="1600" dirty="0"/>
          </a:p>
        </p:txBody>
      </p:sp>
      <p:sp>
        <p:nvSpPr>
          <p:cNvPr id="11" name="Freeform: Shape 10">
            <a:extLst>
              <a:ext uri="{FF2B5EF4-FFF2-40B4-BE49-F238E27FC236}">
                <a16:creationId xmlns:a16="http://schemas.microsoft.com/office/drawing/2014/main" id="{89D91F05-3219-A243-8093-522E42FE4DC8}"/>
              </a:ext>
            </a:extLst>
          </p:cNvPr>
          <p:cNvSpPr/>
          <p:nvPr/>
        </p:nvSpPr>
        <p:spPr>
          <a:xfrm>
            <a:off x="5900737" y="5526284"/>
            <a:ext cx="390525" cy="466725"/>
          </a:xfrm>
          <a:custGeom>
            <a:avLst/>
            <a:gdLst>
              <a:gd name="connsiteX0" fmla="*/ 279273 w 390525"/>
              <a:gd name="connsiteY0" fmla="*/ 245745 h 466725"/>
              <a:gd name="connsiteX1" fmla="*/ 330994 w 390525"/>
              <a:gd name="connsiteY1" fmla="*/ 140494 h 466725"/>
              <a:gd name="connsiteX2" fmla="*/ 197644 w 390525"/>
              <a:gd name="connsiteY2" fmla="*/ 7144 h 466725"/>
              <a:gd name="connsiteX3" fmla="*/ 64294 w 390525"/>
              <a:gd name="connsiteY3" fmla="*/ 140494 h 466725"/>
              <a:gd name="connsiteX4" fmla="*/ 116015 w 390525"/>
              <a:gd name="connsiteY4" fmla="*/ 245745 h 466725"/>
              <a:gd name="connsiteX5" fmla="*/ 7144 w 390525"/>
              <a:gd name="connsiteY5" fmla="*/ 245745 h 466725"/>
              <a:gd name="connsiteX6" fmla="*/ 7144 w 390525"/>
              <a:gd name="connsiteY6" fmla="*/ 464344 h 466725"/>
              <a:gd name="connsiteX7" fmla="*/ 45244 w 390525"/>
              <a:gd name="connsiteY7" fmla="*/ 464344 h 466725"/>
              <a:gd name="connsiteX8" fmla="*/ 45244 w 390525"/>
              <a:gd name="connsiteY8" fmla="*/ 283845 h 466725"/>
              <a:gd name="connsiteX9" fmla="*/ 350044 w 390525"/>
              <a:gd name="connsiteY9" fmla="*/ 283845 h 466725"/>
              <a:gd name="connsiteX10" fmla="*/ 350044 w 390525"/>
              <a:gd name="connsiteY10" fmla="*/ 464344 h 466725"/>
              <a:gd name="connsiteX11" fmla="*/ 388144 w 390525"/>
              <a:gd name="connsiteY11" fmla="*/ 464344 h 466725"/>
              <a:gd name="connsiteX12" fmla="*/ 388144 w 390525"/>
              <a:gd name="connsiteY12" fmla="*/ 245745 h 466725"/>
              <a:gd name="connsiteX13" fmla="*/ 279273 w 390525"/>
              <a:gd name="connsiteY13" fmla="*/ 245745 h 466725"/>
              <a:gd name="connsiteX14" fmla="*/ 102394 w 390525"/>
              <a:gd name="connsiteY14" fmla="*/ 140494 h 466725"/>
              <a:gd name="connsiteX15" fmla="*/ 197644 w 390525"/>
              <a:gd name="connsiteY15" fmla="*/ 45244 h 466725"/>
              <a:gd name="connsiteX16" fmla="*/ 292894 w 390525"/>
              <a:gd name="connsiteY16" fmla="*/ 140494 h 466725"/>
              <a:gd name="connsiteX17" fmla="*/ 197644 w 390525"/>
              <a:gd name="connsiteY17" fmla="*/ 235744 h 466725"/>
              <a:gd name="connsiteX18" fmla="*/ 102394 w 390525"/>
              <a:gd name="connsiteY18" fmla="*/ 140494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90525" h="466725">
                <a:moveTo>
                  <a:pt x="279273" y="245745"/>
                </a:moveTo>
                <a:cubicBezTo>
                  <a:pt x="310610" y="221361"/>
                  <a:pt x="330994" y="183261"/>
                  <a:pt x="330994" y="140494"/>
                </a:cubicBezTo>
                <a:cubicBezTo>
                  <a:pt x="330994" y="66961"/>
                  <a:pt x="271177" y="7144"/>
                  <a:pt x="197644" y="7144"/>
                </a:cubicBezTo>
                <a:cubicBezTo>
                  <a:pt x="124111" y="7144"/>
                  <a:pt x="64294" y="66961"/>
                  <a:pt x="64294" y="140494"/>
                </a:cubicBezTo>
                <a:cubicBezTo>
                  <a:pt x="64294" y="183261"/>
                  <a:pt x="84677" y="221361"/>
                  <a:pt x="116015" y="245745"/>
                </a:cubicBezTo>
                <a:lnTo>
                  <a:pt x="7144" y="245745"/>
                </a:lnTo>
                <a:lnTo>
                  <a:pt x="7144" y="464344"/>
                </a:lnTo>
                <a:lnTo>
                  <a:pt x="45244" y="464344"/>
                </a:lnTo>
                <a:lnTo>
                  <a:pt x="45244" y="283845"/>
                </a:lnTo>
                <a:lnTo>
                  <a:pt x="350044" y="283845"/>
                </a:lnTo>
                <a:lnTo>
                  <a:pt x="350044" y="464344"/>
                </a:lnTo>
                <a:lnTo>
                  <a:pt x="388144" y="464344"/>
                </a:lnTo>
                <a:lnTo>
                  <a:pt x="388144" y="245745"/>
                </a:lnTo>
                <a:lnTo>
                  <a:pt x="279273" y="245745"/>
                </a:lnTo>
                <a:close/>
                <a:moveTo>
                  <a:pt x="102394" y="140494"/>
                </a:moveTo>
                <a:cubicBezTo>
                  <a:pt x="102394" y="88011"/>
                  <a:pt x="145161" y="45244"/>
                  <a:pt x="197644" y="45244"/>
                </a:cubicBezTo>
                <a:cubicBezTo>
                  <a:pt x="250127" y="45244"/>
                  <a:pt x="292894" y="88011"/>
                  <a:pt x="292894" y="140494"/>
                </a:cubicBezTo>
                <a:cubicBezTo>
                  <a:pt x="292894" y="192977"/>
                  <a:pt x="250127" y="235744"/>
                  <a:pt x="197644" y="235744"/>
                </a:cubicBezTo>
                <a:cubicBezTo>
                  <a:pt x="145161" y="235744"/>
                  <a:pt x="102394" y="192977"/>
                  <a:pt x="102394" y="140494"/>
                </a:cubicBezTo>
                <a:close/>
              </a:path>
            </a:pathLst>
          </a:custGeom>
          <a:solidFill>
            <a:srgbClr val="002856"/>
          </a:solidFill>
          <a:ln w="9525" cap="flat">
            <a:noFill/>
            <a:prstDash val="solid"/>
            <a:miter/>
          </a:ln>
        </p:spPr>
        <p:txBody>
          <a:bodyPr rtlCol="0" anchor="ctr"/>
          <a:lstStyle/>
          <a:p>
            <a:endParaRPr lang="en-US"/>
          </a:p>
        </p:txBody>
      </p:sp>
      <p:sp>
        <p:nvSpPr>
          <p:cNvPr id="13" name="Google Shape;1106;p33">
            <a:extLst>
              <a:ext uri="{FF2B5EF4-FFF2-40B4-BE49-F238E27FC236}">
                <a16:creationId xmlns:a16="http://schemas.microsoft.com/office/drawing/2014/main" id="{537AB064-32D1-4B4F-8546-5BC6BE8D3A1F}"/>
              </a:ext>
            </a:extLst>
          </p:cNvPr>
          <p:cNvSpPr txBox="1"/>
          <p:nvPr/>
        </p:nvSpPr>
        <p:spPr>
          <a:xfrm>
            <a:off x="2729948" y="5416718"/>
            <a:ext cx="2280552" cy="492443"/>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“We could make Fridays ‘Hawaiian shirt’ day!”</a:t>
            </a:r>
          </a:p>
        </p:txBody>
      </p:sp>
      <p:sp>
        <p:nvSpPr>
          <p:cNvPr id="14" name="Google Shape;1108;p33">
            <a:extLst>
              <a:ext uri="{FF2B5EF4-FFF2-40B4-BE49-F238E27FC236}">
                <a16:creationId xmlns:a16="http://schemas.microsoft.com/office/drawing/2014/main" id="{15F9C7EF-83EA-B046-9B67-E84340BAF2CF}"/>
              </a:ext>
            </a:extLst>
          </p:cNvPr>
          <p:cNvSpPr txBox="1"/>
          <p:nvPr/>
        </p:nvSpPr>
        <p:spPr>
          <a:xfrm>
            <a:off x="7076037" y="5437976"/>
            <a:ext cx="3684728" cy="377145"/>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“We could replace the related systems once we complete the integration work.”</a:t>
            </a:r>
          </a:p>
        </p:txBody>
      </p:sp>
      <p:sp>
        <p:nvSpPr>
          <p:cNvPr id="17" name="Speech Bubble">
            <a:extLst>
              <a:ext uri="{FF2B5EF4-FFF2-40B4-BE49-F238E27FC236}">
                <a16:creationId xmlns:a16="http://schemas.microsoft.com/office/drawing/2014/main" id="{2E0FF21F-9559-CD40-A50E-53B7825AD821}"/>
              </a:ext>
            </a:extLst>
          </p:cNvPr>
          <p:cNvSpPr/>
          <p:nvPr/>
        </p:nvSpPr>
        <p:spPr>
          <a:xfrm>
            <a:off x="2536722" y="5316168"/>
            <a:ext cx="2550312" cy="676842"/>
          </a:xfrm>
          <a:prstGeom prst="wedgeRectCallout">
            <a:avLst>
              <a:gd name="adj1" fmla="val 64016"/>
              <a:gd name="adj2" fmla="val 22986"/>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Speech Bubble">
            <a:extLst>
              <a:ext uri="{FF2B5EF4-FFF2-40B4-BE49-F238E27FC236}">
                <a16:creationId xmlns:a16="http://schemas.microsoft.com/office/drawing/2014/main" id="{A05EB16B-AD67-B14B-8EBB-1867080D91FB}"/>
              </a:ext>
            </a:extLst>
          </p:cNvPr>
          <p:cNvSpPr/>
          <p:nvPr/>
        </p:nvSpPr>
        <p:spPr>
          <a:xfrm>
            <a:off x="6956847" y="5337159"/>
            <a:ext cx="3803918" cy="643329"/>
          </a:xfrm>
          <a:prstGeom prst="wedgeRectCallout">
            <a:avLst>
              <a:gd name="adj1" fmla="val -61513"/>
              <a:gd name="adj2" fmla="val 5390"/>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t>w</a:t>
            </a:r>
          </a:p>
        </p:txBody>
      </p:sp>
      <p:sp>
        <p:nvSpPr>
          <p:cNvPr id="22" name="Google Shape;1110;p33">
            <a:extLst>
              <a:ext uri="{FF2B5EF4-FFF2-40B4-BE49-F238E27FC236}">
                <a16:creationId xmlns:a16="http://schemas.microsoft.com/office/drawing/2014/main" id="{4AEA963E-8916-6B4C-BDAC-AB9776C42C8F}"/>
              </a:ext>
            </a:extLst>
          </p:cNvPr>
          <p:cNvSpPr txBox="1"/>
          <p:nvPr/>
        </p:nvSpPr>
        <p:spPr>
          <a:xfrm>
            <a:off x="5202161" y="4597244"/>
            <a:ext cx="1887754" cy="335537"/>
          </a:xfrm>
          <a:prstGeom prst="rect">
            <a:avLst/>
          </a:prstGeom>
          <a:noFill/>
          <a:ln>
            <a:noFill/>
          </a:ln>
        </p:spPr>
        <p:txBody>
          <a:bodyPr spcFirstLastPara="1" wrap="square" lIns="0" tIns="0" rIns="0" bIns="0" anchor="t" anchorCtr="0">
            <a:noAutofit/>
          </a:bodyPr>
          <a:lstStyle/>
          <a:p>
            <a:pPr lvl="0"/>
            <a:r>
              <a:rPr lang="en-IN" sz="1600" dirty="0">
                <a:solidFill>
                  <a:srgbClr val="000000"/>
                </a:solidFill>
                <a:ea typeface="Arial"/>
                <a:cs typeface="Arial"/>
                <a:sym typeface="Arial"/>
              </a:rPr>
              <a:t>“We could try hiring a local workforce.”</a:t>
            </a:r>
          </a:p>
        </p:txBody>
      </p:sp>
      <p:sp>
        <p:nvSpPr>
          <p:cNvPr id="23" name="Speech Bubble">
            <a:extLst>
              <a:ext uri="{FF2B5EF4-FFF2-40B4-BE49-F238E27FC236}">
                <a16:creationId xmlns:a16="http://schemas.microsoft.com/office/drawing/2014/main" id="{269032B8-C6A9-A440-8452-92B713A1730B}"/>
              </a:ext>
            </a:extLst>
          </p:cNvPr>
          <p:cNvSpPr/>
          <p:nvPr/>
        </p:nvSpPr>
        <p:spPr>
          <a:xfrm>
            <a:off x="5087041" y="4503640"/>
            <a:ext cx="2002874" cy="638829"/>
          </a:xfrm>
          <a:prstGeom prst="wedgeRectCallout">
            <a:avLst>
              <a:gd name="adj1" fmla="val -8037"/>
              <a:gd name="adj2" fmla="val 72219"/>
            </a:avLst>
          </a:prstGeom>
          <a:noFill/>
          <a:ln w="12700">
            <a:solidFill>
              <a:srgbClr val="6F787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5" name="Rectangle 24">
            <a:extLst>
              <a:ext uri="{FF2B5EF4-FFF2-40B4-BE49-F238E27FC236}">
                <a16:creationId xmlns:a16="http://schemas.microsoft.com/office/drawing/2014/main" id="{B6F9E387-043C-3C4B-BFF3-71FC2561F82E}"/>
              </a:ext>
            </a:extLst>
          </p:cNvPr>
          <p:cNvSpPr/>
          <p:nvPr/>
        </p:nvSpPr>
        <p:spPr>
          <a:xfrm>
            <a:off x="457200" y="4052974"/>
            <a:ext cx="4925387" cy="369332"/>
          </a:xfrm>
          <a:prstGeom prst="rect">
            <a:avLst/>
          </a:prstGeom>
        </p:spPr>
        <p:txBody>
          <a:bodyPr wrap="none">
            <a:spAutoFit/>
          </a:bodyPr>
          <a:lstStyle/>
          <a:p>
            <a:pPr lvl="0"/>
            <a:r>
              <a:rPr lang="en-IN" b="1" dirty="0">
                <a:solidFill>
                  <a:srgbClr val="000000"/>
                </a:solidFill>
                <a:ea typeface="Arial"/>
                <a:cs typeface="Arial"/>
                <a:sym typeface="Arial"/>
              </a:rPr>
              <a:t>Someone Wearing the Green Hat Might Say</a:t>
            </a:r>
            <a:endParaRPr lang="en-IN" dirty="0"/>
          </a:p>
        </p:txBody>
      </p:sp>
      <p:sp>
        <p:nvSpPr>
          <p:cNvPr id="19" name="Freeform: Shape 4">
            <a:extLst>
              <a:ext uri="{FF2B5EF4-FFF2-40B4-BE49-F238E27FC236}">
                <a16:creationId xmlns:a16="http://schemas.microsoft.com/office/drawing/2014/main" id="{6A31252D-7077-4E45-9563-94CFFDC55FC2}"/>
              </a:ext>
            </a:extLst>
          </p:cNvPr>
          <p:cNvSpPr/>
          <p:nvPr/>
        </p:nvSpPr>
        <p:spPr>
          <a:xfrm>
            <a:off x="6033094" y="2007050"/>
            <a:ext cx="807698" cy="550703"/>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649843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9DC4C-7A93-0C4E-8A9B-BADE01593AEB}"/>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b="1" dirty="0">
                <a:solidFill>
                  <a:schemeClr val="dk2"/>
                </a:solidFill>
                <a:ea typeface="Arial Black"/>
                <a:cs typeface="Arial Black"/>
                <a:sym typeface="Arial Black"/>
              </a:rPr>
              <a:t>Make Impactful Decisions By Stitching Together The Hats</a:t>
            </a:r>
          </a:p>
        </p:txBody>
      </p:sp>
      <p:sp>
        <p:nvSpPr>
          <p:cNvPr id="3" name="Rectangle 2">
            <a:extLst>
              <a:ext uri="{FF2B5EF4-FFF2-40B4-BE49-F238E27FC236}">
                <a16:creationId xmlns:a16="http://schemas.microsoft.com/office/drawing/2014/main" id="{59F52EC5-51CC-854B-8DA1-DE0ADD7CDD29}"/>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75" name="Group 74">
            <a:extLst>
              <a:ext uri="{FF2B5EF4-FFF2-40B4-BE49-F238E27FC236}">
                <a16:creationId xmlns:a16="http://schemas.microsoft.com/office/drawing/2014/main" id="{EE807919-18B8-7342-A887-539AFE6EC3EF}"/>
              </a:ext>
            </a:extLst>
          </p:cNvPr>
          <p:cNvGrpSpPr/>
          <p:nvPr/>
        </p:nvGrpSpPr>
        <p:grpSpPr>
          <a:xfrm>
            <a:off x="461221" y="1449234"/>
            <a:ext cx="5135757" cy="417100"/>
            <a:chOff x="368457" y="1449234"/>
            <a:chExt cx="5135757" cy="417100"/>
          </a:xfrm>
        </p:grpSpPr>
        <p:grpSp>
          <p:nvGrpSpPr>
            <p:cNvPr id="19" name="Group 18">
              <a:extLst>
                <a:ext uri="{FF2B5EF4-FFF2-40B4-BE49-F238E27FC236}">
                  <a16:creationId xmlns:a16="http://schemas.microsoft.com/office/drawing/2014/main" id="{6AE30DBB-C816-A84A-B529-48CADD7ABD4B}"/>
                </a:ext>
              </a:extLst>
            </p:cNvPr>
            <p:cNvGrpSpPr/>
            <p:nvPr/>
          </p:nvGrpSpPr>
          <p:grpSpPr>
            <a:xfrm>
              <a:off x="368457" y="1449234"/>
              <a:ext cx="1992587" cy="417100"/>
              <a:chOff x="1498757" y="1415614"/>
              <a:chExt cx="1992587" cy="417100"/>
            </a:xfrm>
          </p:grpSpPr>
          <p:grpSp>
            <p:nvGrpSpPr>
              <p:cNvPr id="7" name="Group 6">
                <a:extLst>
                  <a:ext uri="{FF2B5EF4-FFF2-40B4-BE49-F238E27FC236}">
                    <a16:creationId xmlns:a16="http://schemas.microsoft.com/office/drawing/2014/main" id="{EDA927D7-F6C4-3B4B-AB77-A3CA9FFC9F77}"/>
                  </a:ext>
                </a:extLst>
              </p:cNvPr>
              <p:cNvGrpSpPr/>
              <p:nvPr/>
            </p:nvGrpSpPr>
            <p:grpSpPr>
              <a:xfrm>
                <a:off x="2906980" y="1489469"/>
                <a:ext cx="584364" cy="343245"/>
                <a:chOff x="1448438" y="1989138"/>
                <a:chExt cx="1036606" cy="608884"/>
              </a:xfrm>
            </p:grpSpPr>
            <p:sp>
              <p:nvSpPr>
                <p:cNvPr id="4" name="Freeform 3">
                  <a:extLst>
                    <a:ext uri="{FF2B5EF4-FFF2-40B4-BE49-F238E27FC236}">
                      <a16:creationId xmlns:a16="http://schemas.microsoft.com/office/drawing/2014/main" id="{E0CC3E24-C71D-9340-B31F-46C167B62FE5}"/>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9525" cap="flat">
                  <a:noFill/>
                  <a:prstDash val="solid"/>
                  <a:miter/>
                </a:ln>
              </p:spPr>
              <p:txBody>
                <a:bodyPr rtlCol="0" anchor="ctr"/>
                <a:lstStyle/>
                <a:p>
                  <a:endParaRPr lang="en-US" dirty="0"/>
                </a:p>
              </p:txBody>
            </p:sp>
            <p:sp>
              <p:nvSpPr>
                <p:cNvPr id="5" name="Freeform 4">
                  <a:extLst>
                    <a:ext uri="{FF2B5EF4-FFF2-40B4-BE49-F238E27FC236}">
                      <a16:creationId xmlns:a16="http://schemas.microsoft.com/office/drawing/2014/main" id="{F240D823-4B94-244E-892C-F0E17CB4AA3D}"/>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9525"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AAB0A6C6-DDAD-C34E-A163-89CE40F9631B}"/>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9525" cap="flat">
                  <a:no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7FECFBDC-0932-A445-972F-83F370B78A9D}"/>
                  </a:ext>
                </a:extLst>
              </p:cNvPr>
              <p:cNvSpPr/>
              <p:nvPr/>
            </p:nvSpPr>
            <p:spPr>
              <a:xfrm>
                <a:off x="1498757" y="1415614"/>
                <a:ext cx="1119937" cy="338554"/>
              </a:xfrm>
              <a:prstGeom prst="rect">
                <a:avLst/>
              </a:prstGeom>
            </p:spPr>
            <p:txBody>
              <a:bodyPr wrap="square">
                <a:spAutoFit/>
              </a:bodyPr>
              <a:lstStyle/>
              <a:p>
                <a:r>
                  <a:rPr lang="en-US" sz="1600" b="1" dirty="0"/>
                  <a:t>Blue Hat</a:t>
                </a:r>
              </a:p>
            </p:txBody>
          </p:sp>
        </p:grpSp>
        <p:sp>
          <p:nvSpPr>
            <p:cNvPr id="9" name="Google Shape;1344;p39">
              <a:extLst>
                <a:ext uri="{FF2B5EF4-FFF2-40B4-BE49-F238E27FC236}">
                  <a16:creationId xmlns:a16="http://schemas.microsoft.com/office/drawing/2014/main" id="{84C54AA1-79BC-4B4A-B114-2AA67CA2A202}"/>
                </a:ext>
              </a:extLst>
            </p:cNvPr>
            <p:cNvSpPr txBox="1"/>
            <p:nvPr/>
          </p:nvSpPr>
          <p:spPr>
            <a:xfrm>
              <a:off x="2583485" y="1483564"/>
              <a:ext cx="2920729"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“What’s the best way to…?”</a:t>
              </a:r>
              <a:endParaRPr sz="1600" dirty="0"/>
            </a:p>
          </p:txBody>
        </p:sp>
      </p:grpSp>
      <p:grpSp>
        <p:nvGrpSpPr>
          <p:cNvPr id="76" name="Group 75">
            <a:extLst>
              <a:ext uri="{FF2B5EF4-FFF2-40B4-BE49-F238E27FC236}">
                <a16:creationId xmlns:a16="http://schemas.microsoft.com/office/drawing/2014/main" id="{F0AB50A6-A68C-E24F-A3E9-58CCD3F969FD}"/>
              </a:ext>
            </a:extLst>
          </p:cNvPr>
          <p:cNvGrpSpPr/>
          <p:nvPr/>
        </p:nvGrpSpPr>
        <p:grpSpPr>
          <a:xfrm>
            <a:off x="470897" y="1965650"/>
            <a:ext cx="6233511" cy="417100"/>
            <a:chOff x="378133" y="1954306"/>
            <a:chExt cx="6233511" cy="417100"/>
          </a:xfrm>
        </p:grpSpPr>
        <p:sp>
          <p:nvSpPr>
            <p:cNvPr id="12" name="Google Shape;1347;p39">
              <a:extLst>
                <a:ext uri="{FF2B5EF4-FFF2-40B4-BE49-F238E27FC236}">
                  <a16:creationId xmlns:a16="http://schemas.microsoft.com/office/drawing/2014/main" id="{61E15E57-FF17-B048-9A49-70A55CC911B4}"/>
                </a:ext>
              </a:extLst>
            </p:cNvPr>
            <p:cNvSpPr txBox="1"/>
            <p:nvPr/>
          </p:nvSpPr>
          <p:spPr>
            <a:xfrm>
              <a:off x="2628830" y="2008918"/>
              <a:ext cx="3982814"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What do I know? Need to know? OPVs?</a:t>
              </a:r>
              <a:endParaRPr sz="1600" dirty="0"/>
            </a:p>
          </p:txBody>
        </p:sp>
        <p:grpSp>
          <p:nvGrpSpPr>
            <p:cNvPr id="26" name="Group 25">
              <a:extLst>
                <a:ext uri="{FF2B5EF4-FFF2-40B4-BE49-F238E27FC236}">
                  <a16:creationId xmlns:a16="http://schemas.microsoft.com/office/drawing/2014/main" id="{D8FA534D-AA45-574E-B83A-A5F496CAD487}"/>
                </a:ext>
              </a:extLst>
            </p:cNvPr>
            <p:cNvGrpSpPr/>
            <p:nvPr/>
          </p:nvGrpSpPr>
          <p:grpSpPr>
            <a:xfrm>
              <a:off x="378133" y="1954306"/>
              <a:ext cx="1982911" cy="417100"/>
              <a:chOff x="1508433" y="1415614"/>
              <a:chExt cx="1982911" cy="417100"/>
            </a:xfrm>
          </p:grpSpPr>
          <p:grpSp>
            <p:nvGrpSpPr>
              <p:cNvPr id="27" name="Group 26">
                <a:extLst>
                  <a:ext uri="{FF2B5EF4-FFF2-40B4-BE49-F238E27FC236}">
                    <a16:creationId xmlns:a16="http://schemas.microsoft.com/office/drawing/2014/main" id="{4FFD3C9A-73DD-6F47-9AD8-0111F524B93F}"/>
                  </a:ext>
                </a:extLst>
              </p:cNvPr>
              <p:cNvGrpSpPr/>
              <p:nvPr/>
            </p:nvGrpSpPr>
            <p:grpSpPr>
              <a:xfrm>
                <a:off x="2906980" y="1489469"/>
                <a:ext cx="584364" cy="343245"/>
                <a:chOff x="1448438" y="1989138"/>
                <a:chExt cx="1036606" cy="608884"/>
              </a:xfrm>
            </p:grpSpPr>
            <p:sp>
              <p:nvSpPr>
                <p:cNvPr id="29" name="Freeform 28">
                  <a:extLst>
                    <a:ext uri="{FF2B5EF4-FFF2-40B4-BE49-F238E27FC236}">
                      <a16:creationId xmlns:a16="http://schemas.microsoft.com/office/drawing/2014/main" id="{96120188-EEF9-834B-B07D-ABE8C20D9C56}"/>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30" name="Freeform 29">
                  <a:extLst>
                    <a:ext uri="{FF2B5EF4-FFF2-40B4-BE49-F238E27FC236}">
                      <a16:creationId xmlns:a16="http://schemas.microsoft.com/office/drawing/2014/main" id="{54EF4B82-30BC-5345-9CAB-2B3C86337BBE}"/>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bg1"/>
                </a:solidFill>
                <a:ln w="12700" cap="flat">
                  <a:solidFill>
                    <a:srgbClr val="6F7878"/>
                  </a:solid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FA794484-856B-634D-8CF7-A2413D695B95}"/>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bg1"/>
                </a:solidFill>
                <a:ln w="12700" cap="flat">
                  <a:solidFill>
                    <a:srgbClr val="6F7878"/>
                  </a:solidFill>
                  <a:prstDash val="solid"/>
                  <a:miter/>
                </a:ln>
              </p:spPr>
              <p:txBody>
                <a:bodyPr rtlCol="0" anchor="ctr"/>
                <a:lstStyle/>
                <a:p>
                  <a:endParaRPr lang="en-US" dirty="0"/>
                </a:p>
              </p:txBody>
            </p:sp>
          </p:grpSp>
          <p:sp>
            <p:nvSpPr>
              <p:cNvPr id="28" name="Rectangle 27">
                <a:extLst>
                  <a:ext uri="{FF2B5EF4-FFF2-40B4-BE49-F238E27FC236}">
                    <a16:creationId xmlns:a16="http://schemas.microsoft.com/office/drawing/2014/main" id="{2BA6F515-9272-934C-B133-C5A953AF810B}"/>
                  </a:ext>
                </a:extLst>
              </p:cNvPr>
              <p:cNvSpPr/>
              <p:nvPr/>
            </p:nvSpPr>
            <p:spPr>
              <a:xfrm>
                <a:off x="1508433" y="1415614"/>
                <a:ext cx="1230657" cy="338554"/>
              </a:xfrm>
              <a:prstGeom prst="rect">
                <a:avLst/>
              </a:prstGeom>
            </p:spPr>
            <p:txBody>
              <a:bodyPr wrap="square">
                <a:spAutoFit/>
              </a:bodyPr>
              <a:lstStyle/>
              <a:p>
                <a:r>
                  <a:rPr lang="en-US" sz="1600" b="1" dirty="0"/>
                  <a:t>White Hat</a:t>
                </a:r>
              </a:p>
            </p:txBody>
          </p:sp>
        </p:grpSp>
      </p:grpSp>
      <p:grpSp>
        <p:nvGrpSpPr>
          <p:cNvPr id="77" name="Group 76">
            <a:extLst>
              <a:ext uri="{FF2B5EF4-FFF2-40B4-BE49-F238E27FC236}">
                <a16:creationId xmlns:a16="http://schemas.microsoft.com/office/drawing/2014/main" id="{D81514B8-0BB0-DB47-9325-9668257AD23A}"/>
              </a:ext>
            </a:extLst>
          </p:cNvPr>
          <p:cNvGrpSpPr/>
          <p:nvPr/>
        </p:nvGrpSpPr>
        <p:grpSpPr>
          <a:xfrm>
            <a:off x="456383" y="2482066"/>
            <a:ext cx="6288874" cy="417100"/>
            <a:chOff x="363619" y="2483519"/>
            <a:chExt cx="6288874" cy="417100"/>
          </a:xfrm>
        </p:grpSpPr>
        <p:sp>
          <p:nvSpPr>
            <p:cNvPr id="16" name="Google Shape;1351;p39">
              <a:extLst>
                <a:ext uri="{FF2B5EF4-FFF2-40B4-BE49-F238E27FC236}">
                  <a16:creationId xmlns:a16="http://schemas.microsoft.com/office/drawing/2014/main" id="{D79901AD-59A9-0641-950F-D350D30D40C5}"/>
                </a:ext>
              </a:extLst>
            </p:cNvPr>
            <p:cNvSpPr txBox="1"/>
            <p:nvPr/>
          </p:nvSpPr>
          <p:spPr>
            <a:xfrm>
              <a:off x="2628830" y="2552208"/>
              <a:ext cx="4023663"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Options ideas or possibilities</a:t>
              </a:r>
              <a:endParaRPr sz="1600" dirty="0"/>
            </a:p>
          </p:txBody>
        </p:sp>
        <p:grpSp>
          <p:nvGrpSpPr>
            <p:cNvPr id="32" name="Group 31">
              <a:extLst>
                <a:ext uri="{FF2B5EF4-FFF2-40B4-BE49-F238E27FC236}">
                  <a16:creationId xmlns:a16="http://schemas.microsoft.com/office/drawing/2014/main" id="{716A55B6-88DE-6644-9D52-0AE5901B0AB8}"/>
                </a:ext>
              </a:extLst>
            </p:cNvPr>
            <p:cNvGrpSpPr/>
            <p:nvPr/>
          </p:nvGrpSpPr>
          <p:grpSpPr>
            <a:xfrm>
              <a:off x="363619" y="2483519"/>
              <a:ext cx="1997425" cy="417100"/>
              <a:chOff x="1493919" y="1415614"/>
              <a:chExt cx="1997425" cy="417100"/>
            </a:xfrm>
          </p:grpSpPr>
          <p:grpSp>
            <p:nvGrpSpPr>
              <p:cNvPr id="33" name="Group 32">
                <a:extLst>
                  <a:ext uri="{FF2B5EF4-FFF2-40B4-BE49-F238E27FC236}">
                    <a16:creationId xmlns:a16="http://schemas.microsoft.com/office/drawing/2014/main" id="{C9090812-0CE5-5E4E-B4FD-61379C9CCA57}"/>
                  </a:ext>
                </a:extLst>
              </p:cNvPr>
              <p:cNvGrpSpPr/>
              <p:nvPr/>
            </p:nvGrpSpPr>
            <p:grpSpPr>
              <a:xfrm>
                <a:off x="2906980" y="1489469"/>
                <a:ext cx="584364" cy="343245"/>
                <a:chOff x="1448438" y="1989138"/>
                <a:chExt cx="1036606" cy="608884"/>
              </a:xfrm>
            </p:grpSpPr>
            <p:sp>
              <p:nvSpPr>
                <p:cNvPr id="35" name="Freeform 34">
                  <a:extLst>
                    <a:ext uri="{FF2B5EF4-FFF2-40B4-BE49-F238E27FC236}">
                      <a16:creationId xmlns:a16="http://schemas.microsoft.com/office/drawing/2014/main" id="{B9D2A972-FB98-7240-87AD-333E7D5568DC}"/>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A76D"/>
                </a:solidFill>
                <a:ln w="12700" cap="flat">
                  <a:noFill/>
                  <a:prstDash val="solid"/>
                  <a:miter/>
                </a:ln>
              </p:spPr>
              <p:txBody>
                <a:bodyPr rtlCol="0" anchor="ctr"/>
                <a:lstStyle/>
                <a:p>
                  <a:endParaRPr lang="en-US" dirty="0"/>
                </a:p>
              </p:txBody>
            </p:sp>
            <p:sp>
              <p:nvSpPr>
                <p:cNvPr id="36" name="Freeform 35">
                  <a:extLst>
                    <a:ext uri="{FF2B5EF4-FFF2-40B4-BE49-F238E27FC236}">
                      <a16:creationId xmlns:a16="http://schemas.microsoft.com/office/drawing/2014/main" id="{EB24F9D1-8637-4948-B861-D8347497B289}"/>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A76D"/>
                </a:solidFill>
                <a:ln w="12700"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F066928-650A-1247-8E75-62DED4108EB5}"/>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A76D"/>
                </a:solidFill>
                <a:ln w="12700" cap="flat">
                  <a:noFill/>
                  <a:prstDash val="solid"/>
                  <a:miter/>
                </a:ln>
              </p:spPr>
              <p:txBody>
                <a:bodyPr rtlCol="0" anchor="ctr"/>
                <a:lstStyle/>
                <a:p>
                  <a:endParaRPr lang="en-US" dirty="0"/>
                </a:p>
              </p:txBody>
            </p:sp>
          </p:grpSp>
          <p:sp>
            <p:nvSpPr>
              <p:cNvPr id="34" name="Rectangle 33">
                <a:extLst>
                  <a:ext uri="{FF2B5EF4-FFF2-40B4-BE49-F238E27FC236}">
                    <a16:creationId xmlns:a16="http://schemas.microsoft.com/office/drawing/2014/main" id="{0D56F5D0-2272-D84E-A34A-5FD4DAC3C012}"/>
                  </a:ext>
                </a:extLst>
              </p:cNvPr>
              <p:cNvSpPr/>
              <p:nvPr/>
            </p:nvSpPr>
            <p:spPr>
              <a:xfrm>
                <a:off x="1493919" y="1415614"/>
                <a:ext cx="1230657" cy="338554"/>
              </a:xfrm>
              <a:prstGeom prst="rect">
                <a:avLst/>
              </a:prstGeom>
            </p:spPr>
            <p:txBody>
              <a:bodyPr wrap="square">
                <a:spAutoFit/>
              </a:bodyPr>
              <a:lstStyle/>
              <a:p>
                <a:r>
                  <a:rPr lang="en-US" sz="1600" b="1" dirty="0"/>
                  <a:t>Green Hat</a:t>
                </a:r>
              </a:p>
            </p:txBody>
          </p:sp>
        </p:grpSp>
      </p:grpSp>
      <p:grpSp>
        <p:nvGrpSpPr>
          <p:cNvPr id="78" name="Group 77">
            <a:extLst>
              <a:ext uri="{FF2B5EF4-FFF2-40B4-BE49-F238E27FC236}">
                <a16:creationId xmlns:a16="http://schemas.microsoft.com/office/drawing/2014/main" id="{FE1767CF-83A4-C84F-93FB-D9926EC21BF6}"/>
              </a:ext>
            </a:extLst>
          </p:cNvPr>
          <p:cNvGrpSpPr/>
          <p:nvPr/>
        </p:nvGrpSpPr>
        <p:grpSpPr>
          <a:xfrm>
            <a:off x="461221" y="2998482"/>
            <a:ext cx="7539226" cy="417100"/>
            <a:chOff x="368457" y="3050416"/>
            <a:chExt cx="7539226" cy="417100"/>
          </a:xfrm>
        </p:grpSpPr>
        <p:sp>
          <p:nvSpPr>
            <p:cNvPr id="10" name="Google Shape;1345;p39">
              <a:extLst>
                <a:ext uri="{FF2B5EF4-FFF2-40B4-BE49-F238E27FC236}">
                  <a16:creationId xmlns:a16="http://schemas.microsoft.com/office/drawing/2014/main" id="{55B2BB09-44C9-6346-ADF2-126BAFCC7E2D}"/>
                </a:ext>
              </a:extLst>
            </p:cNvPr>
            <p:cNvSpPr txBox="1"/>
            <p:nvPr/>
          </p:nvSpPr>
          <p:spPr>
            <a:xfrm>
              <a:off x="2628830" y="3095498"/>
              <a:ext cx="5278853" cy="230833"/>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Narrow options by gut judgment (select one at a time)</a:t>
              </a:r>
              <a:endParaRPr sz="1600" dirty="0"/>
            </a:p>
          </p:txBody>
        </p:sp>
        <p:grpSp>
          <p:nvGrpSpPr>
            <p:cNvPr id="38" name="Group 37">
              <a:extLst>
                <a:ext uri="{FF2B5EF4-FFF2-40B4-BE49-F238E27FC236}">
                  <a16:creationId xmlns:a16="http://schemas.microsoft.com/office/drawing/2014/main" id="{B7FA0006-E64A-5D42-ADBA-19C8EC38DDB4}"/>
                </a:ext>
              </a:extLst>
            </p:cNvPr>
            <p:cNvGrpSpPr/>
            <p:nvPr/>
          </p:nvGrpSpPr>
          <p:grpSpPr>
            <a:xfrm>
              <a:off x="368457" y="3050416"/>
              <a:ext cx="1992587" cy="417100"/>
              <a:chOff x="1498757" y="1415614"/>
              <a:chExt cx="1992587" cy="417100"/>
            </a:xfrm>
          </p:grpSpPr>
          <p:grpSp>
            <p:nvGrpSpPr>
              <p:cNvPr id="39" name="Group 38">
                <a:extLst>
                  <a:ext uri="{FF2B5EF4-FFF2-40B4-BE49-F238E27FC236}">
                    <a16:creationId xmlns:a16="http://schemas.microsoft.com/office/drawing/2014/main" id="{62452719-D120-FC43-832F-1183D7A48A86}"/>
                  </a:ext>
                </a:extLst>
              </p:cNvPr>
              <p:cNvGrpSpPr/>
              <p:nvPr/>
            </p:nvGrpSpPr>
            <p:grpSpPr>
              <a:xfrm>
                <a:off x="2906980" y="1489469"/>
                <a:ext cx="584364" cy="343245"/>
                <a:chOff x="1448438" y="1989138"/>
                <a:chExt cx="1036606" cy="608884"/>
              </a:xfrm>
            </p:grpSpPr>
            <p:sp>
              <p:nvSpPr>
                <p:cNvPr id="41" name="Freeform 40">
                  <a:extLst>
                    <a:ext uri="{FF2B5EF4-FFF2-40B4-BE49-F238E27FC236}">
                      <a16:creationId xmlns:a16="http://schemas.microsoft.com/office/drawing/2014/main" id="{325C9687-133D-A040-A00B-EC2F221F1F92}"/>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DE0A01"/>
                </a:solidFill>
                <a:ln w="9525" cap="flat">
                  <a:noFill/>
                  <a:prstDash val="solid"/>
                  <a:miter/>
                </a:ln>
              </p:spPr>
              <p:txBody>
                <a:bodyPr rtlCol="0" anchor="ctr"/>
                <a:lstStyle/>
                <a:p>
                  <a:endParaRPr lang="en-US" dirty="0"/>
                </a:p>
              </p:txBody>
            </p:sp>
            <p:sp>
              <p:nvSpPr>
                <p:cNvPr id="42" name="Freeform 41">
                  <a:extLst>
                    <a:ext uri="{FF2B5EF4-FFF2-40B4-BE49-F238E27FC236}">
                      <a16:creationId xmlns:a16="http://schemas.microsoft.com/office/drawing/2014/main" id="{E864EED0-03AA-6047-AF56-A13ADA69D2EB}"/>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DE0A01"/>
                </a:solidFill>
                <a:ln w="95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06A7062A-531A-F34D-BD05-162AAB695C63}"/>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DE0A01"/>
                </a:solidFill>
                <a:ln w="9525" cap="flat">
                  <a:noFill/>
                  <a:prstDash val="solid"/>
                  <a:miter/>
                </a:ln>
              </p:spPr>
              <p:txBody>
                <a:bodyPr rtlCol="0" anchor="ctr"/>
                <a:lstStyle/>
                <a:p>
                  <a:endParaRPr lang="en-US" dirty="0"/>
                </a:p>
              </p:txBody>
            </p:sp>
          </p:grpSp>
          <p:sp>
            <p:nvSpPr>
              <p:cNvPr id="40" name="Rectangle 39">
                <a:extLst>
                  <a:ext uri="{FF2B5EF4-FFF2-40B4-BE49-F238E27FC236}">
                    <a16:creationId xmlns:a16="http://schemas.microsoft.com/office/drawing/2014/main" id="{6029D454-DC56-B647-BA16-53C2A9E83CBA}"/>
                  </a:ext>
                </a:extLst>
              </p:cNvPr>
              <p:cNvSpPr/>
              <p:nvPr/>
            </p:nvSpPr>
            <p:spPr>
              <a:xfrm>
                <a:off x="1498757" y="1415614"/>
                <a:ext cx="1119937" cy="338554"/>
              </a:xfrm>
              <a:prstGeom prst="rect">
                <a:avLst/>
              </a:prstGeom>
            </p:spPr>
            <p:txBody>
              <a:bodyPr wrap="square">
                <a:spAutoFit/>
              </a:bodyPr>
              <a:lstStyle/>
              <a:p>
                <a:r>
                  <a:rPr lang="en-US" sz="1600" b="1" dirty="0"/>
                  <a:t>Red Hat</a:t>
                </a:r>
              </a:p>
            </p:txBody>
          </p:sp>
        </p:grpSp>
      </p:grpSp>
      <p:grpSp>
        <p:nvGrpSpPr>
          <p:cNvPr id="79" name="Group 78">
            <a:extLst>
              <a:ext uri="{FF2B5EF4-FFF2-40B4-BE49-F238E27FC236}">
                <a16:creationId xmlns:a16="http://schemas.microsoft.com/office/drawing/2014/main" id="{95A7D13C-E735-084D-BFC3-281F0883E847}"/>
              </a:ext>
            </a:extLst>
          </p:cNvPr>
          <p:cNvGrpSpPr/>
          <p:nvPr/>
        </p:nvGrpSpPr>
        <p:grpSpPr>
          <a:xfrm>
            <a:off x="470897" y="3514898"/>
            <a:ext cx="5212277" cy="417100"/>
            <a:chOff x="378133" y="3555484"/>
            <a:chExt cx="5212277" cy="417100"/>
          </a:xfrm>
        </p:grpSpPr>
        <p:sp>
          <p:nvSpPr>
            <p:cNvPr id="13" name="Google Shape;1348;p39">
              <a:extLst>
                <a:ext uri="{FF2B5EF4-FFF2-40B4-BE49-F238E27FC236}">
                  <a16:creationId xmlns:a16="http://schemas.microsoft.com/office/drawing/2014/main" id="{4DE3DD7D-7269-A84C-810C-FC93A7E8EF58}"/>
                </a:ext>
              </a:extLst>
            </p:cNvPr>
            <p:cNvSpPr txBox="1"/>
            <p:nvPr/>
          </p:nvSpPr>
          <p:spPr>
            <a:xfrm>
              <a:off x="2628830" y="3623400"/>
              <a:ext cx="2961580"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a:solidFill>
                    <a:srgbClr val="000000"/>
                  </a:solidFill>
                  <a:latin typeface="Arial"/>
                  <a:ea typeface="Arial"/>
                  <a:cs typeface="Arial"/>
                  <a:sym typeface="Arial"/>
                </a:rPr>
                <a:t>What’s good about the idea?</a:t>
              </a:r>
              <a:endParaRPr sz="1600"/>
            </a:p>
          </p:txBody>
        </p:sp>
        <p:grpSp>
          <p:nvGrpSpPr>
            <p:cNvPr id="44" name="Group 43">
              <a:extLst>
                <a:ext uri="{FF2B5EF4-FFF2-40B4-BE49-F238E27FC236}">
                  <a16:creationId xmlns:a16="http://schemas.microsoft.com/office/drawing/2014/main" id="{B474BA15-5516-6044-8777-3F67DDF7288E}"/>
                </a:ext>
              </a:extLst>
            </p:cNvPr>
            <p:cNvGrpSpPr/>
            <p:nvPr/>
          </p:nvGrpSpPr>
          <p:grpSpPr>
            <a:xfrm>
              <a:off x="378133" y="3555484"/>
              <a:ext cx="1982911" cy="417100"/>
              <a:chOff x="1508433" y="1415614"/>
              <a:chExt cx="1982911" cy="417100"/>
            </a:xfrm>
          </p:grpSpPr>
          <p:grpSp>
            <p:nvGrpSpPr>
              <p:cNvPr id="45" name="Group 44">
                <a:extLst>
                  <a:ext uri="{FF2B5EF4-FFF2-40B4-BE49-F238E27FC236}">
                    <a16:creationId xmlns:a16="http://schemas.microsoft.com/office/drawing/2014/main" id="{C9F91FBB-127C-F748-A08C-D19C2B6AC606}"/>
                  </a:ext>
                </a:extLst>
              </p:cNvPr>
              <p:cNvGrpSpPr/>
              <p:nvPr/>
            </p:nvGrpSpPr>
            <p:grpSpPr>
              <a:xfrm>
                <a:off x="2906980" y="1489469"/>
                <a:ext cx="584364" cy="343245"/>
                <a:chOff x="1448438" y="1989138"/>
                <a:chExt cx="1036606" cy="608884"/>
              </a:xfrm>
            </p:grpSpPr>
            <p:sp>
              <p:nvSpPr>
                <p:cNvPr id="47" name="Freeform 46">
                  <a:extLst>
                    <a:ext uri="{FF2B5EF4-FFF2-40B4-BE49-F238E27FC236}">
                      <a16:creationId xmlns:a16="http://schemas.microsoft.com/office/drawing/2014/main" id="{A396C234-917D-3D4E-B3AA-711817126D04}"/>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F5AB23"/>
                </a:solidFill>
                <a:ln w="12700" cap="flat">
                  <a:noFill/>
                  <a:prstDash val="solid"/>
                  <a:miter/>
                </a:ln>
              </p:spPr>
              <p:txBody>
                <a:bodyPr rtlCol="0" anchor="ctr"/>
                <a:lstStyle/>
                <a:p>
                  <a:endParaRPr lang="en-US" dirty="0"/>
                </a:p>
              </p:txBody>
            </p:sp>
            <p:sp>
              <p:nvSpPr>
                <p:cNvPr id="48" name="Freeform 47">
                  <a:extLst>
                    <a:ext uri="{FF2B5EF4-FFF2-40B4-BE49-F238E27FC236}">
                      <a16:creationId xmlns:a16="http://schemas.microsoft.com/office/drawing/2014/main" id="{4C42C6D6-E5E7-164C-A766-F2A6CB70DEBF}"/>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F5AB23"/>
                </a:solidFill>
                <a:ln w="12700"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311A1EF2-DE2F-BC4A-93EC-244F8163CD93}"/>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F5AB23"/>
                </a:solidFill>
                <a:ln w="12700" cap="flat">
                  <a:noFill/>
                  <a:prstDash val="solid"/>
                  <a:miter/>
                </a:ln>
              </p:spPr>
              <p:txBody>
                <a:bodyPr rtlCol="0" anchor="ctr"/>
                <a:lstStyle/>
                <a:p>
                  <a:endParaRPr lang="en-US" dirty="0"/>
                </a:p>
              </p:txBody>
            </p:sp>
          </p:grpSp>
          <p:sp>
            <p:nvSpPr>
              <p:cNvPr id="46" name="Rectangle 45">
                <a:extLst>
                  <a:ext uri="{FF2B5EF4-FFF2-40B4-BE49-F238E27FC236}">
                    <a16:creationId xmlns:a16="http://schemas.microsoft.com/office/drawing/2014/main" id="{FEBE7FE1-AE02-354F-8345-0176D4928028}"/>
                  </a:ext>
                </a:extLst>
              </p:cNvPr>
              <p:cNvSpPr/>
              <p:nvPr/>
            </p:nvSpPr>
            <p:spPr>
              <a:xfrm>
                <a:off x="1508433" y="1415614"/>
                <a:ext cx="1230657" cy="338554"/>
              </a:xfrm>
              <a:prstGeom prst="rect">
                <a:avLst/>
              </a:prstGeom>
            </p:spPr>
            <p:txBody>
              <a:bodyPr wrap="square">
                <a:spAutoFit/>
              </a:bodyPr>
              <a:lstStyle/>
              <a:p>
                <a:r>
                  <a:rPr lang="en-US" sz="1600" b="1" dirty="0"/>
                  <a:t>Yellow Hat</a:t>
                </a:r>
              </a:p>
            </p:txBody>
          </p:sp>
        </p:grpSp>
      </p:grpSp>
      <p:grpSp>
        <p:nvGrpSpPr>
          <p:cNvPr id="80" name="Group 79">
            <a:extLst>
              <a:ext uri="{FF2B5EF4-FFF2-40B4-BE49-F238E27FC236}">
                <a16:creationId xmlns:a16="http://schemas.microsoft.com/office/drawing/2014/main" id="{CB612F0C-01C4-F949-AD19-D760D3402A25}"/>
              </a:ext>
            </a:extLst>
          </p:cNvPr>
          <p:cNvGrpSpPr/>
          <p:nvPr/>
        </p:nvGrpSpPr>
        <p:grpSpPr>
          <a:xfrm>
            <a:off x="456383" y="4031314"/>
            <a:ext cx="6023353" cy="417100"/>
            <a:chOff x="363619" y="4102279"/>
            <a:chExt cx="6023353" cy="417100"/>
          </a:xfrm>
        </p:grpSpPr>
        <p:sp>
          <p:nvSpPr>
            <p:cNvPr id="17" name="Google Shape;1352;p39">
              <a:extLst>
                <a:ext uri="{FF2B5EF4-FFF2-40B4-BE49-F238E27FC236}">
                  <a16:creationId xmlns:a16="http://schemas.microsoft.com/office/drawing/2014/main" id="{DBC74BA3-FAF1-6D45-86B7-C4E1AAA98C5D}"/>
                </a:ext>
              </a:extLst>
            </p:cNvPr>
            <p:cNvSpPr txBox="1"/>
            <p:nvPr/>
          </p:nvSpPr>
          <p:spPr>
            <a:xfrm>
              <a:off x="2628830" y="4166690"/>
              <a:ext cx="3758142"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What are the downsides to the idea?</a:t>
              </a:r>
              <a:endParaRPr sz="1600" dirty="0"/>
            </a:p>
          </p:txBody>
        </p:sp>
        <p:grpSp>
          <p:nvGrpSpPr>
            <p:cNvPr id="50" name="Group 49">
              <a:extLst>
                <a:ext uri="{FF2B5EF4-FFF2-40B4-BE49-F238E27FC236}">
                  <a16:creationId xmlns:a16="http://schemas.microsoft.com/office/drawing/2014/main" id="{EA6A35EF-CA9F-6D41-AC9C-51DDEB448FCE}"/>
                </a:ext>
              </a:extLst>
            </p:cNvPr>
            <p:cNvGrpSpPr/>
            <p:nvPr/>
          </p:nvGrpSpPr>
          <p:grpSpPr>
            <a:xfrm>
              <a:off x="363619" y="4102279"/>
              <a:ext cx="1997425" cy="417100"/>
              <a:chOff x="1493919" y="1415614"/>
              <a:chExt cx="1997425" cy="417100"/>
            </a:xfrm>
          </p:grpSpPr>
          <p:grpSp>
            <p:nvGrpSpPr>
              <p:cNvPr id="51" name="Group 50">
                <a:extLst>
                  <a:ext uri="{FF2B5EF4-FFF2-40B4-BE49-F238E27FC236}">
                    <a16:creationId xmlns:a16="http://schemas.microsoft.com/office/drawing/2014/main" id="{1E832840-0540-3D45-8FA8-33663342CA1F}"/>
                  </a:ext>
                </a:extLst>
              </p:cNvPr>
              <p:cNvGrpSpPr/>
              <p:nvPr/>
            </p:nvGrpSpPr>
            <p:grpSpPr>
              <a:xfrm>
                <a:off x="2906980" y="1489469"/>
                <a:ext cx="584364" cy="343245"/>
                <a:chOff x="1448438" y="1989138"/>
                <a:chExt cx="1036606" cy="608884"/>
              </a:xfrm>
            </p:grpSpPr>
            <p:sp>
              <p:nvSpPr>
                <p:cNvPr id="53" name="Freeform 52">
                  <a:extLst>
                    <a:ext uri="{FF2B5EF4-FFF2-40B4-BE49-F238E27FC236}">
                      <a16:creationId xmlns:a16="http://schemas.microsoft.com/office/drawing/2014/main" id="{A20B6471-71A9-0D4B-A710-48F5F86ED248}"/>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tx1"/>
                </a:solidFill>
                <a:ln w="12700" cap="flat">
                  <a:noFill/>
                  <a:prstDash val="solid"/>
                  <a:miter/>
                </a:ln>
              </p:spPr>
              <p:txBody>
                <a:bodyPr rtlCol="0" anchor="ctr"/>
                <a:lstStyle/>
                <a:p>
                  <a:endParaRPr lang="en-US" dirty="0"/>
                </a:p>
              </p:txBody>
            </p:sp>
            <p:sp>
              <p:nvSpPr>
                <p:cNvPr id="54" name="Freeform 53">
                  <a:extLst>
                    <a:ext uri="{FF2B5EF4-FFF2-40B4-BE49-F238E27FC236}">
                      <a16:creationId xmlns:a16="http://schemas.microsoft.com/office/drawing/2014/main" id="{835D3B06-95F2-9544-AA1B-7F7B9A251ED4}"/>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tx1"/>
                </a:solidFill>
                <a:ln w="12700"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8E42988-0410-434D-8514-63814A9F4347}"/>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tx1"/>
                </a:solidFill>
                <a:ln w="12700" cap="flat">
                  <a:noFill/>
                  <a:prstDash val="solid"/>
                  <a:miter/>
                </a:ln>
              </p:spPr>
              <p:txBody>
                <a:bodyPr rtlCol="0" anchor="ctr"/>
                <a:lstStyle/>
                <a:p>
                  <a:endParaRPr lang="en-US" dirty="0"/>
                </a:p>
              </p:txBody>
            </p:sp>
          </p:grpSp>
          <p:sp>
            <p:nvSpPr>
              <p:cNvPr id="52" name="Rectangle 51">
                <a:extLst>
                  <a:ext uri="{FF2B5EF4-FFF2-40B4-BE49-F238E27FC236}">
                    <a16:creationId xmlns:a16="http://schemas.microsoft.com/office/drawing/2014/main" id="{177C620E-1130-A64C-82E7-169AD189EBDB}"/>
                  </a:ext>
                </a:extLst>
              </p:cNvPr>
              <p:cNvSpPr/>
              <p:nvPr/>
            </p:nvSpPr>
            <p:spPr>
              <a:xfrm>
                <a:off x="1493919" y="1415614"/>
                <a:ext cx="1230657" cy="338554"/>
              </a:xfrm>
              <a:prstGeom prst="rect">
                <a:avLst/>
              </a:prstGeom>
            </p:spPr>
            <p:txBody>
              <a:bodyPr wrap="square">
                <a:spAutoFit/>
              </a:bodyPr>
              <a:lstStyle/>
              <a:p>
                <a:r>
                  <a:rPr lang="en-US" sz="1600" b="1" dirty="0"/>
                  <a:t>Black Hat</a:t>
                </a:r>
              </a:p>
            </p:txBody>
          </p:sp>
        </p:grpSp>
      </p:grpSp>
      <p:grpSp>
        <p:nvGrpSpPr>
          <p:cNvPr id="81" name="Group 80">
            <a:extLst>
              <a:ext uri="{FF2B5EF4-FFF2-40B4-BE49-F238E27FC236}">
                <a16:creationId xmlns:a16="http://schemas.microsoft.com/office/drawing/2014/main" id="{956E3BFD-058B-114D-9203-260095DEAB0C}"/>
              </a:ext>
            </a:extLst>
          </p:cNvPr>
          <p:cNvGrpSpPr/>
          <p:nvPr/>
        </p:nvGrpSpPr>
        <p:grpSpPr>
          <a:xfrm>
            <a:off x="461221" y="4547730"/>
            <a:ext cx="7162297" cy="417100"/>
            <a:chOff x="368457" y="4650616"/>
            <a:chExt cx="7162297" cy="417100"/>
          </a:xfrm>
        </p:grpSpPr>
        <p:sp>
          <p:nvSpPr>
            <p:cNvPr id="11" name="Google Shape;1346;p39">
              <a:extLst>
                <a:ext uri="{FF2B5EF4-FFF2-40B4-BE49-F238E27FC236}">
                  <a16:creationId xmlns:a16="http://schemas.microsoft.com/office/drawing/2014/main" id="{644387A1-6B8B-F14D-B0FC-DFEE7F8B858F}"/>
                </a:ext>
              </a:extLst>
            </p:cNvPr>
            <p:cNvSpPr txBox="1"/>
            <p:nvPr/>
          </p:nvSpPr>
          <p:spPr>
            <a:xfrm>
              <a:off x="2628830" y="4709980"/>
              <a:ext cx="4901924"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What ideas could overcome those weaknesses?</a:t>
              </a:r>
              <a:endParaRPr sz="1600" dirty="0"/>
            </a:p>
          </p:txBody>
        </p:sp>
        <p:grpSp>
          <p:nvGrpSpPr>
            <p:cNvPr id="56" name="Group 55">
              <a:extLst>
                <a:ext uri="{FF2B5EF4-FFF2-40B4-BE49-F238E27FC236}">
                  <a16:creationId xmlns:a16="http://schemas.microsoft.com/office/drawing/2014/main" id="{18434E8B-504F-CE43-ABAF-79858F2D6091}"/>
                </a:ext>
              </a:extLst>
            </p:cNvPr>
            <p:cNvGrpSpPr/>
            <p:nvPr/>
          </p:nvGrpSpPr>
          <p:grpSpPr>
            <a:xfrm>
              <a:off x="368457" y="4650616"/>
              <a:ext cx="1992587" cy="417100"/>
              <a:chOff x="1498757" y="1415614"/>
              <a:chExt cx="1992587" cy="417100"/>
            </a:xfrm>
          </p:grpSpPr>
          <p:grpSp>
            <p:nvGrpSpPr>
              <p:cNvPr id="57" name="Group 56">
                <a:extLst>
                  <a:ext uri="{FF2B5EF4-FFF2-40B4-BE49-F238E27FC236}">
                    <a16:creationId xmlns:a16="http://schemas.microsoft.com/office/drawing/2014/main" id="{69D92233-27C3-7C48-836C-01B30E2BA480}"/>
                  </a:ext>
                </a:extLst>
              </p:cNvPr>
              <p:cNvGrpSpPr/>
              <p:nvPr/>
            </p:nvGrpSpPr>
            <p:grpSpPr>
              <a:xfrm>
                <a:off x="2906980" y="1489469"/>
                <a:ext cx="584364" cy="343245"/>
                <a:chOff x="1448438" y="1989138"/>
                <a:chExt cx="1036606" cy="608884"/>
              </a:xfrm>
            </p:grpSpPr>
            <p:sp>
              <p:nvSpPr>
                <p:cNvPr id="59" name="Freeform 58">
                  <a:extLst>
                    <a:ext uri="{FF2B5EF4-FFF2-40B4-BE49-F238E27FC236}">
                      <a16:creationId xmlns:a16="http://schemas.microsoft.com/office/drawing/2014/main" id="{2CD8CB1D-B557-6742-85F7-07AFFA39238E}"/>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A76D"/>
                </a:solidFill>
                <a:ln w="9525" cap="flat">
                  <a:noFill/>
                  <a:prstDash val="solid"/>
                  <a:miter/>
                </a:ln>
              </p:spPr>
              <p:txBody>
                <a:bodyPr rtlCol="0" anchor="ctr"/>
                <a:lstStyle/>
                <a:p>
                  <a:endParaRPr lang="en-US" dirty="0"/>
                </a:p>
              </p:txBody>
            </p:sp>
            <p:sp>
              <p:nvSpPr>
                <p:cNvPr id="60" name="Freeform 59">
                  <a:extLst>
                    <a:ext uri="{FF2B5EF4-FFF2-40B4-BE49-F238E27FC236}">
                      <a16:creationId xmlns:a16="http://schemas.microsoft.com/office/drawing/2014/main" id="{C75A1218-37C2-444E-9112-23A652BC01B5}"/>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A76D"/>
                </a:solidFill>
                <a:ln w="952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BDDDCA6B-61CD-CB47-8940-766DD3C0A5C9}"/>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A76D"/>
                </a:solidFill>
                <a:ln w="9525" cap="flat">
                  <a:noFill/>
                  <a:prstDash val="solid"/>
                  <a:miter/>
                </a:ln>
              </p:spPr>
              <p:txBody>
                <a:bodyPr rtlCol="0" anchor="ctr"/>
                <a:lstStyle/>
                <a:p>
                  <a:endParaRPr lang="en-US" dirty="0"/>
                </a:p>
              </p:txBody>
            </p:sp>
          </p:grpSp>
          <p:sp>
            <p:nvSpPr>
              <p:cNvPr id="58" name="Rectangle 57">
                <a:extLst>
                  <a:ext uri="{FF2B5EF4-FFF2-40B4-BE49-F238E27FC236}">
                    <a16:creationId xmlns:a16="http://schemas.microsoft.com/office/drawing/2014/main" id="{B7AB8D6B-BDB0-DE4F-8DF3-BA1DEA186F7E}"/>
                  </a:ext>
                </a:extLst>
              </p:cNvPr>
              <p:cNvSpPr/>
              <p:nvPr/>
            </p:nvSpPr>
            <p:spPr>
              <a:xfrm>
                <a:off x="1498757" y="1415614"/>
                <a:ext cx="1196156" cy="338554"/>
              </a:xfrm>
              <a:prstGeom prst="rect">
                <a:avLst/>
              </a:prstGeom>
            </p:spPr>
            <p:txBody>
              <a:bodyPr wrap="square">
                <a:spAutoFit/>
              </a:bodyPr>
              <a:lstStyle/>
              <a:p>
                <a:r>
                  <a:rPr lang="en-US" sz="1600" b="1" dirty="0"/>
                  <a:t>Green Hat</a:t>
                </a:r>
              </a:p>
            </p:txBody>
          </p:sp>
        </p:grpSp>
      </p:grpSp>
      <p:grpSp>
        <p:nvGrpSpPr>
          <p:cNvPr id="82" name="Group 81">
            <a:extLst>
              <a:ext uri="{FF2B5EF4-FFF2-40B4-BE49-F238E27FC236}">
                <a16:creationId xmlns:a16="http://schemas.microsoft.com/office/drawing/2014/main" id="{CD02461E-5FCD-8C42-BBCF-B988078203B9}"/>
              </a:ext>
            </a:extLst>
          </p:cNvPr>
          <p:cNvGrpSpPr/>
          <p:nvPr/>
        </p:nvGrpSpPr>
        <p:grpSpPr>
          <a:xfrm>
            <a:off x="470897" y="5064146"/>
            <a:ext cx="7193471" cy="417100"/>
            <a:chOff x="378133" y="5186164"/>
            <a:chExt cx="7193471" cy="417100"/>
          </a:xfrm>
        </p:grpSpPr>
        <p:sp>
          <p:nvSpPr>
            <p:cNvPr id="14" name="Google Shape;1349;p39">
              <a:extLst>
                <a:ext uri="{FF2B5EF4-FFF2-40B4-BE49-F238E27FC236}">
                  <a16:creationId xmlns:a16="http://schemas.microsoft.com/office/drawing/2014/main" id="{B3A43502-0618-6640-A624-C87480E46BB7}"/>
                </a:ext>
              </a:extLst>
            </p:cNvPr>
            <p:cNvSpPr txBox="1"/>
            <p:nvPr/>
          </p:nvSpPr>
          <p:spPr>
            <a:xfrm>
              <a:off x="2628829" y="5253270"/>
              <a:ext cx="4942775"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Gut emotional response to the idea</a:t>
              </a:r>
              <a:endParaRPr sz="1600" dirty="0"/>
            </a:p>
          </p:txBody>
        </p:sp>
        <p:grpSp>
          <p:nvGrpSpPr>
            <p:cNvPr id="62" name="Group 61">
              <a:extLst>
                <a:ext uri="{FF2B5EF4-FFF2-40B4-BE49-F238E27FC236}">
                  <a16:creationId xmlns:a16="http://schemas.microsoft.com/office/drawing/2014/main" id="{ABE7F521-B437-5940-A604-B27A3D38AAB1}"/>
                </a:ext>
              </a:extLst>
            </p:cNvPr>
            <p:cNvGrpSpPr/>
            <p:nvPr/>
          </p:nvGrpSpPr>
          <p:grpSpPr>
            <a:xfrm>
              <a:off x="378133" y="5186164"/>
              <a:ext cx="1982911" cy="417100"/>
              <a:chOff x="1508433" y="1415614"/>
              <a:chExt cx="1982911" cy="417100"/>
            </a:xfrm>
          </p:grpSpPr>
          <p:grpSp>
            <p:nvGrpSpPr>
              <p:cNvPr id="63" name="Group 62">
                <a:extLst>
                  <a:ext uri="{FF2B5EF4-FFF2-40B4-BE49-F238E27FC236}">
                    <a16:creationId xmlns:a16="http://schemas.microsoft.com/office/drawing/2014/main" id="{6DB71003-E78C-6042-969B-85936B18D5FE}"/>
                  </a:ext>
                </a:extLst>
              </p:cNvPr>
              <p:cNvGrpSpPr/>
              <p:nvPr/>
            </p:nvGrpSpPr>
            <p:grpSpPr>
              <a:xfrm>
                <a:off x="2906980" y="1489469"/>
                <a:ext cx="584364" cy="343245"/>
                <a:chOff x="1448438" y="1989138"/>
                <a:chExt cx="1036606" cy="608884"/>
              </a:xfrm>
            </p:grpSpPr>
            <p:sp>
              <p:nvSpPr>
                <p:cNvPr id="65" name="Freeform 64">
                  <a:extLst>
                    <a:ext uri="{FF2B5EF4-FFF2-40B4-BE49-F238E27FC236}">
                      <a16:creationId xmlns:a16="http://schemas.microsoft.com/office/drawing/2014/main" id="{97AD3B92-229F-424F-A5B4-CCFD2F71F9F9}"/>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DE0A01"/>
                </a:solidFill>
                <a:ln w="12700" cap="flat">
                  <a:noFill/>
                  <a:prstDash val="solid"/>
                  <a:miter/>
                </a:ln>
              </p:spPr>
              <p:txBody>
                <a:bodyPr rtlCol="0" anchor="ctr"/>
                <a:lstStyle/>
                <a:p>
                  <a:endParaRPr lang="en-US" dirty="0"/>
                </a:p>
              </p:txBody>
            </p:sp>
            <p:sp>
              <p:nvSpPr>
                <p:cNvPr id="66" name="Freeform 65">
                  <a:extLst>
                    <a:ext uri="{FF2B5EF4-FFF2-40B4-BE49-F238E27FC236}">
                      <a16:creationId xmlns:a16="http://schemas.microsoft.com/office/drawing/2014/main" id="{A09FD85D-0754-D946-8373-3D1D8A3E1B02}"/>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DE0A01"/>
                </a:solidFill>
                <a:ln w="12700"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76D0AF2E-C855-F945-BB8A-92A068A9C0AB}"/>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DE0A01"/>
                </a:solidFill>
                <a:ln w="12700" cap="flat">
                  <a:noFill/>
                  <a:prstDash val="solid"/>
                  <a:miter/>
                </a:ln>
              </p:spPr>
              <p:txBody>
                <a:bodyPr rtlCol="0" anchor="ctr"/>
                <a:lstStyle/>
                <a:p>
                  <a:endParaRPr lang="en-US" dirty="0"/>
                </a:p>
              </p:txBody>
            </p:sp>
          </p:grpSp>
          <p:sp>
            <p:nvSpPr>
              <p:cNvPr id="64" name="Rectangle 63">
                <a:extLst>
                  <a:ext uri="{FF2B5EF4-FFF2-40B4-BE49-F238E27FC236}">
                    <a16:creationId xmlns:a16="http://schemas.microsoft.com/office/drawing/2014/main" id="{2FDA0D50-4B03-6149-8322-3EF09390BCB2}"/>
                  </a:ext>
                </a:extLst>
              </p:cNvPr>
              <p:cNvSpPr/>
              <p:nvPr/>
            </p:nvSpPr>
            <p:spPr>
              <a:xfrm>
                <a:off x="1508433" y="1415614"/>
                <a:ext cx="1230657" cy="338554"/>
              </a:xfrm>
              <a:prstGeom prst="rect">
                <a:avLst/>
              </a:prstGeom>
            </p:spPr>
            <p:txBody>
              <a:bodyPr wrap="square">
                <a:spAutoFit/>
              </a:bodyPr>
              <a:lstStyle/>
              <a:p>
                <a:r>
                  <a:rPr lang="en-US" sz="1600" b="1" dirty="0"/>
                  <a:t>Red Hat</a:t>
                </a:r>
              </a:p>
            </p:txBody>
          </p:sp>
        </p:grpSp>
      </p:grpSp>
      <p:grpSp>
        <p:nvGrpSpPr>
          <p:cNvPr id="74" name="Group 73">
            <a:extLst>
              <a:ext uri="{FF2B5EF4-FFF2-40B4-BE49-F238E27FC236}">
                <a16:creationId xmlns:a16="http://schemas.microsoft.com/office/drawing/2014/main" id="{D26E385A-62A3-CA41-BD72-D3662BC32DDB}"/>
              </a:ext>
            </a:extLst>
          </p:cNvPr>
          <p:cNvGrpSpPr/>
          <p:nvPr/>
        </p:nvGrpSpPr>
        <p:grpSpPr>
          <a:xfrm>
            <a:off x="456383" y="5580559"/>
            <a:ext cx="4552775" cy="417100"/>
            <a:chOff x="363619" y="5580559"/>
            <a:chExt cx="4552775" cy="417100"/>
          </a:xfrm>
        </p:grpSpPr>
        <p:sp>
          <p:nvSpPr>
            <p:cNvPr id="15" name="Google Shape;1350;p39">
              <a:extLst>
                <a:ext uri="{FF2B5EF4-FFF2-40B4-BE49-F238E27FC236}">
                  <a16:creationId xmlns:a16="http://schemas.microsoft.com/office/drawing/2014/main" id="{87C5F6B6-39C6-1840-B7D7-0E72B7D22190}"/>
                </a:ext>
              </a:extLst>
            </p:cNvPr>
            <p:cNvSpPr txBox="1"/>
            <p:nvPr/>
          </p:nvSpPr>
          <p:spPr>
            <a:xfrm>
              <a:off x="2628829" y="5636541"/>
              <a:ext cx="2287565" cy="24622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600" dirty="0">
                  <a:solidFill>
                    <a:srgbClr val="000000"/>
                  </a:solidFill>
                  <a:latin typeface="Arial"/>
                  <a:ea typeface="Arial"/>
                  <a:cs typeface="Arial"/>
                  <a:sym typeface="Arial"/>
                </a:rPr>
                <a:t>Decision or next steps</a:t>
              </a:r>
              <a:endParaRPr sz="1600" dirty="0"/>
            </a:p>
          </p:txBody>
        </p:sp>
        <p:grpSp>
          <p:nvGrpSpPr>
            <p:cNvPr id="68" name="Group 67">
              <a:extLst>
                <a:ext uri="{FF2B5EF4-FFF2-40B4-BE49-F238E27FC236}">
                  <a16:creationId xmlns:a16="http://schemas.microsoft.com/office/drawing/2014/main" id="{AD1D33B8-2491-8348-BBA7-24FD858601D6}"/>
                </a:ext>
              </a:extLst>
            </p:cNvPr>
            <p:cNvGrpSpPr/>
            <p:nvPr/>
          </p:nvGrpSpPr>
          <p:grpSpPr>
            <a:xfrm>
              <a:off x="363619" y="5580559"/>
              <a:ext cx="1997425" cy="417100"/>
              <a:chOff x="1493919" y="1415614"/>
              <a:chExt cx="1997425" cy="417100"/>
            </a:xfrm>
          </p:grpSpPr>
          <p:grpSp>
            <p:nvGrpSpPr>
              <p:cNvPr id="69" name="Group 68">
                <a:extLst>
                  <a:ext uri="{FF2B5EF4-FFF2-40B4-BE49-F238E27FC236}">
                    <a16:creationId xmlns:a16="http://schemas.microsoft.com/office/drawing/2014/main" id="{CAE833BA-9D38-3A4F-83C1-60C0D98A8455}"/>
                  </a:ext>
                </a:extLst>
              </p:cNvPr>
              <p:cNvGrpSpPr/>
              <p:nvPr/>
            </p:nvGrpSpPr>
            <p:grpSpPr>
              <a:xfrm>
                <a:off x="2906980" y="1489469"/>
                <a:ext cx="584364" cy="343245"/>
                <a:chOff x="1448438" y="1989138"/>
                <a:chExt cx="1036606" cy="608884"/>
              </a:xfrm>
            </p:grpSpPr>
            <p:sp>
              <p:nvSpPr>
                <p:cNvPr id="71" name="Freeform 70">
                  <a:extLst>
                    <a:ext uri="{FF2B5EF4-FFF2-40B4-BE49-F238E27FC236}">
                      <a16:creationId xmlns:a16="http://schemas.microsoft.com/office/drawing/2014/main" id="{B7022DB2-4FB9-8049-A0C9-9E53230838C5}"/>
                    </a:ext>
                  </a:extLst>
                </p:cNvPr>
                <p:cNvSpPr/>
                <p:nvPr/>
              </p:nvSpPr>
              <p:spPr>
                <a:xfrm>
                  <a:off x="1448438" y="1989138"/>
                  <a:ext cx="1036606" cy="318713"/>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12700" cap="flat">
                  <a:noFill/>
                  <a:prstDash val="solid"/>
                  <a:miter/>
                </a:ln>
              </p:spPr>
              <p:txBody>
                <a:bodyPr rtlCol="0" anchor="ctr"/>
                <a:lstStyle/>
                <a:p>
                  <a:endParaRPr lang="en-US" dirty="0"/>
                </a:p>
              </p:txBody>
            </p:sp>
            <p:sp>
              <p:nvSpPr>
                <p:cNvPr id="72" name="Freeform 71">
                  <a:extLst>
                    <a:ext uri="{FF2B5EF4-FFF2-40B4-BE49-F238E27FC236}">
                      <a16:creationId xmlns:a16="http://schemas.microsoft.com/office/drawing/2014/main" id="{3C74FA1A-2BE9-A048-936C-AD1651816978}"/>
                    </a:ext>
                  </a:extLst>
                </p:cNvPr>
                <p:cNvSpPr/>
                <p:nvPr/>
              </p:nvSpPr>
              <p:spPr>
                <a:xfrm>
                  <a:off x="1682039" y="2244252"/>
                  <a:ext cx="569403" cy="2028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12700"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47A960F8-B9CF-DA4F-8B80-5A008779B034}"/>
                    </a:ext>
                  </a:extLst>
                </p:cNvPr>
                <p:cNvSpPr/>
                <p:nvPr/>
              </p:nvSpPr>
              <p:spPr>
                <a:xfrm>
                  <a:off x="2262684" y="2221363"/>
                  <a:ext cx="87601" cy="376659"/>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12700" cap="flat">
                  <a:noFill/>
                  <a:prstDash val="solid"/>
                  <a:miter/>
                </a:ln>
              </p:spPr>
              <p:txBody>
                <a:bodyPr rtlCol="0" anchor="ctr"/>
                <a:lstStyle/>
                <a:p>
                  <a:endParaRPr lang="en-US" dirty="0"/>
                </a:p>
              </p:txBody>
            </p:sp>
          </p:grpSp>
          <p:sp>
            <p:nvSpPr>
              <p:cNvPr id="70" name="Rectangle 69">
                <a:extLst>
                  <a:ext uri="{FF2B5EF4-FFF2-40B4-BE49-F238E27FC236}">
                    <a16:creationId xmlns:a16="http://schemas.microsoft.com/office/drawing/2014/main" id="{C93BF666-001E-3A45-833F-BE6516DF672C}"/>
                  </a:ext>
                </a:extLst>
              </p:cNvPr>
              <p:cNvSpPr/>
              <p:nvPr/>
            </p:nvSpPr>
            <p:spPr>
              <a:xfrm>
                <a:off x="1493919" y="1415614"/>
                <a:ext cx="1230657" cy="338554"/>
              </a:xfrm>
              <a:prstGeom prst="rect">
                <a:avLst/>
              </a:prstGeom>
            </p:spPr>
            <p:txBody>
              <a:bodyPr wrap="square">
                <a:spAutoFit/>
              </a:bodyPr>
              <a:lstStyle/>
              <a:p>
                <a:r>
                  <a:rPr lang="en-US" sz="1600" b="1" dirty="0"/>
                  <a:t>Blue Hat</a:t>
                </a:r>
              </a:p>
            </p:txBody>
          </p:sp>
        </p:grpSp>
      </p:grpSp>
      <p:sp>
        <p:nvSpPr>
          <p:cNvPr id="83" name="Rectangle 82">
            <a:extLst>
              <a:ext uri="{FF2B5EF4-FFF2-40B4-BE49-F238E27FC236}">
                <a16:creationId xmlns:a16="http://schemas.microsoft.com/office/drawing/2014/main" id="{AA5F8D53-F2D9-934E-97EC-CAC89C568CFA}"/>
              </a:ext>
            </a:extLst>
          </p:cNvPr>
          <p:cNvSpPr/>
          <p:nvPr/>
        </p:nvSpPr>
        <p:spPr>
          <a:xfrm>
            <a:off x="7895329" y="1523089"/>
            <a:ext cx="3278326" cy="1569660"/>
          </a:xfrm>
          <a:prstGeom prst="rect">
            <a:avLst/>
          </a:prstGeom>
          <a:ln w="19050">
            <a:solidFill>
              <a:srgbClr val="002856"/>
            </a:solidFill>
          </a:ln>
        </p:spPr>
        <p:txBody>
          <a:bodyPr wrap="square">
            <a:spAutoFit/>
          </a:bodyPr>
          <a:lstStyle/>
          <a:p>
            <a:pPr lvl="0">
              <a:lnSpc>
                <a:spcPct val="99500"/>
              </a:lnSpc>
            </a:pPr>
            <a:r>
              <a:rPr lang="en-IN" sz="1600" b="1" dirty="0">
                <a:solidFill>
                  <a:srgbClr val="000000"/>
                </a:solidFill>
                <a:ea typeface="Arial"/>
                <a:cs typeface="Arial"/>
                <a:sym typeface="Arial"/>
              </a:rPr>
              <a:t>Situation: “What’s the best way to attract qualified staff?” </a:t>
            </a:r>
          </a:p>
          <a:p>
            <a:pPr lvl="0">
              <a:lnSpc>
                <a:spcPct val="99500"/>
              </a:lnSpc>
            </a:pPr>
            <a:endParaRPr lang="en-IN" sz="1600" b="1" dirty="0">
              <a:solidFill>
                <a:srgbClr val="000000"/>
              </a:solidFill>
              <a:cs typeface="Arial"/>
              <a:sym typeface="Arial"/>
            </a:endParaRPr>
          </a:p>
          <a:p>
            <a:pPr lvl="0">
              <a:lnSpc>
                <a:spcPct val="99500"/>
              </a:lnSpc>
            </a:pPr>
            <a:r>
              <a:rPr lang="en-IN" sz="1600" b="1" dirty="0">
                <a:solidFill>
                  <a:srgbClr val="000000"/>
                </a:solidFill>
                <a:cs typeface="Arial"/>
                <a:sym typeface="Arial"/>
              </a:rPr>
              <a:t>Instructions: Choose the appropriate combination of hats to use. </a:t>
            </a:r>
            <a:endParaRPr lang="en-IN" sz="1600" b="1" dirty="0"/>
          </a:p>
        </p:txBody>
      </p:sp>
    </p:spTree>
    <p:extLst>
      <p:ext uri="{BB962C8B-B14F-4D97-AF65-F5344CB8AC3E}">
        <p14:creationId xmlns:p14="http://schemas.microsoft.com/office/powerpoint/2010/main" val="15341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4535F744-E56F-0F43-809C-191BCA8ACF5B}"/>
              </a:ext>
            </a:extLst>
          </p:cNvPr>
          <p:cNvSpPr txBox="1">
            <a:spLocks/>
          </p:cNvSpPr>
          <p:nvPr/>
        </p:nvSpPr>
        <p:spPr>
          <a:xfrm>
            <a:off x="479777" y="2478087"/>
            <a:ext cx="1954366" cy="1901825"/>
          </a:xfrm>
          <a:prstGeom prst="rect">
            <a:avLst/>
          </a:prstGeom>
          <a:solidFill>
            <a:srgbClr val="002856"/>
          </a:solid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b="1" dirty="0">
                <a:solidFill>
                  <a:schemeClr val="bg1"/>
                </a:solidFill>
              </a:rPr>
              <a:t>Introduction</a:t>
            </a:r>
            <a:endParaRPr lang="en-US" b="1" dirty="0">
              <a:solidFill>
                <a:schemeClr val="bg1"/>
              </a:solidFill>
            </a:endParaRPr>
          </a:p>
        </p:txBody>
      </p:sp>
      <p:sp>
        <p:nvSpPr>
          <p:cNvPr id="10" name="Triangle 9">
            <a:extLst>
              <a:ext uri="{FF2B5EF4-FFF2-40B4-BE49-F238E27FC236}">
                <a16:creationId xmlns:a16="http://schemas.microsoft.com/office/drawing/2014/main" id="{2D434C1D-A77B-9040-B685-6AB3FBA75B6D}"/>
              </a:ext>
            </a:extLst>
          </p:cNvPr>
          <p:cNvSpPr/>
          <p:nvPr/>
        </p:nvSpPr>
        <p:spPr>
          <a:xfrm rot="5400000">
            <a:off x="2397238"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itle 1">
            <a:extLst>
              <a:ext uri="{FF2B5EF4-FFF2-40B4-BE49-F238E27FC236}">
                <a16:creationId xmlns:a16="http://schemas.microsoft.com/office/drawing/2014/main" id="{A3E03343-9294-2A4C-BF7B-30741C3C4BCC}"/>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a:t>Roadmap of the Presentation</a:t>
            </a:r>
            <a:endParaRPr lang="en-US" dirty="0"/>
          </a:p>
        </p:txBody>
      </p:sp>
      <p:sp>
        <p:nvSpPr>
          <p:cNvPr id="22" name="Text Placeholder 39">
            <a:extLst>
              <a:ext uri="{FF2B5EF4-FFF2-40B4-BE49-F238E27FC236}">
                <a16:creationId xmlns:a16="http://schemas.microsoft.com/office/drawing/2014/main" id="{4BD50EB0-13CB-6249-A9D5-04AE9324E972}"/>
              </a:ext>
            </a:extLst>
          </p:cNvPr>
          <p:cNvSpPr txBox="1">
            <a:spLocks/>
          </p:cNvSpPr>
          <p:nvPr/>
        </p:nvSpPr>
        <p:spPr>
          <a:xfrm>
            <a:off x="2803531"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b="1" dirty="0"/>
              <a:t>Exercise 1:</a:t>
            </a:r>
          </a:p>
          <a:p>
            <a:pPr marL="0" indent="0" algn="ctr">
              <a:spcAft>
                <a:spcPts val="0"/>
              </a:spcAft>
              <a:buNone/>
            </a:pPr>
            <a:r>
              <a:rPr lang="en-US" sz="2000" dirty="0"/>
              <a:t>Think from Multiple Perspectives</a:t>
            </a:r>
          </a:p>
        </p:txBody>
      </p:sp>
      <p:sp>
        <p:nvSpPr>
          <p:cNvPr id="23" name="Text Placeholder 39">
            <a:extLst>
              <a:ext uri="{FF2B5EF4-FFF2-40B4-BE49-F238E27FC236}">
                <a16:creationId xmlns:a16="http://schemas.microsoft.com/office/drawing/2014/main" id="{29A343EC-FC22-CF4E-AAD3-29DFE6E72247}"/>
              </a:ext>
            </a:extLst>
          </p:cNvPr>
          <p:cNvSpPr txBox="1">
            <a:spLocks/>
          </p:cNvSpPr>
          <p:nvPr/>
        </p:nvSpPr>
        <p:spPr>
          <a:xfrm>
            <a:off x="5127285"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IN" sz="2000" b="1" dirty="0"/>
              <a:t>Exercise 2:</a:t>
            </a:r>
          </a:p>
          <a:p>
            <a:pPr marL="0" indent="0" algn="ctr">
              <a:spcAft>
                <a:spcPts val="600"/>
              </a:spcAft>
              <a:buNone/>
            </a:pPr>
            <a:r>
              <a:rPr lang="en-IN" sz="2000" dirty="0"/>
              <a:t>Identify the</a:t>
            </a:r>
            <a:br>
              <a:rPr lang="en-IN" sz="2000" dirty="0"/>
            </a:br>
            <a:r>
              <a:rPr lang="en-IN" sz="2000" dirty="0"/>
              <a:t>Root Cause of the Problem </a:t>
            </a:r>
          </a:p>
        </p:txBody>
      </p:sp>
      <p:sp>
        <p:nvSpPr>
          <p:cNvPr id="24" name="Text Placeholder 39">
            <a:extLst>
              <a:ext uri="{FF2B5EF4-FFF2-40B4-BE49-F238E27FC236}">
                <a16:creationId xmlns:a16="http://schemas.microsoft.com/office/drawing/2014/main" id="{5FC6C86B-0A41-9B4E-A273-A596492435B1}"/>
              </a:ext>
            </a:extLst>
          </p:cNvPr>
          <p:cNvSpPr txBox="1">
            <a:spLocks/>
          </p:cNvSpPr>
          <p:nvPr/>
        </p:nvSpPr>
        <p:spPr>
          <a:xfrm>
            <a:off x="7451039"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IN" sz="2000" b="1" dirty="0"/>
              <a:t>Exercise 3:</a:t>
            </a:r>
          </a:p>
          <a:p>
            <a:pPr marL="0" indent="0" algn="ctr">
              <a:spcAft>
                <a:spcPts val="600"/>
              </a:spcAft>
              <a:buNone/>
            </a:pPr>
            <a:r>
              <a:rPr lang="en-IN" sz="2000" dirty="0"/>
              <a:t>Adopt a</a:t>
            </a:r>
            <a:br>
              <a:rPr lang="en-IN" sz="2000" dirty="0"/>
            </a:br>
            <a:r>
              <a:rPr lang="en-IN" sz="2000" dirty="0"/>
              <a:t>Problem Solving Approach </a:t>
            </a:r>
          </a:p>
        </p:txBody>
      </p:sp>
      <p:sp>
        <p:nvSpPr>
          <p:cNvPr id="26" name="Text Placeholder 39">
            <a:extLst>
              <a:ext uri="{FF2B5EF4-FFF2-40B4-BE49-F238E27FC236}">
                <a16:creationId xmlns:a16="http://schemas.microsoft.com/office/drawing/2014/main" id="{ADB351FB-C70A-EF4D-B268-7D138E682636}"/>
              </a:ext>
            </a:extLst>
          </p:cNvPr>
          <p:cNvSpPr txBox="1">
            <a:spLocks/>
          </p:cNvSpPr>
          <p:nvPr/>
        </p:nvSpPr>
        <p:spPr>
          <a:xfrm>
            <a:off x="9774791"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Key</a:t>
            </a:r>
            <a:br>
              <a:rPr lang="en-US" sz="2000" dirty="0"/>
            </a:br>
            <a:r>
              <a:rPr lang="en-US" sz="2000" dirty="0"/>
              <a:t>takeaways</a:t>
            </a:r>
          </a:p>
        </p:txBody>
      </p:sp>
      <p:sp>
        <p:nvSpPr>
          <p:cNvPr id="27" name="Triangle 26">
            <a:extLst>
              <a:ext uri="{FF2B5EF4-FFF2-40B4-BE49-F238E27FC236}">
                <a16:creationId xmlns:a16="http://schemas.microsoft.com/office/drawing/2014/main" id="{DDCCD7D7-28A2-7E42-85A2-D74195A22F09}"/>
              </a:ext>
            </a:extLst>
          </p:cNvPr>
          <p:cNvSpPr/>
          <p:nvPr/>
        </p:nvSpPr>
        <p:spPr>
          <a:xfrm rot="5400000">
            <a:off x="4720992"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8" name="Triangle 27">
            <a:extLst>
              <a:ext uri="{FF2B5EF4-FFF2-40B4-BE49-F238E27FC236}">
                <a16:creationId xmlns:a16="http://schemas.microsoft.com/office/drawing/2014/main" id="{0DE735C3-D8AF-BD4F-929E-7F6D0E37BAC2}"/>
              </a:ext>
            </a:extLst>
          </p:cNvPr>
          <p:cNvSpPr/>
          <p:nvPr/>
        </p:nvSpPr>
        <p:spPr>
          <a:xfrm rot="5400000">
            <a:off x="7044746"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9" name="Triangle 28">
            <a:extLst>
              <a:ext uri="{FF2B5EF4-FFF2-40B4-BE49-F238E27FC236}">
                <a16:creationId xmlns:a16="http://schemas.microsoft.com/office/drawing/2014/main" id="{7FBC170C-14CE-F44B-84B5-F80CD7BBCFB0}"/>
              </a:ext>
            </a:extLst>
          </p:cNvPr>
          <p:cNvSpPr/>
          <p:nvPr/>
        </p:nvSpPr>
        <p:spPr>
          <a:xfrm rot="5400000">
            <a:off x="9368500"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Tree>
    <p:extLst>
      <p:ext uri="{BB962C8B-B14F-4D97-AF65-F5344CB8AC3E}">
        <p14:creationId xmlns:p14="http://schemas.microsoft.com/office/powerpoint/2010/main" val="248475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EB42EE9C-2775-F44C-9769-743BDA592423}"/>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Exercises for Effective Decision Making</a:t>
            </a:r>
            <a:endParaRPr lang="en-US" dirty="0"/>
          </a:p>
        </p:txBody>
      </p:sp>
      <p:sp>
        <p:nvSpPr>
          <p:cNvPr id="6" name="Text Placeholder 10">
            <a:extLst>
              <a:ext uri="{FF2B5EF4-FFF2-40B4-BE49-F238E27FC236}">
                <a16:creationId xmlns:a16="http://schemas.microsoft.com/office/drawing/2014/main" id="{FEE338A5-FF5C-FF49-A425-78D393E13CF5}"/>
              </a:ext>
            </a:extLst>
          </p:cNvPr>
          <p:cNvSpPr txBox="1">
            <a:spLocks/>
          </p:cNvSpPr>
          <p:nvPr/>
        </p:nvSpPr>
        <p:spPr>
          <a:xfrm>
            <a:off x="4390325" y="2258807"/>
            <a:ext cx="3420000" cy="3634429"/>
          </a:xfrm>
          <a:prstGeom prst="rect">
            <a:avLst/>
          </a:prstGeom>
          <a:solidFill>
            <a:srgbClr val="002856"/>
          </a:solidFill>
          <a:ln w="12700">
            <a:noFill/>
          </a:ln>
        </p:spPr>
        <p:txBody>
          <a:bodyPr lIns="108000" tIns="108000" rIns="108000" bIns="108000">
            <a:no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chemeClr val="bg1"/>
                </a:solidFill>
                <a:ea typeface="Arial"/>
                <a:cs typeface="Arial"/>
                <a:sym typeface="Arial"/>
              </a:rPr>
              <a:t>Identify the Root Cause of the Problem (Slides 20-22)</a:t>
            </a:r>
          </a:p>
          <a:p>
            <a:pPr marL="285750" indent="-285750">
              <a:buClr>
                <a:schemeClr val="bg1"/>
              </a:buClr>
              <a:buSzPct val="100000"/>
              <a:buFont typeface="Arial" panose="020B0604020202020204" pitchFamily="34" charset="0"/>
              <a:buChar char="•"/>
            </a:pPr>
            <a:r>
              <a:rPr lang="en-IN" sz="1800" dirty="0">
                <a:solidFill>
                  <a:schemeClr val="bg1"/>
                </a:solidFill>
              </a:rPr>
              <a:t>Apply a root cause framework to deliberately assess different angles of a problem before beginning to create solutions.</a:t>
            </a:r>
          </a:p>
          <a:p>
            <a:pPr marL="285750" indent="-285750">
              <a:buClr>
                <a:schemeClr val="bg1"/>
              </a:buClr>
              <a:buSzPct val="100000"/>
              <a:buFont typeface="Arial" panose="020B0604020202020204" pitchFamily="34" charset="0"/>
              <a:buChar char="•"/>
            </a:pPr>
            <a:r>
              <a:rPr lang="en-IN" sz="1800" dirty="0">
                <a:solidFill>
                  <a:schemeClr val="bg1"/>
                </a:solidFill>
              </a:rPr>
              <a:t>Use hypothesis testing to identify the underlying or core problem before </a:t>
            </a:r>
            <a:r>
              <a:rPr lang="en-IN" sz="1800" dirty="0" err="1">
                <a:solidFill>
                  <a:schemeClr val="bg1"/>
                </a:solidFill>
              </a:rPr>
              <a:t>analyzing</a:t>
            </a:r>
            <a:r>
              <a:rPr lang="en-IN" sz="1800" dirty="0">
                <a:solidFill>
                  <a:schemeClr val="bg1"/>
                </a:solidFill>
              </a:rPr>
              <a:t> solutions.</a:t>
            </a:r>
          </a:p>
        </p:txBody>
      </p:sp>
      <p:sp>
        <p:nvSpPr>
          <p:cNvPr id="7" name="Text Placeholder 11">
            <a:extLst>
              <a:ext uri="{FF2B5EF4-FFF2-40B4-BE49-F238E27FC236}">
                <a16:creationId xmlns:a16="http://schemas.microsoft.com/office/drawing/2014/main" id="{17248E42-1E9A-D843-B3ED-915512913C4E}"/>
              </a:ext>
            </a:extLst>
          </p:cNvPr>
          <p:cNvSpPr txBox="1">
            <a:spLocks/>
          </p:cNvSpPr>
          <p:nvPr/>
        </p:nvSpPr>
        <p:spPr>
          <a:xfrm>
            <a:off x="8323451" y="2258807"/>
            <a:ext cx="3420000" cy="3634429"/>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rgbClr val="000000"/>
                </a:solidFill>
                <a:ea typeface="Arial"/>
                <a:cs typeface="Arial"/>
                <a:sym typeface="Arial"/>
              </a:rPr>
              <a:t>Adopt a Problem Solving Approach (Slides 24-26) </a:t>
            </a:r>
          </a:p>
          <a:p>
            <a:pPr marL="285750" indent="-285750">
              <a:buClr>
                <a:schemeClr val="tx1"/>
              </a:buClr>
              <a:buSzPct val="100000"/>
              <a:buFont typeface="Arial" panose="020B0604020202020204" pitchFamily="34" charset="0"/>
              <a:buChar char="•"/>
            </a:pPr>
            <a:r>
              <a:rPr lang="en-IN" sz="1800" dirty="0"/>
              <a:t>Help stakeholders to connect the dots to solve the real issue, not the apparent issue.</a:t>
            </a:r>
          </a:p>
        </p:txBody>
      </p:sp>
      <p:sp>
        <p:nvSpPr>
          <p:cNvPr id="8" name="Text Placeholder 9">
            <a:extLst>
              <a:ext uri="{FF2B5EF4-FFF2-40B4-BE49-F238E27FC236}">
                <a16:creationId xmlns:a16="http://schemas.microsoft.com/office/drawing/2014/main" id="{B4DCB3A6-1A76-B944-B8D2-2112F2203559}"/>
              </a:ext>
            </a:extLst>
          </p:cNvPr>
          <p:cNvSpPr txBox="1">
            <a:spLocks/>
          </p:cNvSpPr>
          <p:nvPr/>
        </p:nvSpPr>
        <p:spPr>
          <a:xfrm>
            <a:off x="457199" y="2258807"/>
            <a:ext cx="3420000" cy="3634429"/>
          </a:xfrm>
          <a:prstGeom prst="rect">
            <a:avLst/>
          </a:prstGeom>
          <a:noFill/>
          <a:ln w="12700">
            <a:solidFill>
              <a:srgbClr val="6F7878"/>
            </a:solidFill>
          </a:ln>
        </p:spPr>
        <p:txBody>
          <a:bodyPr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ea typeface="Arial"/>
                <a:cs typeface="Arial"/>
                <a:sym typeface="Arial"/>
              </a:rPr>
              <a:t>Think from Multiple Perspectives (Slides 6-18)</a:t>
            </a:r>
          </a:p>
          <a:p>
            <a:pPr marL="285750" indent="-285750">
              <a:buClr>
                <a:schemeClr val="tx1"/>
              </a:buClr>
              <a:buSzPct val="100000"/>
              <a:buFont typeface="Arial" panose="020B0604020202020204" pitchFamily="34" charset="0"/>
              <a:buChar char="•"/>
            </a:pPr>
            <a:r>
              <a:rPr lang="en-IN" sz="1800" dirty="0"/>
              <a:t>Deliberately approach problem-solving from multiple angles to ensure a comprehensive approach to solutioning.</a:t>
            </a:r>
          </a:p>
          <a:p>
            <a:pPr marL="285750" indent="-285750">
              <a:buClr>
                <a:schemeClr val="tx1"/>
              </a:buClr>
              <a:buSzPct val="100000"/>
              <a:buFont typeface="Arial" panose="020B0604020202020204" pitchFamily="34" charset="0"/>
              <a:buChar char="•"/>
            </a:pPr>
            <a:r>
              <a:rPr lang="en-IN" sz="1800" dirty="0"/>
              <a:t>Avoid group think by structuring approaches to solutions, and making space for structured dissent.</a:t>
            </a:r>
          </a:p>
        </p:txBody>
      </p:sp>
      <p:sp>
        <p:nvSpPr>
          <p:cNvPr id="9" name="Rectangle 8">
            <a:extLst>
              <a:ext uri="{FF2B5EF4-FFF2-40B4-BE49-F238E27FC236}">
                <a16:creationId xmlns:a16="http://schemas.microsoft.com/office/drawing/2014/main" id="{7D1EB873-B9A2-9F48-828A-9F43DB78C24F}"/>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15" name="Freeform: Shape 159">
            <a:extLst>
              <a:ext uri="{FF2B5EF4-FFF2-40B4-BE49-F238E27FC236}">
                <a16:creationId xmlns:a16="http://schemas.microsoft.com/office/drawing/2014/main" id="{3AE41A6D-9338-C145-B342-12CF43F8BE4D}"/>
              </a:ext>
            </a:extLst>
          </p:cNvPr>
          <p:cNvSpPr/>
          <p:nvPr/>
        </p:nvSpPr>
        <p:spPr>
          <a:xfrm>
            <a:off x="1920875" y="1474390"/>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6" name="Freeform: Shape 30">
            <a:extLst>
              <a:ext uri="{FF2B5EF4-FFF2-40B4-BE49-F238E27FC236}">
                <a16:creationId xmlns:a16="http://schemas.microsoft.com/office/drawing/2014/main" id="{2116EC61-52E2-C845-9D65-89B0C15E35C8}"/>
              </a:ext>
            </a:extLst>
          </p:cNvPr>
          <p:cNvSpPr/>
          <p:nvPr/>
        </p:nvSpPr>
        <p:spPr>
          <a:xfrm rot="5400000">
            <a:off x="9723982" y="1608251"/>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7" name="Freeform: Shape 30">
            <a:extLst>
              <a:ext uri="{FF2B5EF4-FFF2-40B4-BE49-F238E27FC236}">
                <a16:creationId xmlns:a16="http://schemas.microsoft.com/office/drawing/2014/main" id="{EF7D223A-CD18-8E46-92A4-2F8FFAB66012}"/>
              </a:ext>
            </a:extLst>
          </p:cNvPr>
          <p:cNvSpPr/>
          <p:nvPr/>
        </p:nvSpPr>
        <p:spPr>
          <a:xfrm rot="10800000">
            <a:off x="5760333" y="1608252"/>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595428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EE4090-3F69-EC44-A6AE-3947AE81FC92}"/>
              </a:ext>
            </a:extLst>
          </p:cNvPr>
          <p:cNvSpPr/>
          <p:nvPr/>
        </p:nvSpPr>
        <p:spPr>
          <a:xfrm>
            <a:off x="1267010" y="1527174"/>
            <a:ext cx="8676000" cy="723275"/>
          </a:xfrm>
          <a:prstGeom prst="rect">
            <a:avLst/>
          </a:prstGeom>
          <a:noFill/>
          <a:ln w="12700">
            <a:noFill/>
          </a:ln>
        </p:spPr>
        <p:txBody>
          <a:bodyPr wrap="square">
            <a:spAutoFit/>
          </a:bodyPr>
          <a:lstStyle/>
          <a:p>
            <a:pPr>
              <a:spcAft>
                <a:spcPts val="600"/>
              </a:spcAft>
            </a:pPr>
            <a:r>
              <a:rPr lang="en-IN" b="1" dirty="0"/>
              <a:t>Audience for this Exercise</a:t>
            </a:r>
          </a:p>
          <a:p>
            <a:r>
              <a:rPr lang="en-IN" dirty="0"/>
              <a:t>Team exercise, can also be conducted in teams of 2 </a:t>
            </a:r>
          </a:p>
        </p:txBody>
      </p:sp>
      <p:sp>
        <p:nvSpPr>
          <p:cNvPr id="3" name="Rectangle 2">
            <a:extLst>
              <a:ext uri="{FF2B5EF4-FFF2-40B4-BE49-F238E27FC236}">
                <a16:creationId xmlns:a16="http://schemas.microsoft.com/office/drawing/2014/main" id="{5D523AD7-939A-9342-9685-C88520EDD52D}"/>
              </a:ext>
            </a:extLst>
          </p:cNvPr>
          <p:cNvSpPr/>
          <p:nvPr/>
        </p:nvSpPr>
        <p:spPr>
          <a:xfrm>
            <a:off x="1267010" y="2492338"/>
            <a:ext cx="8676000" cy="723275"/>
          </a:xfrm>
          <a:prstGeom prst="rect">
            <a:avLst/>
          </a:prstGeom>
          <a:noFill/>
          <a:ln w="12700">
            <a:noFill/>
          </a:ln>
        </p:spPr>
        <p:txBody>
          <a:bodyPr wrap="square">
            <a:spAutoFit/>
          </a:bodyPr>
          <a:lstStyle/>
          <a:p>
            <a:pPr>
              <a:spcAft>
                <a:spcPts val="600"/>
              </a:spcAft>
            </a:pPr>
            <a:r>
              <a:rPr lang="en-IN" b="1" dirty="0"/>
              <a:t>When to Use</a:t>
            </a:r>
          </a:p>
          <a:p>
            <a:r>
              <a:rPr lang="en-IN" dirty="0"/>
              <a:t>Decision-making and problem solving activities</a:t>
            </a:r>
          </a:p>
        </p:txBody>
      </p:sp>
      <p:sp>
        <p:nvSpPr>
          <p:cNvPr id="4" name="Rectangle 3">
            <a:extLst>
              <a:ext uri="{FF2B5EF4-FFF2-40B4-BE49-F238E27FC236}">
                <a16:creationId xmlns:a16="http://schemas.microsoft.com/office/drawing/2014/main" id="{778E6ED8-DD36-C547-9590-09B2E0F2968A}"/>
              </a:ext>
            </a:extLst>
          </p:cNvPr>
          <p:cNvSpPr/>
          <p:nvPr/>
        </p:nvSpPr>
        <p:spPr>
          <a:xfrm>
            <a:off x="1267010" y="3457502"/>
            <a:ext cx="8676000" cy="723275"/>
          </a:xfrm>
          <a:prstGeom prst="rect">
            <a:avLst/>
          </a:prstGeom>
          <a:noFill/>
          <a:ln w="12700">
            <a:noFill/>
          </a:ln>
        </p:spPr>
        <p:txBody>
          <a:bodyPr wrap="square">
            <a:spAutoFit/>
          </a:bodyPr>
          <a:lstStyle/>
          <a:p>
            <a:pPr>
              <a:spcAft>
                <a:spcPts val="600"/>
              </a:spcAft>
            </a:pPr>
            <a:r>
              <a:rPr lang="en-IN" b="1" dirty="0"/>
              <a:t>What this Exercise Teaches </a:t>
            </a:r>
          </a:p>
          <a:p>
            <a:pPr marL="179388" indent="-179388">
              <a:buFont typeface="Arial" panose="020B0604020202020204" pitchFamily="34" charset="0"/>
              <a:buChar char="•"/>
            </a:pPr>
            <a:r>
              <a:rPr lang="en-IN" dirty="0"/>
              <a:t>Redefine the problem and contextualize it</a:t>
            </a:r>
          </a:p>
        </p:txBody>
      </p:sp>
      <p:sp>
        <p:nvSpPr>
          <p:cNvPr id="5" name="Rectangle 4">
            <a:extLst>
              <a:ext uri="{FF2B5EF4-FFF2-40B4-BE49-F238E27FC236}">
                <a16:creationId xmlns:a16="http://schemas.microsoft.com/office/drawing/2014/main" id="{EAA20385-BC57-824D-A479-B736D335C823}"/>
              </a:ext>
            </a:extLst>
          </p:cNvPr>
          <p:cNvSpPr/>
          <p:nvPr/>
        </p:nvSpPr>
        <p:spPr>
          <a:xfrm>
            <a:off x="1267010" y="4428728"/>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No pre-planning required.</a:t>
            </a:r>
          </a:p>
        </p:txBody>
      </p:sp>
      <p:sp>
        <p:nvSpPr>
          <p:cNvPr id="6" name="Rectangle 5">
            <a:extLst>
              <a:ext uri="{FF2B5EF4-FFF2-40B4-BE49-F238E27FC236}">
                <a16:creationId xmlns:a16="http://schemas.microsoft.com/office/drawing/2014/main" id="{0939FD1F-E09F-C546-B39E-0EE58B5A347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26055B07-D25F-344B-BC3F-0C45B84F20B4}"/>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Exercise 2: </a:t>
            </a:r>
            <a:r>
              <a:rPr lang="en-US" b="1" dirty="0"/>
              <a:t>Identify the Root Cause of a Problem</a:t>
            </a:r>
            <a:endParaRPr lang="en-US" dirty="0"/>
          </a:p>
        </p:txBody>
      </p:sp>
      <p:sp>
        <p:nvSpPr>
          <p:cNvPr id="9" name="Freeform: Shape 9">
            <a:extLst>
              <a:ext uri="{FF2B5EF4-FFF2-40B4-BE49-F238E27FC236}">
                <a16:creationId xmlns:a16="http://schemas.microsoft.com/office/drawing/2014/main" id="{65D891F1-EE05-114F-9CEC-B91B0456EE55}"/>
              </a:ext>
            </a:extLst>
          </p:cNvPr>
          <p:cNvSpPr/>
          <p:nvPr/>
        </p:nvSpPr>
        <p:spPr>
          <a:xfrm>
            <a:off x="457200" y="1613718"/>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8B27AE53-9752-404F-9AE0-C1196BC6D4EA}"/>
              </a:ext>
            </a:extLst>
          </p:cNvPr>
          <p:cNvSpPr/>
          <p:nvPr/>
        </p:nvSpPr>
        <p:spPr>
          <a:xfrm>
            <a:off x="528638" y="3505035"/>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847AACE5-6802-7644-B57B-ECDA70B576D5}"/>
              </a:ext>
            </a:extLst>
          </p:cNvPr>
          <p:cNvSpPr/>
          <p:nvPr/>
        </p:nvSpPr>
        <p:spPr>
          <a:xfrm>
            <a:off x="528637" y="2539273"/>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FDAA4BE9-090C-2342-8F8E-46F51D21EE18}"/>
              </a:ext>
            </a:extLst>
          </p:cNvPr>
          <p:cNvSpPr/>
          <p:nvPr/>
        </p:nvSpPr>
        <p:spPr>
          <a:xfrm>
            <a:off x="547688" y="4509507"/>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845358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998217E-4993-F645-AAF6-854120E15A00}"/>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6EF07A91-62ED-0248-B2E0-5647A91495E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Exercise 2: </a:t>
            </a:r>
            <a:r>
              <a:rPr lang="en-US" b="1" dirty="0"/>
              <a:t>Identify the Root Cause of a Problem</a:t>
            </a:r>
            <a:endParaRPr lang="en-US" dirty="0"/>
          </a:p>
        </p:txBody>
      </p:sp>
      <p:sp>
        <p:nvSpPr>
          <p:cNvPr id="4" name="Rectangle 3">
            <a:extLst>
              <a:ext uri="{FF2B5EF4-FFF2-40B4-BE49-F238E27FC236}">
                <a16:creationId xmlns:a16="http://schemas.microsoft.com/office/drawing/2014/main" id="{1C41E42B-F22E-F243-8118-7F83E9382B70}"/>
              </a:ext>
            </a:extLst>
          </p:cNvPr>
          <p:cNvSpPr/>
          <p:nvPr/>
        </p:nvSpPr>
        <p:spPr>
          <a:xfrm>
            <a:off x="457199" y="1448152"/>
            <a:ext cx="11276013" cy="830997"/>
          </a:xfrm>
          <a:prstGeom prst="rect">
            <a:avLst/>
          </a:prstGeom>
        </p:spPr>
        <p:txBody>
          <a:bodyPr wrap="square">
            <a:spAutoFit/>
          </a:bodyPr>
          <a:lstStyle/>
          <a:p>
            <a:r>
              <a:rPr lang="en-IN" sz="1600" b="1" dirty="0"/>
              <a:t>Scenario: </a:t>
            </a:r>
            <a:r>
              <a:rPr lang="en-IN" sz="1600" dirty="0"/>
              <a:t>Your company is worried about revenue. Sales are down by 24% in the last six months. Last quarter, the company rolled out 6 new products with the intent of increasing sales by 15% to make up the difference, but we are not seeing the returns and are still down by 21% less than last year. It is your job to figure out what to do.</a:t>
            </a:r>
          </a:p>
        </p:txBody>
      </p:sp>
      <p:sp>
        <p:nvSpPr>
          <p:cNvPr id="5" name="Rectangle 4">
            <a:extLst>
              <a:ext uri="{FF2B5EF4-FFF2-40B4-BE49-F238E27FC236}">
                <a16:creationId xmlns:a16="http://schemas.microsoft.com/office/drawing/2014/main" id="{E5C76A7D-C731-A647-94F2-DEA81C6F0CC7}"/>
              </a:ext>
            </a:extLst>
          </p:cNvPr>
          <p:cNvSpPr/>
          <p:nvPr/>
        </p:nvSpPr>
        <p:spPr>
          <a:xfrm>
            <a:off x="468488" y="2343280"/>
            <a:ext cx="11276013" cy="338554"/>
          </a:xfrm>
          <a:prstGeom prst="rect">
            <a:avLst/>
          </a:prstGeom>
          <a:solidFill>
            <a:srgbClr val="002856"/>
          </a:solidFill>
        </p:spPr>
        <p:txBody>
          <a:bodyPr wrap="square">
            <a:spAutoFit/>
          </a:bodyPr>
          <a:lstStyle/>
          <a:p>
            <a:r>
              <a:rPr lang="en-IN" sz="1600" b="1" dirty="0">
                <a:solidFill>
                  <a:schemeClr val="bg1"/>
                </a:solidFill>
              </a:rPr>
              <a:t>To Do: </a:t>
            </a:r>
            <a:r>
              <a:rPr lang="en-IN" sz="1600" dirty="0">
                <a:solidFill>
                  <a:schemeClr val="bg1"/>
                </a:solidFill>
              </a:rPr>
              <a:t>Root cause the assumptions that we came up with to identify the core problem that is leading to decreased sales.</a:t>
            </a:r>
          </a:p>
        </p:txBody>
      </p:sp>
      <p:sp>
        <p:nvSpPr>
          <p:cNvPr id="6" name="Rectangle 5">
            <a:extLst>
              <a:ext uri="{FF2B5EF4-FFF2-40B4-BE49-F238E27FC236}">
                <a16:creationId xmlns:a16="http://schemas.microsoft.com/office/drawing/2014/main" id="{E8964331-452A-BD45-B06D-EDFB8E67A7C8}"/>
              </a:ext>
            </a:extLst>
          </p:cNvPr>
          <p:cNvSpPr/>
          <p:nvPr/>
        </p:nvSpPr>
        <p:spPr>
          <a:xfrm>
            <a:off x="457199" y="2780398"/>
            <a:ext cx="5849999" cy="907941"/>
          </a:xfrm>
          <a:prstGeom prst="rect">
            <a:avLst/>
          </a:prstGeom>
        </p:spPr>
        <p:txBody>
          <a:bodyPr wrap="none">
            <a:spAutoFit/>
          </a:bodyPr>
          <a:lstStyle/>
          <a:p>
            <a:pPr>
              <a:spcAft>
                <a:spcPts val="400"/>
              </a:spcAft>
            </a:pPr>
            <a:r>
              <a:rPr lang="en-US" sz="1600" b="1" dirty="0"/>
              <a:t>Questions to consider: </a:t>
            </a:r>
          </a:p>
          <a:p>
            <a:pPr marL="179388" indent="-179388">
              <a:buFont typeface="Arial" panose="020B0604020202020204" pitchFamily="34" charset="0"/>
              <a:buChar char="•"/>
            </a:pPr>
            <a:r>
              <a:rPr lang="en-US" sz="1600" dirty="0"/>
              <a:t>Are sales teams overwhelmed?</a:t>
            </a:r>
          </a:p>
          <a:p>
            <a:pPr marL="179388" indent="-179388">
              <a:buFont typeface="Arial" panose="020B0604020202020204" pitchFamily="34" charset="0"/>
              <a:buChar char="•"/>
            </a:pPr>
            <a:r>
              <a:rPr lang="en-IN" sz="1600" dirty="0"/>
              <a:t>Do sales teams have the skills needed to sell new products?</a:t>
            </a:r>
          </a:p>
        </p:txBody>
      </p:sp>
      <p:grpSp>
        <p:nvGrpSpPr>
          <p:cNvPr id="7" name="Group 6">
            <a:extLst>
              <a:ext uri="{FF2B5EF4-FFF2-40B4-BE49-F238E27FC236}">
                <a16:creationId xmlns:a16="http://schemas.microsoft.com/office/drawing/2014/main" id="{10B5FA5A-4403-E047-8A9C-83C4633685C9}"/>
              </a:ext>
            </a:extLst>
          </p:cNvPr>
          <p:cNvGrpSpPr/>
          <p:nvPr/>
        </p:nvGrpSpPr>
        <p:grpSpPr>
          <a:xfrm>
            <a:off x="724285" y="3782286"/>
            <a:ext cx="1690435" cy="2012907"/>
            <a:chOff x="1873250" y="4354402"/>
            <a:chExt cx="1308926" cy="1558620"/>
          </a:xfrm>
        </p:grpSpPr>
        <p:sp>
          <p:nvSpPr>
            <p:cNvPr id="8" name="Freeform 7">
              <a:extLst>
                <a:ext uri="{FF2B5EF4-FFF2-40B4-BE49-F238E27FC236}">
                  <a16:creationId xmlns:a16="http://schemas.microsoft.com/office/drawing/2014/main" id="{E44BF05F-66E9-D84B-9B78-D32D4EAE2BB1}"/>
                </a:ext>
              </a:extLst>
            </p:cNvPr>
            <p:cNvSpPr/>
            <p:nvPr/>
          </p:nvSpPr>
          <p:spPr>
            <a:xfrm>
              <a:off x="1873250" y="4354402"/>
              <a:ext cx="1308926" cy="1558620"/>
            </a:xfrm>
            <a:custGeom>
              <a:avLst/>
              <a:gdLst/>
              <a:ahLst/>
              <a:cxnLst/>
              <a:rect l="l" t="t" r="r" b="b"/>
              <a:pathLst>
                <a:path w="1308926" h="1558620">
                  <a:moveTo>
                    <a:pt x="0" y="0"/>
                  </a:moveTo>
                  <a:lnTo>
                    <a:pt x="0" y="1558620"/>
                  </a:lnTo>
                  <a:lnTo>
                    <a:pt x="1115771" y="1558620"/>
                  </a:lnTo>
                  <a:lnTo>
                    <a:pt x="1308926" y="1440485"/>
                  </a:lnTo>
                  <a:lnTo>
                    <a:pt x="1308926" y="0"/>
                  </a:lnTo>
                  <a:close/>
                </a:path>
              </a:pathLst>
            </a:custGeom>
            <a:solidFill>
              <a:srgbClr val="FEFFFE"/>
            </a:solidFill>
          </p:spPr>
        </p:sp>
        <p:sp>
          <p:nvSpPr>
            <p:cNvPr id="9" name="Freeform 8">
              <a:extLst>
                <a:ext uri="{FF2B5EF4-FFF2-40B4-BE49-F238E27FC236}">
                  <a16:creationId xmlns:a16="http://schemas.microsoft.com/office/drawing/2014/main" id="{3F1D1AAD-C807-2F48-A746-6141A5961EEC}"/>
                </a:ext>
              </a:extLst>
            </p:cNvPr>
            <p:cNvSpPr/>
            <p:nvPr/>
          </p:nvSpPr>
          <p:spPr>
            <a:xfrm>
              <a:off x="1873250" y="4354402"/>
              <a:ext cx="1308926" cy="1558620"/>
            </a:xfrm>
            <a:custGeom>
              <a:avLst/>
              <a:gdLst/>
              <a:ahLst/>
              <a:cxnLst/>
              <a:rect l="l" t="t" r="r" b="b"/>
              <a:pathLst>
                <a:path w="1308926" h="1558620">
                  <a:moveTo>
                    <a:pt x="0" y="0"/>
                  </a:moveTo>
                  <a:lnTo>
                    <a:pt x="0" y="1558620"/>
                  </a:lnTo>
                  <a:lnTo>
                    <a:pt x="1115771" y="1558620"/>
                  </a:lnTo>
                  <a:lnTo>
                    <a:pt x="1308926" y="1440485"/>
                  </a:lnTo>
                  <a:lnTo>
                    <a:pt x="1308926" y="0"/>
                  </a:lnTo>
                  <a:lnTo>
                    <a:pt x="0" y="0"/>
                  </a:lnTo>
                  <a:close/>
                </a:path>
              </a:pathLst>
            </a:custGeom>
            <a:noFill/>
            <a:ln w="12700" cap="sq">
              <a:solidFill>
                <a:srgbClr val="6F7878"/>
              </a:solidFill>
            </a:ln>
          </p:spPr>
        </p:sp>
        <p:sp>
          <p:nvSpPr>
            <p:cNvPr id="10" name="Freeform 9">
              <a:extLst>
                <a:ext uri="{FF2B5EF4-FFF2-40B4-BE49-F238E27FC236}">
                  <a16:creationId xmlns:a16="http://schemas.microsoft.com/office/drawing/2014/main" id="{0E8DCAE5-F610-7549-B64D-622A9420FA77}"/>
                </a:ext>
              </a:extLst>
            </p:cNvPr>
            <p:cNvSpPr/>
            <p:nvPr/>
          </p:nvSpPr>
          <p:spPr>
            <a:xfrm>
              <a:off x="2983306" y="5738454"/>
              <a:ext cx="198869" cy="172682"/>
            </a:xfrm>
            <a:custGeom>
              <a:avLst/>
              <a:gdLst/>
              <a:ahLst/>
              <a:cxnLst/>
              <a:rect l="l" t="t" r="r" b="b"/>
              <a:pathLst>
                <a:path w="198869" h="172682">
                  <a:moveTo>
                    <a:pt x="0" y="172682"/>
                  </a:moveTo>
                  <a:cubicBezTo>
                    <a:pt x="10909" y="172682"/>
                    <a:pt x="116701" y="62459"/>
                    <a:pt x="88913" y="1512"/>
                  </a:cubicBezTo>
                  <a:cubicBezTo>
                    <a:pt x="117805" y="0"/>
                    <a:pt x="198870" y="23127"/>
                    <a:pt x="198870" y="57100"/>
                  </a:cubicBezTo>
                </a:path>
              </a:pathLst>
            </a:custGeom>
            <a:noFill/>
            <a:ln w="12700" cap="sq">
              <a:solidFill>
                <a:srgbClr val="6F7878"/>
              </a:solidFill>
            </a:ln>
          </p:spPr>
        </p:sp>
      </p:grpSp>
      <p:sp>
        <p:nvSpPr>
          <p:cNvPr id="15" name="Rectangle 14">
            <a:extLst>
              <a:ext uri="{FF2B5EF4-FFF2-40B4-BE49-F238E27FC236}">
                <a16:creationId xmlns:a16="http://schemas.microsoft.com/office/drawing/2014/main" id="{046C6788-7FCD-5943-A32A-204FF6B51ED2}"/>
              </a:ext>
            </a:extLst>
          </p:cNvPr>
          <p:cNvSpPr/>
          <p:nvPr/>
        </p:nvSpPr>
        <p:spPr>
          <a:xfrm>
            <a:off x="792068" y="3848109"/>
            <a:ext cx="1526247" cy="1739158"/>
          </a:xfrm>
          <a:prstGeom prst="rect">
            <a:avLst/>
          </a:prstGeom>
        </p:spPr>
        <p:txBody>
          <a:bodyPr wrap="square">
            <a:noAutofit/>
          </a:bodyPr>
          <a:lstStyle/>
          <a:p>
            <a:pPr>
              <a:spcAft>
                <a:spcPts val="600"/>
              </a:spcAft>
            </a:pPr>
            <a:r>
              <a:rPr lang="en-US" sz="1400" b="1" dirty="0">
                <a:solidFill>
                  <a:srgbClr val="000000"/>
                </a:solidFill>
                <a:ea typeface="Arial"/>
                <a:cs typeface="Arial"/>
                <a:sym typeface="Arial"/>
              </a:rPr>
              <a:t>Skill</a:t>
            </a:r>
          </a:p>
          <a:p>
            <a:pPr marL="342900" indent="-342900">
              <a:buAutoNum type="arabicPeriod"/>
            </a:pPr>
            <a:r>
              <a:rPr lang="en-US" sz="1400" dirty="0">
                <a:solidFill>
                  <a:srgbClr val="000000"/>
                </a:solidFill>
                <a:cs typeface="Arial"/>
                <a:sym typeface="Arial"/>
              </a:rPr>
              <a:t>________________</a:t>
            </a:r>
          </a:p>
          <a:p>
            <a:pPr marL="342900" indent="-342900">
              <a:buAutoNum type="arabicPeriod"/>
            </a:pPr>
            <a:r>
              <a:rPr lang="en-US" sz="1400" dirty="0">
                <a:solidFill>
                  <a:srgbClr val="000000"/>
                </a:solidFill>
                <a:cs typeface="Arial"/>
                <a:sym typeface="Arial"/>
              </a:rPr>
              <a:t>____________</a:t>
            </a:r>
          </a:p>
          <a:p>
            <a:pPr marL="342900" indent="-342900">
              <a:buFontTx/>
              <a:buAutoNum type="arabicPeriod"/>
            </a:pPr>
            <a:r>
              <a:rPr lang="en-US" sz="1400" dirty="0">
                <a:solidFill>
                  <a:srgbClr val="000000"/>
                </a:solidFill>
                <a:cs typeface="Arial"/>
                <a:sym typeface="Arial"/>
              </a:rPr>
              <a:t>_____</a:t>
            </a:r>
          </a:p>
          <a:p>
            <a:pPr marL="342900" indent="-342900">
              <a:buAutoNum type="arabicPeriod"/>
            </a:pPr>
            <a:endParaRPr lang="en-US" sz="1400" dirty="0"/>
          </a:p>
        </p:txBody>
      </p:sp>
      <p:grpSp>
        <p:nvGrpSpPr>
          <p:cNvPr id="21" name="Group 20">
            <a:extLst>
              <a:ext uri="{FF2B5EF4-FFF2-40B4-BE49-F238E27FC236}">
                <a16:creationId xmlns:a16="http://schemas.microsoft.com/office/drawing/2014/main" id="{7BD52433-CD67-C448-BBD4-D835BED0FFE5}"/>
              </a:ext>
            </a:extLst>
          </p:cNvPr>
          <p:cNvGrpSpPr/>
          <p:nvPr/>
        </p:nvGrpSpPr>
        <p:grpSpPr>
          <a:xfrm>
            <a:off x="3751965" y="3779850"/>
            <a:ext cx="1690435" cy="2012907"/>
            <a:chOff x="1873250" y="4354402"/>
            <a:chExt cx="1308926" cy="1558620"/>
          </a:xfrm>
        </p:grpSpPr>
        <p:sp>
          <p:nvSpPr>
            <p:cNvPr id="22" name="Freeform 21">
              <a:extLst>
                <a:ext uri="{FF2B5EF4-FFF2-40B4-BE49-F238E27FC236}">
                  <a16:creationId xmlns:a16="http://schemas.microsoft.com/office/drawing/2014/main" id="{793B48AB-6AB7-E34E-90FA-0BD2C5AA2CBB}"/>
                </a:ext>
              </a:extLst>
            </p:cNvPr>
            <p:cNvSpPr/>
            <p:nvPr/>
          </p:nvSpPr>
          <p:spPr>
            <a:xfrm>
              <a:off x="1873250" y="4354402"/>
              <a:ext cx="1308926" cy="1558620"/>
            </a:xfrm>
            <a:custGeom>
              <a:avLst/>
              <a:gdLst/>
              <a:ahLst/>
              <a:cxnLst/>
              <a:rect l="l" t="t" r="r" b="b"/>
              <a:pathLst>
                <a:path w="1308926" h="1558620">
                  <a:moveTo>
                    <a:pt x="0" y="0"/>
                  </a:moveTo>
                  <a:lnTo>
                    <a:pt x="0" y="1558620"/>
                  </a:lnTo>
                  <a:lnTo>
                    <a:pt x="1115771" y="1558620"/>
                  </a:lnTo>
                  <a:lnTo>
                    <a:pt x="1308926" y="1440485"/>
                  </a:lnTo>
                  <a:lnTo>
                    <a:pt x="1308926" y="0"/>
                  </a:lnTo>
                  <a:close/>
                </a:path>
              </a:pathLst>
            </a:custGeom>
            <a:solidFill>
              <a:srgbClr val="FEFFFE"/>
            </a:solidFill>
          </p:spPr>
        </p:sp>
        <p:sp>
          <p:nvSpPr>
            <p:cNvPr id="23" name="Freeform 22">
              <a:extLst>
                <a:ext uri="{FF2B5EF4-FFF2-40B4-BE49-F238E27FC236}">
                  <a16:creationId xmlns:a16="http://schemas.microsoft.com/office/drawing/2014/main" id="{8A84C614-6E7F-5B4B-819F-957F7237C000}"/>
                </a:ext>
              </a:extLst>
            </p:cNvPr>
            <p:cNvSpPr/>
            <p:nvPr/>
          </p:nvSpPr>
          <p:spPr>
            <a:xfrm>
              <a:off x="1873250" y="4354402"/>
              <a:ext cx="1308926" cy="1558620"/>
            </a:xfrm>
            <a:custGeom>
              <a:avLst/>
              <a:gdLst/>
              <a:ahLst/>
              <a:cxnLst/>
              <a:rect l="l" t="t" r="r" b="b"/>
              <a:pathLst>
                <a:path w="1308926" h="1558620">
                  <a:moveTo>
                    <a:pt x="0" y="0"/>
                  </a:moveTo>
                  <a:lnTo>
                    <a:pt x="0" y="1558620"/>
                  </a:lnTo>
                  <a:lnTo>
                    <a:pt x="1115771" y="1558620"/>
                  </a:lnTo>
                  <a:lnTo>
                    <a:pt x="1308926" y="1440485"/>
                  </a:lnTo>
                  <a:lnTo>
                    <a:pt x="1308926" y="0"/>
                  </a:lnTo>
                  <a:lnTo>
                    <a:pt x="0" y="0"/>
                  </a:lnTo>
                  <a:close/>
                </a:path>
              </a:pathLst>
            </a:custGeom>
            <a:noFill/>
            <a:ln w="12700" cap="sq">
              <a:solidFill>
                <a:srgbClr val="6F7878"/>
              </a:solidFill>
            </a:ln>
          </p:spPr>
        </p:sp>
        <p:sp>
          <p:nvSpPr>
            <p:cNvPr id="24" name="Freeform 23">
              <a:extLst>
                <a:ext uri="{FF2B5EF4-FFF2-40B4-BE49-F238E27FC236}">
                  <a16:creationId xmlns:a16="http://schemas.microsoft.com/office/drawing/2014/main" id="{BCCBBF15-791B-4B42-8369-A4194D202A91}"/>
                </a:ext>
              </a:extLst>
            </p:cNvPr>
            <p:cNvSpPr/>
            <p:nvPr/>
          </p:nvSpPr>
          <p:spPr>
            <a:xfrm>
              <a:off x="2983306" y="5738454"/>
              <a:ext cx="198869" cy="172682"/>
            </a:xfrm>
            <a:custGeom>
              <a:avLst/>
              <a:gdLst/>
              <a:ahLst/>
              <a:cxnLst/>
              <a:rect l="l" t="t" r="r" b="b"/>
              <a:pathLst>
                <a:path w="198869" h="172682">
                  <a:moveTo>
                    <a:pt x="0" y="172682"/>
                  </a:moveTo>
                  <a:cubicBezTo>
                    <a:pt x="10909" y="172682"/>
                    <a:pt x="116701" y="62459"/>
                    <a:pt x="88913" y="1512"/>
                  </a:cubicBezTo>
                  <a:cubicBezTo>
                    <a:pt x="117805" y="0"/>
                    <a:pt x="198870" y="23127"/>
                    <a:pt x="198870" y="57100"/>
                  </a:cubicBezTo>
                </a:path>
              </a:pathLst>
            </a:custGeom>
            <a:noFill/>
            <a:ln w="12700" cap="sq">
              <a:solidFill>
                <a:srgbClr val="6F7878"/>
              </a:solidFill>
            </a:ln>
          </p:spPr>
        </p:sp>
      </p:grpSp>
      <p:sp>
        <p:nvSpPr>
          <p:cNvPr id="25" name="Rectangle 24">
            <a:extLst>
              <a:ext uri="{FF2B5EF4-FFF2-40B4-BE49-F238E27FC236}">
                <a16:creationId xmlns:a16="http://schemas.microsoft.com/office/drawing/2014/main" id="{AABB9D74-A54C-404D-BA1A-9220C5D7C90F}"/>
              </a:ext>
            </a:extLst>
          </p:cNvPr>
          <p:cNvSpPr/>
          <p:nvPr/>
        </p:nvSpPr>
        <p:spPr>
          <a:xfrm>
            <a:off x="3819748" y="3845673"/>
            <a:ext cx="1526247" cy="1739158"/>
          </a:xfrm>
          <a:prstGeom prst="rect">
            <a:avLst/>
          </a:prstGeom>
        </p:spPr>
        <p:txBody>
          <a:bodyPr wrap="square">
            <a:noAutofit/>
          </a:bodyPr>
          <a:lstStyle/>
          <a:p>
            <a:pPr>
              <a:spcAft>
                <a:spcPts val="600"/>
              </a:spcAft>
            </a:pPr>
            <a:r>
              <a:rPr lang="en-US" sz="1400" b="1" dirty="0">
                <a:solidFill>
                  <a:srgbClr val="000000"/>
                </a:solidFill>
                <a:ea typeface="Arial"/>
                <a:cs typeface="Arial"/>
                <a:sym typeface="Arial"/>
              </a:rPr>
              <a:t>Will</a:t>
            </a:r>
          </a:p>
          <a:p>
            <a:pPr marL="342900" indent="-342900">
              <a:buAutoNum type="arabicPeriod"/>
            </a:pPr>
            <a:r>
              <a:rPr lang="en-US" sz="1400" dirty="0">
                <a:solidFill>
                  <a:srgbClr val="000000"/>
                </a:solidFill>
                <a:cs typeface="Arial"/>
                <a:sym typeface="Arial"/>
              </a:rPr>
              <a:t>________________</a:t>
            </a:r>
          </a:p>
          <a:p>
            <a:pPr marL="342900" indent="-342900">
              <a:buAutoNum type="arabicPeriod"/>
            </a:pPr>
            <a:r>
              <a:rPr lang="en-US" sz="1400" dirty="0">
                <a:solidFill>
                  <a:srgbClr val="000000"/>
                </a:solidFill>
                <a:cs typeface="Arial"/>
                <a:sym typeface="Arial"/>
              </a:rPr>
              <a:t>____________</a:t>
            </a:r>
          </a:p>
          <a:p>
            <a:pPr marL="342900" indent="-342900">
              <a:buFontTx/>
              <a:buAutoNum type="arabicPeriod"/>
            </a:pPr>
            <a:r>
              <a:rPr lang="en-US" sz="1400" dirty="0">
                <a:solidFill>
                  <a:srgbClr val="000000"/>
                </a:solidFill>
                <a:cs typeface="Arial"/>
                <a:sym typeface="Arial"/>
              </a:rPr>
              <a:t>_____</a:t>
            </a:r>
          </a:p>
          <a:p>
            <a:pPr marL="342900" indent="-342900">
              <a:buAutoNum type="arabicPeriod"/>
            </a:pPr>
            <a:endParaRPr lang="en-US" sz="1400" dirty="0"/>
          </a:p>
        </p:txBody>
      </p:sp>
    </p:spTree>
    <p:extLst>
      <p:ext uri="{BB962C8B-B14F-4D97-AF65-F5344CB8AC3E}">
        <p14:creationId xmlns:p14="http://schemas.microsoft.com/office/powerpoint/2010/main" val="3454125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CE095-1A9C-5948-9253-56277051021B}"/>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b="1" dirty="0">
                <a:solidFill>
                  <a:schemeClr val="dk2"/>
                </a:solidFill>
                <a:ea typeface="Arial Black"/>
                <a:cs typeface="Arial Black"/>
                <a:sym typeface="Arial Black"/>
              </a:rPr>
              <a:t>Solution: Identify the Root Cause</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Problem Definition and Root Cause Toolkit</a:t>
            </a:r>
          </a:p>
        </p:txBody>
      </p:sp>
      <p:sp>
        <p:nvSpPr>
          <p:cNvPr id="3" name="Rectangle 2">
            <a:extLst>
              <a:ext uri="{FF2B5EF4-FFF2-40B4-BE49-F238E27FC236}">
                <a16:creationId xmlns:a16="http://schemas.microsoft.com/office/drawing/2014/main" id="{C377A0C8-BE88-194B-BDB0-CD29589B9228}"/>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12" name="Group 11">
            <a:extLst>
              <a:ext uri="{FF2B5EF4-FFF2-40B4-BE49-F238E27FC236}">
                <a16:creationId xmlns:a16="http://schemas.microsoft.com/office/drawing/2014/main" id="{94A55288-47C3-6444-866A-D95E900F729A}"/>
              </a:ext>
            </a:extLst>
          </p:cNvPr>
          <p:cNvGrpSpPr/>
          <p:nvPr/>
        </p:nvGrpSpPr>
        <p:grpSpPr>
          <a:xfrm>
            <a:off x="468448" y="1527174"/>
            <a:ext cx="2958020" cy="911225"/>
            <a:chOff x="582748" y="1527174"/>
            <a:chExt cx="2958020" cy="911225"/>
          </a:xfrm>
        </p:grpSpPr>
        <p:sp>
          <p:nvSpPr>
            <p:cNvPr id="8" name="Chevron 54">
              <a:extLst>
                <a:ext uri="{FF2B5EF4-FFF2-40B4-BE49-F238E27FC236}">
                  <a16:creationId xmlns:a16="http://schemas.microsoft.com/office/drawing/2014/main" id="{32FE3AB5-178B-B742-A861-ED0C1159B2EC}"/>
                </a:ext>
              </a:extLst>
            </p:cNvPr>
            <p:cNvSpPr/>
            <p:nvPr/>
          </p:nvSpPr>
          <p:spPr>
            <a:xfrm>
              <a:off x="582748" y="1527174"/>
              <a:ext cx="2958020" cy="911225"/>
            </a:xfrm>
            <a:custGeom>
              <a:avLst/>
              <a:gdLst>
                <a:gd name="connsiteX0" fmla="*/ 0 w 2825262"/>
                <a:gd name="connsiteY0" fmla="*/ 0 h 726830"/>
                <a:gd name="connsiteX1" fmla="*/ 2461847 w 2825262"/>
                <a:gd name="connsiteY1" fmla="*/ 0 h 726830"/>
                <a:gd name="connsiteX2" fmla="*/ 2825262 w 2825262"/>
                <a:gd name="connsiteY2" fmla="*/ 363415 h 726830"/>
                <a:gd name="connsiteX3" fmla="*/ 2461847 w 2825262"/>
                <a:gd name="connsiteY3" fmla="*/ 726830 h 726830"/>
                <a:gd name="connsiteX4" fmla="*/ 0 w 2825262"/>
                <a:gd name="connsiteY4" fmla="*/ 726830 h 726830"/>
                <a:gd name="connsiteX5" fmla="*/ 363415 w 2825262"/>
                <a:gd name="connsiteY5" fmla="*/ 363415 h 726830"/>
                <a:gd name="connsiteX6" fmla="*/ 0 w 2825262"/>
                <a:gd name="connsiteY6" fmla="*/ 0 h 726830"/>
                <a:gd name="connsiteX0" fmla="*/ 0 w 2825262"/>
                <a:gd name="connsiteY0" fmla="*/ 0 h 726830"/>
                <a:gd name="connsiteX1" fmla="*/ 2461847 w 2825262"/>
                <a:gd name="connsiteY1" fmla="*/ 0 h 726830"/>
                <a:gd name="connsiteX2" fmla="*/ 2825262 w 2825262"/>
                <a:gd name="connsiteY2" fmla="*/ 363415 h 726830"/>
                <a:gd name="connsiteX3" fmla="*/ 2461847 w 2825262"/>
                <a:gd name="connsiteY3" fmla="*/ 726830 h 726830"/>
                <a:gd name="connsiteX4" fmla="*/ 0 w 2825262"/>
                <a:gd name="connsiteY4" fmla="*/ 726830 h 726830"/>
                <a:gd name="connsiteX5" fmla="*/ 0 w 2825262"/>
                <a:gd name="connsiteY5" fmla="*/ 0 h 726830"/>
                <a:gd name="connsiteX0" fmla="*/ 0 w 3087537"/>
                <a:gd name="connsiteY0" fmla="*/ 0 h 726830"/>
                <a:gd name="connsiteX1" fmla="*/ 2461847 w 3087537"/>
                <a:gd name="connsiteY1" fmla="*/ 0 h 726830"/>
                <a:gd name="connsiteX2" fmla="*/ 3087537 w 3087537"/>
                <a:gd name="connsiteY2" fmla="*/ 374467 h 726830"/>
                <a:gd name="connsiteX3" fmla="*/ 2461847 w 3087537"/>
                <a:gd name="connsiteY3" fmla="*/ 726830 h 726830"/>
                <a:gd name="connsiteX4" fmla="*/ 0 w 3087537"/>
                <a:gd name="connsiteY4" fmla="*/ 726830 h 726830"/>
                <a:gd name="connsiteX5" fmla="*/ 0 w 3087537"/>
                <a:gd name="connsiteY5" fmla="*/ 0 h 726830"/>
                <a:gd name="connsiteX0" fmla="*/ 0 w 3168238"/>
                <a:gd name="connsiteY0" fmla="*/ 0 h 726830"/>
                <a:gd name="connsiteX1" fmla="*/ 2461847 w 3168238"/>
                <a:gd name="connsiteY1" fmla="*/ 0 h 726830"/>
                <a:gd name="connsiteX2" fmla="*/ 3168238 w 3168238"/>
                <a:gd name="connsiteY2" fmla="*/ 374467 h 726830"/>
                <a:gd name="connsiteX3" fmla="*/ 2461847 w 3168238"/>
                <a:gd name="connsiteY3" fmla="*/ 726830 h 726830"/>
                <a:gd name="connsiteX4" fmla="*/ 0 w 3168238"/>
                <a:gd name="connsiteY4" fmla="*/ 726830 h 726830"/>
                <a:gd name="connsiteX5" fmla="*/ 0 w 3168238"/>
                <a:gd name="connsiteY5" fmla="*/ 0 h 726830"/>
                <a:gd name="connsiteX0" fmla="*/ 0 w 3161194"/>
                <a:gd name="connsiteY0" fmla="*/ 0 h 726830"/>
                <a:gd name="connsiteX1" fmla="*/ 2461847 w 3161194"/>
                <a:gd name="connsiteY1" fmla="*/ 0 h 726830"/>
                <a:gd name="connsiteX2" fmla="*/ 3161194 w 3161194"/>
                <a:gd name="connsiteY2" fmla="*/ 362105 h 726830"/>
                <a:gd name="connsiteX3" fmla="*/ 2461847 w 3161194"/>
                <a:gd name="connsiteY3" fmla="*/ 726830 h 726830"/>
                <a:gd name="connsiteX4" fmla="*/ 0 w 3161194"/>
                <a:gd name="connsiteY4" fmla="*/ 726830 h 726830"/>
                <a:gd name="connsiteX5" fmla="*/ 0 w 3161194"/>
                <a:gd name="connsiteY5" fmla="*/ 0 h 726830"/>
                <a:gd name="connsiteX0" fmla="*/ 0 w 3118930"/>
                <a:gd name="connsiteY0" fmla="*/ 0 h 726830"/>
                <a:gd name="connsiteX1" fmla="*/ 2461847 w 3118930"/>
                <a:gd name="connsiteY1" fmla="*/ 0 h 726830"/>
                <a:gd name="connsiteX2" fmla="*/ 3118930 w 3118930"/>
                <a:gd name="connsiteY2" fmla="*/ 357984 h 726830"/>
                <a:gd name="connsiteX3" fmla="*/ 2461847 w 3118930"/>
                <a:gd name="connsiteY3" fmla="*/ 726830 h 726830"/>
                <a:gd name="connsiteX4" fmla="*/ 0 w 3118930"/>
                <a:gd name="connsiteY4" fmla="*/ 726830 h 726830"/>
                <a:gd name="connsiteX5" fmla="*/ 0 w 3118930"/>
                <a:gd name="connsiteY5" fmla="*/ 0 h 726830"/>
                <a:gd name="connsiteX0" fmla="*/ 0 w 3090754"/>
                <a:gd name="connsiteY0" fmla="*/ 0 h 726830"/>
                <a:gd name="connsiteX1" fmla="*/ 2461847 w 3090754"/>
                <a:gd name="connsiteY1" fmla="*/ 0 h 726830"/>
                <a:gd name="connsiteX2" fmla="*/ 3090754 w 3090754"/>
                <a:gd name="connsiteY2" fmla="*/ 362105 h 726830"/>
                <a:gd name="connsiteX3" fmla="*/ 2461847 w 3090754"/>
                <a:gd name="connsiteY3" fmla="*/ 726830 h 726830"/>
                <a:gd name="connsiteX4" fmla="*/ 0 w 3090754"/>
                <a:gd name="connsiteY4" fmla="*/ 726830 h 726830"/>
                <a:gd name="connsiteX5" fmla="*/ 0 w 3090754"/>
                <a:gd name="connsiteY5" fmla="*/ 0 h 726830"/>
                <a:gd name="connsiteX0" fmla="*/ 0 w 2939031"/>
                <a:gd name="connsiteY0" fmla="*/ 0 h 726830"/>
                <a:gd name="connsiteX1" fmla="*/ 2461847 w 2939031"/>
                <a:gd name="connsiteY1" fmla="*/ 0 h 726830"/>
                <a:gd name="connsiteX2" fmla="*/ 2939031 w 2939031"/>
                <a:gd name="connsiteY2" fmla="*/ 355650 h 726830"/>
                <a:gd name="connsiteX3" fmla="*/ 2461847 w 2939031"/>
                <a:gd name="connsiteY3" fmla="*/ 726830 h 726830"/>
                <a:gd name="connsiteX4" fmla="*/ 0 w 2939031"/>
                <a:gd name="connsiteY4" fmla="*/ 726830 h 726830"/>
                <a:gd name="connsiteX5" fmla="*/ 0 w 2939031"/>
                <a:gd name="connsiteY5" fmla="*/ 0 h 726830"/>
                <a:gd name="connsiteX0" fmla="*/ 0 w 2919066"/>
                <a:gd name="connsiteY0" fmla="*/ 0 h 726830"/>
                <a:gd name="connsiteX1" fmla="*/ 2461847 w 2919066"/>
                <a:gd name="connsiteY1" fmla="*/ 0 h 726830"/>
                <a:gd name="connsiteX2" fmla="*/ 2919066 w 2919066"/>
                <a:gd name="connsiteY2" fmla="*/ 358878 h 726830"/>
                <a:gd name="connsiteX3" fmla="*/ 2461847 w 2919066"/>
                <a:gd name="connsiteY3" fmla="*/ 726830 h 726830"/>
                <a:gd name="connsiteX4" fmla="*/ 0 w 2919066"/>
                <a:gd name="connsiteY4" fmla="*/ 726830 h 726830"/>
                <a:gd name="connsiteX5" fmla="*/ 0 w 2919066"/>
                <a:gd name="connsiteY5" fmla="*/ 0 h 726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19066" h="726830">
                  <a:moveTo>
                    <a:pt x="0" y="0"/>
                  </a:moveTo>
                  <a:lnTo>
                    <a:pt x="2461847" y="0"/>
                  </a:lnTo>
                  <a:lnTo>
                    <a:pt x="2919066" y="358878"/>
                  </a:lnTo>
                  <a:lnTo>
                    <a:pt x="2461847" y="726830"/>
                  </a:lnTo>
                  <a:lnTo>
                    <a:pt x="0" y="726830"/>
                  </a:lnTo>
                  <a:lnTo>
                    <a:pt x="0" y="0"/>
                  </a:lnTo>
                  <a:close/>
                </a:path>
              </a:pathLst>
            </a:cu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40080" tIns="45720" rIns="91440" bIns="45720" numCol="1" spcCol="0" rtlCol="0" fromWordArt="0" anchor="ctr" anchorCtr="0" forceAA="0" compatLnSpc="1">
              <a:prstTxWarp prst="textNoShape">
                <a:avLst/>
              </a:prstTxWarp>
              <a:noAutofit/>
            </a:bodyPr>
            <a:lstStyle/>
            <a:p>
              <a:endParaRPr lang="en-US" b="1" dirty="0">
                <a:solidFill>
                  <a:schemeClr val="bg1"/>
                </a:solidFill>
                <a:latin typeface="Arial" panose="020B0604020202020204" pitchFamily="34" charset="0"/>
                <a:cs typeface="Arial" panose="020B0604020202020204" pitchFamily="34" charset="0"/>
              </a:endParaRPr>
            </a:p>
          </p:txBody>
        </p:sp>
        <p:sp>
          <p:nvSpPr>
            <p:cNvPr id="9" name="Google Shape;1598;p43">
              <a:extLst>
                <a:ext uri="{FF2B5EF4-FFF2-40B4-BE49-F238E27FC236}">
                  <a16:creationId xmlns:a16="http://schemas.microsoft.com/office/drawing/2014/main" id="{DB2F9F87-84DE-B746-AE3C-172EEF0712F7}"/>
                </a:ext>
              </a:extLst>
            </p:cNvPr>
            <p:cNvSpPr txBox="1"/>
            <p:nvPr/>
          </p:nvSpPr>
          <p:spPr>
            <a:xfrm>
              <a:off x="1309856" y="1736717"/>
              <a:ext cx="1503805" cy="49213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b="1" dirty="0">
                  <a:solidFill>
                    <a:schemeClr val="lt1"/>
                  </a:solidFill>
                  <a:latin typeface="Arial"/>
                  <a:ea typeface="Arial"/>
                  <a:cs typeface="Arial"/>
                  <a:sym typeface="Arial"/>
                </a:rPr>
                <a:t>Document Assumptions</a:t>
              </a:r>
              <a:endParaRPr sz="2800" b="1" dirty="0"/>
            </a:p>
          </p:txBody>
        </p:sp>
      </p:grpSp>
      <p:grpSp>
        <p:nvGrpSpPr>
          <p:cNvPr id="13" name="Group 12">
            <a:extLst>
              <a:ext uri="{FF2B5EF4-FFF2-40B4-BE49-F238E27FC236}">
                <a16:creationId xmlns:a16="http://schemas.microsoft.com/office/drawing/2014/main" id="{164D4CD7-5086-9A47-A358-8FDA80489224}"/>
              </a:ext>
            </a:extLst>
          </p:cNvPr>
          <p:cNvGrpSpPr/>
          <p:nvPr/>
        </p:nvGrpSpPr>
        <p:grpSpPr>
          <a:xfrm>
            <a:off x="3773419" y="1527174"/>
            <a:ext cx="3131999" cy="911225"/>
            <a:chOff x="2648890" y="1527174"/>
            <a:chExt cx="3131999" cy="911225"/>
          </a:xfrm>
        </p:grpSpPr>
        <p:sp>
          <p:nvSpPr>
            <p:cNvPr id="5" name="Chevron 4">
              <a:extLst>
                <a:ext uri="{FF2B5EF4-FFF2-40B4-BE49-F238E27FC236}">
                  <a16:creationId xmlns:a16="http://schemas.microsoft.com/office/drawing/2014/main" id="{F413AA6E-2C70-B244-8930-6A8F019855BF}"/>
                </a:ext>
              </a:extLst>
            </p:cNvPr>
            <p:cNvSpPr/>
            <p:nvPr/>
          </p:nvSpPr>
          <p:spPr>
            <a:xfrm>
              <a:off x="2648890" y="1527174"/>
              <a:ext cx="3131999" cy="911225"/>
            </a:xfrm>
            <a:prstGeom prst="chevron">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0" name="Google Shape;1598;p43">
              <a:extLst>
                <a:ext uri="{FF2B5EF4-FFF2-40B4-BE49-F238E27FC236}">
                  <a16:creationId xmlns:a16="http://schemas.microsoft.com/office/drawing/2014/main" id="{F0BB078B-019F-8B4D-A67B-35AE1DF52062}"/>
                </a:ext>
              </a:extLst>
            </p:cNvPr>
            <p:cNvSpPr txBox="1"/>
            <p:nvPr/>
          </p:nvSpPr>
          <p:spPr>
            <a:xfrm>
              <a:off x="3462987" y="1736717"/>
              <a:ext cx="1503805" cy="492139"/>
            </a:xfrm>
            <a:prstGeom prst="rect">
              <a:avLst/>
            </a:prstGeom>
            <a:noFill/>
            <a:ln>
              <a:noFill/>
            </a:ln>
          </p:spPr>
          <p:txBody>
            <a:bodyPr spcFirstLastPara="1" wrap="square" lIns="0" tIns="0" rIns="0" bIns="0" anchor="t" anchorCtr="0">
              <a:noAutofit/>
            </a:bodyPr>
            <a:lstStyle/>
            <a:p>
              <a:pPr algn="ctr"/>
              <a:r>
                <a:rPr lang="en-US" b="1" dirty="0">
                  <a:solidFill>
                    <a:schemeClr val="lt1"/>
                  </a:solidFill>
                  <a:ea typeface="Arial"/>
                  <a:cs typeface="Arial"/>
                  <a:sym typeface="Arial"/>
                </a:rPr>
                <a:t>Redefine the Problem </a:t>
              </a:r>
            </a:p>
          </p:txBody>
        </p:sp>
      </p:grpSp>
      <p:grpSp>
        <p:nvGrpSpPr>
          <p:cNvPr id="14" name="Group 13">
            <a:extLst>
              <a:ext uri="{FF2B5EF4-FFF2-40B4-BE49-F238E27FC236}">
                <a16:creationId xmlns:a16="http://schemas.microsoft.com/office/drawing/2014/main" id="{794896AE-FD58-7F44-9CAF-2F261DA2DA1C}"/>
              </a:ext>
            </a:extLst>
          </p:cNvPr>
          <p:cNvGrpSpPr/>
          <p:nvPr/>
        </p:nvGrpSpPr>
        <p:grpSpPr>
          <a:xfrm>
            <a:off x="7252368" y="1527174"/>
            <a:ext cx="3131999" cy="911225"/>
            <a:chOff x="4771857" y="1527174"/>
            <a:chExt cx="3131999" cy="911225"/>
          </a:xfrm>
        </p:grpSpPr>
        <p:sp>
          <p:nvSpPr>
            <p:cNvPr id="6" name="Chevron 5">
              <a:extLst>
                <a:ext uri="{FF2B5EF4-FFF2-40B4-BE49-F238E27FC236}">
                  <a16:creationId xmlns:a16="http://schemas.microsoft.com/office/drawing/2014/main" id="{9666635A-BE56-2749-B6B1-A996C7C65A71}"/>
                </a:ext>
              </a:extLst>
            </p:cNvPr>
            <p:cNvSpPr/>
            <p:nvPr/>
          </p:nvSpPr>
          <p:spPr>
            <a:xfrm>
              <a:off x="4771857" y="1527174"/>
              <a:ext cx="3131999" cy="911225"/>
            </a:xfrm>
            <a:prstGeom prst="chevron">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Google Shape;1598;p43">
              <a:extLst>
                <a:ext uri="{FF2B5EF4-FFF2-40B4-BE49-F238E27FC236}">
                  <a16:creationId xmlns:a16="http://schemas.microsoft.com/office/drawing/2014/main" id="{2DF115FB-9081-7946-8675-AE5D3E4F34D7}"/>
                </a:ext>
              </a:extLst>
            </p:cNvPr>
            <p:cNvSpPr txBox="1"/>
            <p:nvPr/>
          </p:nvSpPr>
          <p:spPr>
            <a:xfrm>
              <a:off x="5585954" y="1736717"/>
              <a:ext cx="1503805" cy="492139"/>
            </a:xfrm>
            <a:prstGeom prst="rect">
              <a:avLst/>
            </a:prstGeom>
            <a:noFill/>
            <a:ln>
              <a:noFill/>
            </a:ln>
          </p:spPr>
          <p:txBody>
            <a:bodyPr spcFirstLastPara="1" wrap="square" lIns="0" tIns="0" rIns="0" bIns="0" anchor="t" anchorCtr="0">
              <a:noAutofit/>
            </a:bodyPr>
            <a:lstStyle/>
            <a:p>
              <a:pPr algn="ctr"/>
              <a:r>
                <a:rPr lang="en-US" b="1" dirty="0">
                  <a:solidFill>
                    <a:schemeClr val="lt1"/>
                  </a:solidFill>
                  <a:ea typeface="Arial"/>
                  <a:cs typeface="Arial"/>
                  <a:sym typeface="Arial"/>
                </a:rPr>
                <a:t>Test Hypotheses</a:t>
              </a:r>
            </a:p>
          </p:txBody>
        </p:sp>
      </p:grpSp>
      <p:sp>
        <p:nvSpPr>
          <p:cNvPr id="15" name="Rectangle 14">
            <a:extLst>
              <a:ext uri="{FF2B5EF4-FFF2-40B4-BE49-F238E27FC236}">
                <a16:creationId xmlns:a16="http://schemas.microsoft.com/office/drawing/2014/main" id="{ECC2F484-3F27-5541-8470-BD94B587E5BD}"/>
              </a:ext>
            </a:extLst>
          </p:cNvPr>
          <p:cNvSpPr/>
          <p:nvPr/>
        </p:nvSpPr>
        <p:spPr>
          <a:xfrm>
            <a:off x="468450" y="2587782"/>
            <a:ext cx="2830147" cy="2662267"/>
          </a:xfrm>
          <a:prstGeom prst="rect">
            <a:avLst/>
          </a:prstGeom>
        </p:spPr>
        <p:txBody>
          <a:bodyPr wrap="square">
            <a:spAutoFit/>
          </a:bodyPr>
          <a:lstStyle/>
          <a:p>
            <a:pPr marL="179388" indent="-179388">
              <a:spcAft>
                <a:spcPts val="600"/>
              </a:spcAft>
              <a:buFont typeface="Arial" panose="020B0604020202020204" pitchFamily="34" charset="0"/>
              <a:buChar char="•"/>
            </a:pPr>
            <a:r>
              <a:rPr lang="en-IN" dirty="0"/>
              <a:t>Document all assumptions by thinking through multiple perspectives to understand implicit bias.</a:t>
            </a:r>
          </a:p>
          <a:p>
            <a:pPr marL="179388" indent="-179388">
              <a:spcAft>
                <a:spcPts val="600"/>
              </a:spcAft>
              <a:buFont typeface="Arial" panose="020B0604020202020204" pitchFamily="34" charset="0"/>
              <a:buChar char="•"/>
            </a:pPr>
            <a:r>
              <a:rPr lang="en-IN" dirty="0">
                <a:solidFill>
                  <a:srgbClr val="000000"/>
                </a:solidFill>
                <a:ea typeface="Arial"/>
                <a:cs typeface="Arial"/>
                <a:sym typeface="Arial"/>
              </a:rPr>
              <a:t>Ask yourself if you have included all perspectives from the stakeholders involved</a:t>
            </a:r>
            <a:endParaRPr lang="en-IN" dirty="0"/>
          </a:p>
        </p:txBody>
      </p:sp>
      <p:sp>
        <p:nvSpPr>
          <p:cNvPr id="16" name="Rectangle 15">
            <a:extLst>
              <a:ext uri="{FF2B5EF4-FFF2-40B4-BE49-F238E27FC236}">
                <a16:creationId xmlns:a16="http://schemas.microsoft.com/office/drawing/2014/main" id="{756329EC-C3A2-6B4E-88CB-D7732FA0FD84}"/>
              </a:ext>
            </a:extLst>
          </p:cNvPr>
          <p:cNvSpPr/>
          <p:nvPr/>
        </p:nvSpPr>
        <p:spPr>
          <a:xfrm>
            <a:off x="3808550" y="2587782"/>
            <a:ext cx="2830147" cy="1831271"/>
          </a:xfrm>
          <a:prstGeom prst="rect">
            <a:avLst/>
          </a:prstGeom>
        </p:spPr>
        <p:txBody>
          <a:bodyPr wrap="square">
            <a:spAutoFit/>
          </a:bodyPr>
          <a:lstStyle/>
          <a:p>
            <a:pPr marL="179388" indent="-179388">
              <a:spcAft>
                <a:spcPts val="600"/>
              </a:spcAft>
              <a:buFont typeface="Arial" panose="020B0604020202020204" pitchFamily="34" charset="0"/>
              <a:buChar char="•"/>
            </a:pPr>
            <a:r>
              <a:rPr lang="en-IN" dirty="0"/>
              <a:t>Root cause to determine underlying problem.</a:t>
            </a:r>
          </a:p>
          <a:p>
            <a:pPr marL="179388" indent="-179388">
              <a:spcAft>
                <a:spcPts val="600"/>
              </a:spcAft>
              <a:buFont typeface="Arial" panose="020B0604020202020204" pitchFamily="34" charset="0"/>
              <a:buChar char="•"/>
            </a:pPr>
            <a:r>
              <a:rPr lang="en-IN" dirty="0"/>
              <a:t>Ask yourself if this a symptom of the issue or is it the issue itself</a:t>
            </a:r>
          </a:p>
        </p:txBody>
      </p:sp>
      <p:sp>
        <p:nvSpPr>
          <p:cNvPr id="17" name="Rectangle 16">
            <a:extLst>
              <a:ext uri="{FF2B5EF4-FFF2-40B4-BE49-F238E27FC236}">
                <a16:creationId xmlns:a16="http://schemas.microsoft.com/office/drawing/2014/main" id="{C35B809A-122E-614F-A9AA-34DC3F968743}"/>
              </a:ext>
            </a:extLst>
          </p:cNvPr>
          <p:cNvSpPr/>
          <p:nvPr/>
        </p:nvSpPr>
        <p:spPr>
          <a:xfrm>
            <a:off x="7275650" y="2587782"/>
            <a:ext cx="2830147" cy="2385268"/>
          </a:xfrm>
          <a:prstGeom prst="rect">
            <a:avLst/>
          </a:prstGeom>
        </p:spPr>
        <p:txBody>
          <a:bodyPr wrap="square">
            <a:spAutoFit/>
          </a:bodyPr>
          <a:lstStyle/>
          <a:p>
            <a:pPr marL="179388" indent="-179388">
              <a:spcAft>
                <a:spcPts val="600"/>
              </a:spcAft>
              <a:buFont typeface="Arial" panose="020B0604020202020204" pitchFamily="34" charset="0"/>
              <a:buChar char="•"/>
            </a:pPr>
            <a:r>
              <a:rPr lang="en-IN" dirty="0"/>
              <a:t>Challenge assumptions by providing alternative hypotheses.</a:t>
            </a:r>
          </a:p>
          <a:p>
            <a:pPr marL="179388" indent="-179388">
              <a:spcAft>
                <a:spcPts val="600"/>
              </a:spcAft>
              <a:buFont typeface="Arial" panose="020B0604020202020204" pitchFamily="34" charset="0"/>
              <a:buChar char="•"/>
            </a:pPr>
            <a:r>
              <a:rPr lang="en-IN" dirty="0"/>
              <a:t>Form solution </a:t>
            </a:r>
            <a:br>
              <a:rPr lang="en-IN" dirty="0"/>
            </a:br>
            <a:r>
              <a:rPr lang="en-IN" dirty="0"/>
              <a:t>statements and identify what assumptions </a:t>
            </a:r>
            <a:br>
              <a:rPr lang="en-IN" dirty="0"/>
            </a:br>
            <a:r>
              <a:rPr lang="en-IN" dirty="0"/>
              <a:t>concur or disagree with this solution.</a:t>
            </a:r>
          </a:p>
        </p:txBody>
      </p:sp>
    </p:spTree>
    <p:extLst>
      <p:ext uri="{BB962C8B-B14F-4D97-AF65-F5344CB8AC3E}">
        <p14:creationId xmlns:p14="http://schemas.microsoft.com/office/powerpoint/2010/main" val="579431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BC219DC7-5FE6-574E-9A22-F15BB50D7B5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Exercises for Effective Decision Making</a:t>
            </a:r>
            <a:endParaRPr lang="en-US" dirty="0"/>
          </a:p>
        </p:txBody>
      </p:sp>
      <p:sp>
        <p:nvSpPr>
          <p:cNvPr id="6" name="Text Placeholder 10">
            <a:extLst>
              <a:ext uri="{FF2B5EF4-FFF2-40B4-BE49-F238E27FC236}">
                <a16:creationId xmlns:a16="http://schemas.microsoft.com/office/drawing/2014/main" id="{46B44613-2167-9A4C-87C6-1140B1DE897B}"/>
              </a:ext>
            </a:extLst>
          </p:cNvPr>
          <p:cNvSpPr txBox="1">
            <a:spLocks/>
          </p:cNvSpPr>
          <p:nvPr/>
        </p:nvSpPr>
        <p:spPr>
          <a:xfrm>
            <a:off x="4390325" y="2258807"/>
            <a:ext cx="3420000" cy="3634429"/>
          </a:xfrm>
          <a:prstGeom prst="rect">
            <a:avLst/>
          </a:prstGeom>
          <a:ln w="12700">
            <a:solidFill>
              <a:srgbClr val="6F7878"/>
            </a:solidFill>
          </a:ln>
        </p:spPr>
        <p:txBody>
          <a:bodyPr lIns="108000" tIns="108000" rIns="108000" bIns="108000">
            <a:no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rgbClr val="000000"/>
                </a:solidFill>
                <a:ea typeface="Arial"/>
                <a:cs typeface="Arial"/>
                <a:sym typeface="Arial"/>
              </a:rPr>
              <a:t>Identify the Root Cause of the Problem (Slides 20-22)</a:t>
            </a:r>
          </a:p>
          <a:p>
            <a:pPr marL="285750" indent="-285750">
              <a:buClr>
                <a:schemeClr val="tx1"/>
              </a:buClr>
              <a:buSzPct val="100000"/>
              <a:buFont typeface="Arial" panose="020B0604020202020204" pitchFamily="34" charset="0"/>
              <a:buChar char="•"/>
            </a:pPr>
            <a:r>
              <a:rPr lang="en-IN" sz="1800" dirty="0"/>
              <a:t>Apply a root cause framework to deliberately assess different angles of a problem before beginning to create solutions.</a:t>
            </a:r>
          </a:p>
          <a:p>
            <a:pPr marL="285750" indent="-285750">
              <a:buClr>
                <a:schemeClr val="tx1"/>
              </a:buClr>
              <a:buSzPct val="100000"/>
              <a:buFont typeface="Arial" panose="020B0604020202020204" pitchFamily="34" charset="0"/>
              <a:buChar char="•"/>
            </a:pPr>
            <a:r>
              <a:rPr lang="en-IN" sz="1800" dirty="0"/>
              <a:t>Use hypothesis testing to identify the underlying or core problem before </a:t>
            </a:r>
            <a:r>
              <a:rPr lang="en-IN" sz="1800" dirty="0" err="1"/>
              <a:t>analyzing</a:t>
            </a:r>
            <a:r>
              <a:rPr lang="en-IN" sz="1800" dirty="0"/>
              <a:t> solutions.</a:t>
            </a:r>
          </a:p>
        </p:txBody>
      </p:sp>
      <p:sp>
        <p:nvSpPr>
          <p:cNvPr id="7" name="Text Placeholder 11">
            <a:extLst>
              <a:ext uri="{FF2B5EF4-FFF2-40B4-BE49-F238E27FC236}">
                <a16:creationId xmlns:a16="http://schemas.microsoft.com/office/drawing/2014/main" id="{416A2ED9-94A8-5C45-8BF2-F2C3573977B2}"/>
              </a:ext>
            </a:extLst>
          </p:cNvPr>
          <p:cNvSpPr txBox="1">
            <a:spLocks/>
          </p:cNvSpPr>
          <p:nvPr/>
        </p:nvSpPr>
        <p:spPr>
          <a:xfrm>
            <a:off x="8323451" y="2258807"/>
            <a:ext cx="3420000" cy="3634429"/>
          </a:xfrm>
          <a:prstGeom prst="rect">
            <a:avLst/>
          </a:prstGeom>
          <a:solidFill>
            <a:srgbClr val="002856"/>
          </a:solidFill>
          <a:ln w="12700">
            <a:no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chemeClr val="bg1"/>
                </a:solidFill>
                <a:ea typeface="Arial"/>
                <a:cs typeface="Arial"/>
                <a:sym typeface="Arial"/>
              </a:rPr>
              <a:t>Adopt a Problem Solving Approach (Slides 24-26) </a:t>
            </a:r>
          </a:p>
          <a:p>
            <a:pPr marL="285750" indent="-285750">
              <a:buClr>
                <a:schemeClr val="bg1"/>
              </a:buClr>
              <a:buSzPct val="100000"/>
              <a:buFont typeface="Arial" panose="020B0604020202020204" pitchFamily="34" charset="0"/>
              <a:buChar char="•"/>
            </a:pPr>
            <a:r>
              <a:rPr lang="en-IN" sz="1800" dirty="0">
                <a:solidFill>
                  <a:schemeClr val="bg1"/>
                </a:solidFill>
              </a:rPr>
              <a:t>Help stakeholders to connect the dots to solve the real issue, not the apparent issue.</a:t>
            </a:r>
          </a:p>
        </p:txBody>
      </p:sp>
      <p:sp>
        <p:nvSpPr>
          <p:cNvPr id="9" name="Rectangle 8">
            <a:extLst>
              <a:ext uri="{FF2B5EF4-FFF2-40B4-BE49-F238E27FC236}">
                <a16:creationId xmlns:a16="http://schemas.microsoft.com/office/drawing/2014/main" id="{FBD50A31-58E3-8848-9714-34159D9D5B74}"/>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10" name="Text Placeholder 9">
            <a:extLst>
              <a:ext uri="{FF2B5EF4-FFF2-40B4-BE49-F238E27FC236}">
                <a16:creationId xmlns:a16="http://schemas.microsoft.com/office/drawing/2014/main" id="{FBB2812B-2AB7-104B-BB22-3EF4C6CD3E93}"/>
              </a:ext>
            </a:extLst>
          </p:cNvPr>
          <p:cNvSpPr txBox="1">
            <a:spLocks/>
          </p:cNvSpPr>
          <p:nvPr/>
        </p:nvSpPr>
        <p:spPr>
          <a:xfrm>
            <a:off x="457199" y="2258807"/>
            <a:ext cx="3420000" cy="3634429"/>
          </a:xfrm>
          <a:prstGeom prst="rect">
            <a:avLst/>
          </a:prstGeom>
          <a:noFill/>
          <a:ln w="12700">
            <a:solidFill>
              <a:srgbClr val="6F7878"/>
            </a:solidFill>
          </a:ln>
        </p:spPr>
        <p:txBody>
          <a:bodyPr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ea typeface="Arial"/>
                <a:cs typeface="Arial"/>
                <a:sym typeface="Arial"/>
              </a:rPr>
              <a:t>Think from Multiple Perspectives (Slides 6-18)</a:t>
            </a:r>
          </a:p>
          <a:p>
            <a:pPr marL="285750" indent="-285750">
              <a:buClr>
                <a:schemeClr val="tx1"/>
              </a:buClr>
              <a:buSzPct val="100000"/>
              <a:buFont typeface="Arial" panose="020B0604020202020204" pitchFamily="34" charset="0"/>
              <a:buChar char="•"/>
            </a:pPr>
            <a:r>
              <a:rPr lang="en-IN" sz="1800" dirty="0"/>
              <a:t>Deliberately approach problem-solving from multiple angles to ensure a comprehensive approach to solutioning.</a:t>
            </a:r>
          </a:p>
          <a:p>
            <a:pPr marL="285750" indent="-285750">
              <a:buClr>
                <a:schemeClr val="tx1"/>
              </a:buClr>
              <a:buSzPct val="100000"/>
              <a:buFont typeface="Arial" panose="020B0604020202020204" pitchFamily="34" charset="0"/>
              <a:buChar char="•"/>
            </a:pPr>
            <a:r>
              <a:rPr lang="en-IN" sz="1800" dirty="0"/>
              <a:t>Avoid group think by structuring approaches to solutions, and making space for structured dissent.</a:t>
            </a:r>
          </a:p>
        </p:txBody>
      </p:sp>
      <p:sp>
        <p:nvSpPr>
          <p:cNvPr id="12" name="Freeform: Shape 159">
            <a:extLst>
              <a:ext uri="{FF2B5EF4-FFF2-40B4-BE49-F238E27FC236}">
                <a16:creationId xmlns:a16="http://schemas.microsoft.com/office/drawing/2014/main" id="{CEA7F435-A2A4-E84D-AEDE-80CA18D06DAD}"/>
              </a:ext>
            </a:extLst>
          </p:cNvPr>
          <p:cNvSpPr/>
          <p:nvPr/>
        </p:nvSpPr>
        <p:spPr>
          <a:xfrm>
            <a:off x="1920875" y="1474390"/>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3" name="Freeform: Shape 30">
            <a:extLst>
              <a:ext uri="{FF2B5EF4-FFF2-40B4-BE49-F238E27FC236}">
                <a16:creationId xmlns:a16="http://schemas.microsoft.com/office/drawing/2014/main" id="{DA641AE9-2AF0-F745-AB9A-9E7220E89139}"/>
              </a:ext>
            </a:extLst>
          </p:cNvPr>
          <p:cNvSpPr/>
          <p:nvPr/>
        </p:nvSpPr>
        <p:spPr>
          <a:xfrm rot="5400000">
            <a:off x="9723982" y="1608251"/>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4" name="Freeform: Shape 30">
            <a:extLst>
              <a:ext uri="{FF2B5EF4-FFF2-40B4-BE49-F238E27FC236}">
                <a16:creationId xmlns:a16="http://schemas.microsoft.com/office/drawing/2014/main" id="{A9936CC6-087A-F94B-A9B4-8FB7A45EA25F}"/>
              </a:ext>
            </a:extLst>
          </p:cNvPr>
          <p:cNvSpPr/>
          <p:nvPr/>
        </p:nvSpPr>
        <p:spPr>
          <a:xfrm rot="10800000">
            <a:off x="5760333" y="1608252"/>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901869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EE4090-3F69-EC44-A6AE-3947AE81FC92}"/>
              </a:ext>
            </a:extLst>
          </p:cNvPr>
          <p:cNvSpPr/>
          <p:nvPr/>
        </p:nvSpPr>
        <p:spPr>
          <a:xfrm>
            <a:off x="1267010" y="1527174"/>
            <a:ext cx="8676000" cy="1000274"/>
          </a:xfrm>
          <a:prstGeom prst="rect">
            <a:avLst/>
          </a:prstGeom>
          <a:noFill/>
          <a:ln w="12700">
            <a:noFill/>
          </a:ln>
        </p:spPr>
        <p:txBody>
          <a:bodyPr wrap="square">
            <a:spAutoFit/>
          </a:bodyPr>
          <a:lstStyle/>
          <a:p>
            <a:pPr>
              <a:spcAft>
                <a:spcPts val="600"/>
              </a:spcAft>
            </a:pPr>
            <a:r>
              <a:rPr lang="en-IN" b="1" dirty="0"/>
              <a:t>Audience for this Exercise</a:t>
            </a:r>
          </a:p>
          <a:p>
            <a:r>
              <a:rPr lang="en-IN" dirty="0"/>
              <a:t>Helpful for employees looking to take up managerial positions. Can also be used by managers to make decisions more effectively.</a:t>
            </a:r>
          </a:p>
        </p:txBody>
      </p:sp>
      <p:sp>
        <p:nvSpPr>
          <p:cNvPr id="3" name="Rectangle 2">
            <a:extLst>
              <a:ext uri="{FF2B5EF4-FFF2-40B4-BE49-F238E27FC236}">
                <a16:creationId xmlns:a16="http://schemas.microsoft.com/office/drawing/2014/main" id="{5D523AD7-939A-9342-9685-C88520EDD52D}"/>
              </a:ext>
            </a:extLst>
          </p:cNvPr>
          <p:cNvSpPr/>
          <p:nvPr/>
        </p:nvSpPr>
        <p:spPr>
          <a:xfrm>
            <a:off x="1267010" y="2740504"/>
            <a:ext cx="8676000" cy="723275"/>
          </a:xfrm>
          <a:prstGeom prst="rect">
            <a:avLst/>
          </a:prstGeom>
          <a:noFill/>
          <a:ln w="12700">
            <a:noFill/>
          </a:ln>
        </p:spPr>
        <p:txBody>
          <a:bodyPr wrap="square">
            <a:spAutoFit/>
          </a:bodyPr>
          <a:lstStyle/>
          <a:p>
            <a:pPr>
              <a:spcAft>
                <a:spcPts val="600"/>
              </a:spcAft>
            </a:pPr>
            <a:r>
              <a:rPr lang="en-IN" b="1" dirty="0"/>
              <a:t>When to Use</a:t>
            </a:r>
          </a:p>
          <a:p>
            <a:r>
              <a:rPr lang="en-IN" dirty="0"/>
              <a:t>Performance reviews and day-to-day interaction</a:t>
            </a:r>
          </a:p>
        </p:txBody>
      </p:sp>
      <p:sp>
        <p:nvSpPr>
          <p:cNvPr id="4" name="Rectangle 3">
            <a:extLst>
              <a:ext uri="{FF2B5EF4-FFF2-40B4-BE49-F238E27FC236}">
                <a16:creationId xmlns:a16="http://schemas.microsoft.com/office/drawing/2014/main" id="{778E6ED8-DD36-C547-9590-09B2E0F2968A}"/>
              </a:ext>
            </a:extLst>
          </p:cNvPr>
          <p:cNvSpPr/>
          <p:nvPr/>
        </p:nvSpPr>
        <p:spPr>
          <a:xfrm>
            <a:off x="1267010" y="3676835"/>
            <a:ext cx="8676000" cy="1000274"/>
          </a:xfrm>
          <a:prstGeom prst="rect">
            <a:avLst/>
          </a:prstGeom>
          <a:noFill/>
          <a:ln w="12700">
            <a:noFill/>
          </a:ln>
        </p:spPr>
        <p:txBody>
          <a:bodyPr wrap="square">
            <a:spAutoFit/>
          </a:bodyPr>
          <a:lstStyle/>
          <a:p>
            <a:pPr>
              <a:spcAft>
                <a:spcPts val="600"/>
              </a:spcAft>
            </a:pPr>
            <a:r>
              <a:rPr lang="en-IN" b="1" dirty="0"/>
              <a:t>What this Exercise Teaches </a:t>
            </a:r>
          </a:p>
          <a:p>
            <a:pPr marL="179388" indent="-179388">
              <a:buFont typeface="Arial" panose="020B0604020202020204" pitchFamily="34" charset="0"/>
              <a:buChar char="•"/>
            </a:pPr>
            <a:r>
              <a:rPr lang="en-IN" dirty="0"/>
              <a:t>Identify the core issues by breaking it up into various components</a:t>
            </a:r>
          </a:p>
          <a:p>
            <a:pPr marL="179388" indent="-179388">
              <a:buFont typeface="Arial" panose="020B0604020202020204" pitchFamily="34" charset="0"/>
              <a:buChar char="•"/>
            </a:pPr>
            <a:r>
              <a:rPr lang="en-IN" dirty="0"/>
              <a:t>Find the right problem before </a:t>
            </a:r>
            <a:r>
              <a:rPr lang="en-IN" dirty="0" err="1"/>
              <a:t>analyzing</a:t>
            </a:r>
            <a:r>
              <a:rPr lang="en-IN" dirty="0"/>
              <a:t> and coming up with solutions</a:t>
            </a:r>
          </a:p>
        </p:txBody>
      </p:sp>
      <p:sp>
        <p:nvSpPr>
          <p:cNvPr id="5" name="Rectangle 4">
            <a:extLst>
              <a:ext uri="{FF2B5EF4-FFF2-40B4-BE49-F238E27FC236}">
                <a16:creationId xmlns:a16="http://schemas.microsoft.com/office/drawing/2014/main" id="{EAA20385-BC57-824D-A479-B736D335C823}"/>
              </a:ext>
            </a:extLst>
          </p:cNvPr>
          <p:cNvSpPr/>
          <p:nvPr/>
        </p:nvSpPr>
        <p:spPr>
          <a:xfrm>
            <a:off x="1267010" y="4890164"/>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Requires exposure to exercise 2</a:t>
            </a:r>
          </a:p>
        </p:txBody>
      </p:sp>
      <p:sp>
        <p:nvSpPr>
          <p:cNvPr id="6" name="Rectangle 5">
            <a:extLst>
              <a:ext uri="{FF2B5EF4-FFF2-40B4-BE49-F238E27FC236}">
                <a16:creationId xmlns:a16="http://schemas.microsoft.com/office/drawing/2014/main" id="{0939FD1F-E09F-C546-B39E-0EE58B5A347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26055B07-D25F-344B-BC3F-0C45B84F20B4}"/>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dirty="0"/>
              <a:t>Exercise 3: Adopt a Problem Solving Approach</a:t>
            </a:r>
          </a:p>
        </p:txBody>
      </p:sp>
      <p:sp>
        <p:nvSpPr>
          <p:cNvPr id="9" name="Freeform: Shape 9">
            <a:extLst>
              <a:ext uri="{FF2B5EF4-FFF2-40B4-BE49-F238E27FC236}">
                <a16:creationId xmlns:a16="http://schemas.microsoft.com/office/drawing/2014/main" id="{8B03B531-DDBC-4749-B2E7-312D480900B5}"/>
              </a:ext>
            </a:extLst>
          </p:cNvPr>
          <p:cNvSpPr/>
          <p:nvPr/>
        </p:nvSpPr>
        <p:spPr>
          <a:xfrm>
            <a:off x="457200" y="1613718"/>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19563286-6A41-CE4C-A156-CF36BBA3938C}"/>
              </a:ext>
            </a:extLst>
          </p:cNvPr>
          <p:cNvSpPr/>
          <p:nvPr/>
        </p:nvSpPr>
        <p:spPr>
          <a:xfrm>
            <a:off x="528638" y="3736147"/>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A6B9AF90-5C00-AE49-867B-5BBACF632330}"/>
              </a:ext>
            </a:extLst>
          </p:cNvPr>
          <p:cNvSpPr/>
          <p:nvPr/>
        </p:nvSpPr>
        <p:spPr>
          <a:xfrm>
            <a:off x="528637" y="2780433"/>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9D720472-82B0-B849-B9D8-B106862F5EB8}"/>
              </a:ext>
            </a:extLst>
          </p:cNvPr>
          <p:cNvSpPr/>
          <p:nvPr/>
        </p:nvSpPr>
        <p:spPr>
          <a:xfrm>
            <a:off x="547688" y="4981780"/>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291616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998217E-4993-F645-AAF6-854120E15A00}"/>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6EF07A91-62ED-0248-B2E0-5647A91495E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pPr lvl="0">
              <a:spcBef>
                <a:spcPts val="0"/>
              </a:spcBef>
              <a:spcAft>
                <a:spcPts val="0"/>
              </a:spcAft>
            </a:pPr>
            <a:r>
              <a:rPr lang="en-IN" b="1" dirty="0">
                <a:solidFill>
                  <a:schemeClr val="dk2"/>
                </a:solidFill>
                <a:ea typeface="Arial Black"/>
                <a:cs typeface="Arial Black"/>
                <a:sym typeface="Arial Black"/>
              </a:rPr>
              <a:t>Exercise 3: Adopt a Problem Solving Approach</a:t>
            </a:r>
            <a:endParaRPr lang="en-IN" dirty="0"/>
          </a:p>
        </p:txBody>
      </p:sp>
      <p:sp>
        <p:nvSpPr>
          <p:cNvPr id="4" name="Rectangle 3">
            <a:extLst>
              <a:ext uri="{FF2B5EF4-FFF2-40B4-BE49-F238E27FC236}">
                <a16:creationId xmlns:a16="http://schemas.microsoft.com/office/drawing/2014/main" id="{1C41E42B-F22E-F243-8118-7F83E9382B70}"/>
              </a:ext>
            </a:extLst>
          </p:cNvPr>
          <p:cNvSpPr/>
          <p:nvPr/>
        </p:nvSpPr>
        <p:spPr>
          <a:xfrm>
            <a:off x="457199" y="1448152"/>
            <a:ext cx="11276013" cy="830997"/>
          </a:xfrm>
          <a:prstGeom prst="rect">
            <a:avLst/>
          </a:prstGeom>
        </p:spPr>
        <p:txBody>
          <a:bodyPr wrap="square">
            <a:spAutoFit/>
          </a:bodyPr>
          <a:lstStyle/>
          <a:p>
            <a:r>
              <a:rPr lang="en-IN" sz="1600" b="1" dirty="0"/>
              <a:t>Scenario: </a:t>
            </a:r>
            <a:r>
              <a:rPr lang="en-IN" sz="1600" dirty="0"/>
              <a:t>Your company is worried about revenue. Sales are down by 24% in the last six months. Last quarter, the company rolled out 6 new products with the intent of increasing sales by 15% to make up the difference, but we are not seeing the returns and are still down by 21% less than last year.. It is your job to figure out what to do.</a:t>
            </a:r>
          </a:p>
        </p:txBody>
      </p:sp>
      <p:sp>
        <p:nvSpPr>
          <p:cNvPr id="5" name="Rectangle 4">
            <a:extLst>
              <a:ext uri="{FF2B5EF4-FFF2-40B4-BE49-F238E27FC236}">
                <a16:creationId xmlns:a16="http://schemas.microsoft.com/office/drawing/2014/main" id="{E5C76A7D-C731-A647-94F2-DEA81C6F0CC7}"/>
              </a:ext>
            </a:extLst>
          </p:cNvPr>
          <p:cNvSpPr/>
          <p:nvPr/>
        </p:nvSpPr>
        <p:spPr>
          <a:xfrm>
            <a:off x="468488" y="2343280"/>
            <a:ext cx="11276013" cy="338554"/>
          </a:xfrm>
          <a:prstGeom prst="rect">
            <a:avLst/>
          </a:prstGeom>
          <a:solidFill>
            <a:srgbClr val="002856"/>
          </a:solidFill>
        </p:spPr>
        <p:txBody>
          <a:bodyPr wrap="square">
            <a:spAutoFit/>
          </a:bodyPr>
          <a:lstStyle/>
          <a:p>
            <a:r>
              <a:rPr lang="en-IN" sz="1600" b="1" dirty="0">
                <a:solidFill>
                  <a:schemeClr val="bg1"/>
                </a:solidFill>
              </a:rPr>
              <a:t>To Do: </a:t>
            </a:r>
            <a:r>
              <a:rPr lang="en-IN" sz="1600" dirty="0">
                <a:solidFill>
                  <a:schemeClr val="bg1"/>
                </a:solidFill>
              </a:rPr>
              <a:t>Formulate our solution to help stakeholders connect the dots, solve the real issue not the apparent issue.</a:t>
            </a:r>
          </a:p>
        </p:txBody>
      </p:sp>
      <p:sp>
        <p:nvSpPr>
          <p:cNvPr id="17" name="Google Shape;1649;p46">
            <a:extLst>
              <a:ext uri="{FF2B5EF4-FFF2-40B4-BE49-F238E27FC236}">
                <a16:creationId xmlns:a16="http://schemas.microsoft.com/office/drawing/2014/main" id="{E236F6A5-1D39-474E-8349-83F1CC1AC5AB}"/>
              </a:ext>
            </a:extLst>
          </p:cNvPr>
          <p:cNvSpPr txBox="1"/>
          <p:nvPr/>
        </p:nvSpPr>
        <p:spPr>
          <a:xfrm>
            <a:off x="468487" y="2972597"/>
            <a:ext cx="2340000" cy="2057074"/>
          </a:xfrm>
          <a:prstGeom prst="rect">
            <a:avLst/>
          </a:prstGeom>
          <a:solidFill>
            <a:srgbClr val="D3D3D3"/>
          </a:solidFill>
          <a:ln w="12700">
            <a:noFill/>
          </a:ln>
        </p:spPr>
        <p:txBody>
          <a:bodyPr spcFirstLastPara="1" wrap="square" lIns="108000" tIns="108000" rIns="108000" bIns="108000" anchor="t" anchorCtr="0">
            <a:noAutofit/>
          </a:bodyPr>
          <a:lstStyle/>
          <a:p>
            <a:pPr marR="0" lvl="0" algn="l" rtl="0">
              <a:spcBef>
                <a:spcPts val="0"/>
              </a:spcBef>
              <a:spcAft>
                <a:spcPts val="900"/>
              </a:spcAft>
              <a:buClr>
                <a:srgbClr val="8A8A8C"/>
              </a:buClr>
              <a:buSzPct val="100000"/>
            </a:pPr>
            <a:r>
              <a:rPr lang="en-US" sz="1600" b="1" dirty="0">
                <a:solidFill>
                  <a:srgbClr val="6F7878"/>
                </a:solidFill>
                <a:latin typeface="Arial" panose="020B0604020202020204" pitchFamily="34" charset="0"/>
                <a:ea typeface="Arial"/>
                <a:cs typeface="Arial" panose="020B0604020202020204" pitchFamily="34" charset="0"/>
                <a:sym typeface="Arial"/>
              </a:rPr>
              <a:t>1. Background</a:t>
            </a:r>
            <a:endParaRPr sz="1600" dirty="0">
              <a:solidFill>
                <a:srgbClr val="6F7878"/>
              </a:solidFill>
              <a:latin typeface="Arial" panose="020B0604020202020204" pitchFamily="34" charset="0"/>
              <a:cs typeface="Arial" panose="020B0604020202020204" pitchFamily="34" charset="0"/>
            </a:endParaRPr>
          </a:p>
          <a:p>
            <a:pPr marL="0" marR="0" lvl="0" indent="0" algn="l" rtl="0">
              <a:spcBef>
                <a:spcPts val="0"/>
              </a:spcBef>
              <a:spcAft>
                <a:spcPts val="0"/>
              </a:spcAft>
              <a:buNone/>
            </a:pPr>
            <a:r>
              <a:rPr lang="en-US" sz="1600" dirty="0">
                <a:solidFill>
                  <a:srgbClr val="6F7878"/>
                </a:solidFill>
                <a:latin typeface="Arial" panose="020B0604020202020204" pitchFamily="34" charset="0"/>
                <a:ea typeface="Arial"/>
                <a:cs typeface="Arial" panose="020B0604020202020204" pitchFamily="34" charset="0"/>
                <a:sym typeface="Arial"/>
              </a:rPr>
              <a:t>Use this space to offer a high-level overview as well as any background information on the topic. </a:t>
            </a:r>
            <a:endParaRPr sz="1600" dirty="0">
              <a:solidFill>
                <a:srgbClr val="6F7878"/>
              </a:solidFill>
              <a:latin typeface="Arial" panose="020B0604020202020204" pitchFamily="34" charset="0"/>
              <a:cs typeface="Arial" panose="020B0604020202020204" pitchFamily="34" charset="0"/>
            </a:endParaRPr>
          </a:p>
        </p:txBody>
      </p:sp>
      <p:sp>
        <p:nvSpPr>
          <p:cNvPr id="19" name="Google Shape;1649;p46">
            <a:extLst>
              <a:ext uri="{FF2B5EF4-FFF2-40B4-BE49-F238E27FC236}">
                <a16:creationId xmlns:a16="http://schemas.microsoft.com/office/drawing/2014/main" id="{71C6FAF4-A348-4145-A8C7-9A7DA10D8FFD}"/>
              </a:ext>
            </a:extLst>
          </p:cNvPr>
          <p:cNvSpPr txBox="1"/>
          <p:nvPr/>
        </p:nvSpPr>
        <p:spPr>
          <a:xfrm>
            <a:off x="3447159" y="2972597"/>
            <a:ext cx="2340000" cy="2057074"/>
          </a:xfrm>
          <a:prstGeom prst="rect">
            <a:avLst/>
          </a:prstGeom>
          <a:noFill/>
          <a:ln w="12700">
            <a:solidFill>
              <a:srgbClr val="6F7878"/>
            </a:solidFill>
          </a:ln>
        </p:spPr>
        <p:txBody>
          <a:bodyPr spcFirstLastPara="1" wrap="square" lIns="108000" tIns="108000" rIns="108000" bIns="108000" anchor="t" anchorCtr="0">
            <a:spAutoFit/>
          </a:bodyPr>
          <a:lstStyle/>
          <a:p>
            <a:pPr>
              <a:spcAft>
                <a:spcPts val="900"/>
              </a:spcAft>
              <a:buClr>
                <a:srgbClr val="8A8A8C"/>
              </a:buClr>
              <a:buSzPct val="100000"/>
            </a:pPr>
            <a:r>
              <a:rPr lang="en-US" sz="1600" b="1" dirty="0">
                <a:latin typeface="Arial" panose="020B0604020202020204" pitchFamily="34" charset="0"/>
                <a:ea typeface="Arial"/>
                <a:cs typeface="Arial" panose="020B0604020202020204" pitchFamily="34" charset="0"/>
                <a:sym typeface="Arial"/>
              </a:rPr>
              <a:t>2. Analysis and Findings</a:t>
            </a:r>
            <a:endParaRPr sz="1600" dirty="0">
              <a:latin typeface="Arial" panose="020B0604020202020204" pitchFamily="34" charset="0"/>
              <a:cs typeface="Arial" panose="020B0604020202020204" pitchFamily="34" charset="0"/>
            </a:endParaRPr>
          </a:p>
          <a:p>
            <a:pPr lvl="0"/>
            <a:r>
              <a:rPr lang="en-IN" sz="1600" dirty="0">
                <a:latin typeface="Arial" panose="020B0604020202020204" pitchFamily="34" charset="0"/>
                <a:ea typeface="Arial"/>
                <a:cs typeface="Arial" panose="020B0604020202020204" pitchFamily="34" charset="0"/>
                <a:sym typeface="Arial"/>
              </a:rPr>
              <a:t>Use this section to highlight the key findings and two or three key insights from the analysis.</a:t>
            </a:r>
          </a:p>
        </p:txBody>
      </p:sp>
      <p:sp>
        <p:nvSpPr>
          <p:cNvPr id="27" name="Triangle 26">
            <a:extLst>
              <a:ext uri="{FF2B5EF4-FFF2-40B4-BE49-F238E27FC236}">
                <a16:creationId xmlns:a16="http://schemas.microsoft.com/office/drawing/2014/main" id="{DD59D04A-8B46-B643-AD11-626785FE405A}"/>
              </a:ext>
            </a:extLst>
          </p:cNvPr>
          <p:cNvSpPr/>
          <p:nvPr/>
        </p:nvSpPr>
        <p:spPr>
          <a:xfrm rot="5400000">
            <a:off x="2906224" y="3899385"/>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8" name="Triangle 27">
            <a:extLst>
              <a:ext uri="{FF2B5EF4-FFF2-40B4-BE49-F238E27FC236}">
                <a16:creationId xmlns:a16="http://schemas.microsoft.com/office/drawing/2014/main" id="{942C6AB8-5201-4C41-9181-DB1F11FBE5E4}"/>
              </a:ext>
            </a:extLst>
          </p:cNvPr>
          <p:cNvSpPr/>
          <p:nvPr/>
        </p:nvSpPr>
        <p:spPr>
          <a:xfrm rot="5400000">
            <a:off x="5884896" y="3899385"/>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9" name="Google Shape;1649;p46">
            <a:extLst>
              <a:ext uri="{FF2B5EF4-FFF2-40B4-BE49-F238E27FC236}">
                <a16:creationId xmlns:a16="http://schemas.microsoft.com/office/drawing/2014/main" id="{DE394073-BE4B-F047-90CE-08967ED98BAC}"/>
              </a:ext>
            </a:extLst>
          </p:cNvPr>
          <p:cNvSpPr txBox="1"/>
          <p:nvPr/>
        </p:nvSpPr>
        <p:spPr>
          <a:xfrm>
            <a:off x="6425831" y="2972597"/>
            <a:ext cx="2340000" cy="2057074"/>
          </a:xfrm>
          <a:prstGeom prst="rect">
            <a:avLst/>
          </a:prstGeom>
          <a:solidFill>
            <a:srgbClr val="D3D3D3"/>
          </a:solidFill>
          <a:ln w="12700">
            <a:noFill/>
          </a:ln>
        </p:spPr>
        <p:txBody>
          <a:bodyPr spcFirstLastPara="1" wrap="square" lIns="108000" tIns="108000" rIns="108000" bIns="108000" anchor="t" anchorCtr="0">
            <a:noAutofit/>
          </a:bodyPr>
          <a:lstStyle/>
          <a:p>
            <a:pPr>
              <a:spcAft>
                <a:spcPts val="900"/>
              </a:spcAft>
              <a:buClr>
                <a:srgbClr val="8A8A8C"/>
              </a:buClr>
              <a:buSzPct val="100000"/>
            </a:pPr>
            <a:r>
              <a:rPr lang="en-US" sz="1600" b="1" dirty="0">
                <a:solidFill>
                  <a:srgbClr val="6F7878"/>
                </a:solidFill>
                <a:latin typeface="Arial" panose="020B0604020202020204" pitchFamily="34" charset="0"/>
                <a:ea typeface="Arial"/>
                <a:cs typeface="Arial" panose="020B0604020202020204" pitchFamily="34" charset="0"/>
                <a:sym typeface="Arial"/>
              </a:rPr>
              <a:t>3. Summary of Analytic Details</a:t>
            </a:r>
            <a:endParaRPr sz="1600" dirty="0">
              <a:solidFill>
                <a:srgbClr val="6F7878"/>
              </a:solidFill>
              <a:latin typeface="Arial" panose="020B0604020202020204" pitchFamily="34" charset="0"/>
              <a:cs typeface="Arial" panose="020B0604020202020204" pitchFamily="34" charset="0"/>
            </a:endParaRPr>
          </a:p>
          <a:p>
            <a:pPr lvl="0"/>
            <a:r>
              <a:rPr lang="en-IN" sz="1600" dirty="0">
                <a:solidFill>
                  <a:srgbClr val="6F7878"/>
                </a:solidFill>
                <a:latin typeface="Arial" panose="020B0604020202020204" pitchFamily="34" charset="0"/>
                <a:ea typeface="Arial"/>
                <a:cs typeface="Arial" panose="020B0604020202020204" pitchFamily="34" charset="0"/>
                <a:sym typeface="Arial"/>
              </a:rPr>
              <a:t>Enter relevant data and quantitative findings</a:t>
            </a:r>
          </a:p>
        </p:txBody>
      </p:sp>
      <p:sp>
        <p:nvSpPr>
          <p:cNvPr id="30" name="Google Shape;1649;p46">
            <a:extLst>
              <a:ext uri="{FF2B5EF4-FFF2-40B4-BE49-F238E27FC236}">
                <a16:creationId xmlns:a16="http://schemas.microsoft.com/office/drawing/2014/main" id="{1AFEEBF5-D557-134F-885D-2669C88E9D5C}"/>
              </a:ext>
            </a:extLst>
          </p:cNvPr>
          <p:cNvSpPr txBox="1"/>
          <p:nvPr/>
        </p:nvSpPr>
        <p:spPr>
          <a:xfrm>
            <a:off x="9404501" y="2972597"/>
            <a:ext cx="2340000" cy="2057074"/>
          </a:xfrm>
          <a:prstGeom prst="rect">
            <a:avLst/>
          </a:prstGeom>
          <a:noFill/>
          <a:ln w="12700">
            <a:solidFill>
              <a:srgbClr val="6F7878"/>
            </a:solidFill>
          </a:ln>
        </p:spPr>
        <p:txBody>
          <a:bodyPr spcFirstLastPara="1" wrap="square" lIns="108000" tIns="108000" rIns="108000" bIns="108000" anchor="t" anchorCtr="0">
            <a:spAutoFit/>
          </a:bodyPr>
          <a:lstStyle/>
          <a:p>
            <a:pPr>
              <a:spcAft>
                <a:spcPts val="900"/>
              </a:spcAft>
              <a:buClr>
                <a:srgbClr val="8A8A8C"/>
              </a:buClr>
              <a:buSzPct val="100000"/>
            </a:pPr>
            <a:r>
              <a:rPr lang="en-US" sz="1600" b="1" dirty="0">
                <a:latin typeface="Arial" panose="020B0604020202020204" pitchFamily="34" charset="0"/>
                <a:ea typeface="Arial"/>
                <a:cs typeface="Arial" panose="020B0604020202020204" pitchFamily="34" charset="0"/>
                <a:sym typeface="Arial"/>
              </a:rPr>
              <a:t>4. Recommendations and Next Steps</a:t>
            </a:r>
            <a:endParaRPr sz="1600" dirty="0">
              <a:latin typeface="Arial" panose="020B0604020202020204" pitchFamily="34" charset="0"/>
              <a:cs typeface="Arial" panose="020B0604020202020204" pitchFamily="34" charset="0"/>
            </a:endParaRPr>
          </a:p>
          <a:p>
            <a:pPr lvl="0"/>
            <a:r>
              <a:rPr lang="en-IN" sz="1600" dirty="0">
                <a:latin typeface="Arial" panose="020B0604020202020204" pitchFamily="34" charset="0"/>
                <a:ea typeface="Arial"/>
                <a:cs typeface="Arial" panose="020B0604020202020204" pitchFamily="34" charset="0"/>
                <a:sym typeface="Arial"/>
              </a:rPr>
              <a:t>Use this section to highlight the recommendations and next steps for the stakeholder.</a:t>
            </a:r>
          </a:p>
        </p:txBody>
      </p:sp>
      <p:sp>
        <p:nvSpPr>
          <p:cNvPr id="31" name="Triangle 30">
            <a:extLst>
              <a:ext uri="{FF2B5EF4-FFF2-40B4-BE49-F238E27FC236}">
                <a16:creationId xmlns:a16="http://schemas.microsoft.com/office/drawing/2014/main" id="{E8B7AF78-DB0D-EA42-8ACD-4FF7B875DF98}"/>
              </a:ext>
            </a:extLst>
          </p:cNvPr>
          <p:cNvSpPr/>
          <p:nvPr/>
        </p:nvSpPr>
        <p:spPr>
          <a:xfrm rot="5400000">
            <a:off x="8863568" y="3899385"/>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Tree>
    <p:extLst>
      <p:ext uri="{BB962C8B-B14F-4D97-AF65-F5344CB8AC3E}">
        <p14:creationId xmlns:p14="http://schemas.microsoft.com/office/powerpoint/2010/main" val="1242175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998217E-4993-F645-AAF6-854120E15A00}"/>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3" name="Title 5">
            <a:extLst>
              <a:ext uri="{FF2B5EF4-FFF2-40B4-BE49-F238E27FC236}">
                <a16:creationId xmlns:a16="http://schemas.microsoft.com/office/drawing/2014/main" id="{6EF07A91-62ED-0248-B2E0-5647A91495E7}"/>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pPr lvl="0">
              <a:spcBef>
                <a:spcPts val="0"/>
              </a:spcBef>
              <a:spcAft>
                <a:spcPts val="0"/>
              </a:spcAft>
            </a:pPr>
            <a:r>
              <a:rPr lang="en-IN" b="1">
                <a:solidFill>
                  <a:schemeClr val="dk2"/>
                </a:solidFill>
                <a:ea typeface="Arial Black"/>
                <a:cs typeface="Arial Black"/>
                <a:sym typeface="Arial Black"/>
              </a:rPr>
              <a:t>Solution: Provide Context To Your Recommendations</a:t>
            </a:r>
          </a:p>
        </p:txBody>
      </p:sp>
      <p:sp>
        <p:nvSpPr>
          <p:cNvPr id="17" name="Google Shape;1649;p46">
            <a:extLst>
              <a:ext uri="{FF2B5EF4-FFF2-40B4-BE49-F238E27FC236}">
                <a16:creationId xmlns:a16="http://schemas.microsoft.com/office/drawing/2014/main" id="{E236F6A5-1D39-474E-8349-83F1CC1AC5AB}"/>
              </a:ext>
            </a:extLst>
          </p:cNvPr>
          <p:cNvSpPr txBox="1"/>
          <p:nvPr/>
        </p:nvSpPr>
        <p:spPr>
          <a:xfrm>
            <a:off x="468487" y="1994696"/>
            <a:ext cx="2340000" cy="3819250"/>
          </a:xfrm>
          <a:prstGeom prst="rect">
            <a:avLst/>
          </a:prstGeom>
          <a:noFill/>
          <a:ln w="12700">
            <a:solidFill>
              <a:srgbClr val="6F7878"/>
            </a:solidFill>
          </a:ln>
        </p:spPr>
        <p:txBody>
          <a:bodyPr spcFirstLastPara="1" wrap="square" lIns="108000" tIns="108000" rIns="108000" bIns="108000" anchor="t" anchorCtr="0">
            <a:noAutofit/>
          </a:bodyPr>
          <a:lstStyle/>
          <a:p>
            <a:pPr marR="0" lvl="0" algn="l" rtl="0">
              <a:spcBef>
                <a:spcPts val="0"/>
              </a:spcBef>
              <a:spcAft>
                <a:spcPts val="900"/>
              </a:spcAft>
              <a:buClr>
                <a:srgbClr val="8A8A8C"/>
              </a:buClr>
              <a:buSzPct val="100000"/>
            </a:pPr>
            <a:r>
              <a:rPr lang="en-US" sz="1600" b="1" dirty="0">
                <a:latin typeface="Arial" panose="020B0604020202020204" pitchFamily="34" charset="0"/>
                <a:ea typeface="Arial"/>
                <a:cs typeface="Arial" panose="020B0604020202020204" pitchFamily="34" charset="0"/>
                <a:sym typeface="Arial"/>
              </a:rPr>
              <a:t>1. Background</a:t>
            </a:r>
            <a:endParaRPr sz="1600" dirty="0">
              <a:latin typeface="Arial" panose="020B0604020202020204" pitchFamily="34" charset="0"/>
              <a:cs typeface="Arial" panose="020B0604020202020204" pitchFamily="34" charset="0"/>
            </a:endParaRPr>
          </a:p>
          <a:p>
            <a:pPr marL="0" marR="0" lvl="0" indent="0" algn="l" rtl="0">
              <a:spcBef>
                <a:spcPts val="0"/>
              </a:spcBef>
              <a:spcAft>
                <a:spcPts val="0"/>
              </a:spcAft>
              <a:buNone/>
            </a:pPr>
            <a:r>
              <a:rPr lang="en-US" sz="1600" dirty="0">
                <a:latin typeface="Arial" panose="020B0604020202020204" pitchFamily="34" charset="0"/>
                <a:ea typeface="Arial"/>
                <a:cs typeface="Arial" panose="020B0604020202020204" pitchFamily="34" charset="0"/>
                <a:sym typeface="Arial"/>
              </a:rPr>
              <a:t>Use this space to offer a high-level overview as well as any background information on the topic. </a:t>
            </a:r>
          </a:p>
          <a:p>
            <a:pPr lvl="0">
              <a:spcBef>
                <a:spcPts val="900"/>
              </a:spcBef>
            </a:pPr>
            <a:r>
              <a:rPr lang="en-IN" sz="1600" b="1" dirty="0">
                <a:latin typeface="Arial" panose="020B0604020202020204" pitchFamily="34" charset="0"/>
                <a:cs typeface="Arial" panose="020B0604020202020204" pitchFamily="34" charset="0"/>
              </a:rPr>
              <a:t>Notes:</a:t>
            </a:r>
          </a:p>
        </p:txBody>
      </p:sp>
      <p:sp>
        <p:nvSpPr>
          <p:cNvPr id="19" name="Google Shape;1649;p46">
            <a:extLst>
              <a:ext uri="{FF2B5EF4-FFF2-40B4-BE49-F238E27FC236}">
                <a16:creationId xmlns:a16="http://schemas.microsoft.com/office/drawing/2014/main" id="{71C6FAF4-A348-4145-A8C7-9A7DA10D8FFD}"/>
              </a:ext>
            </a:extLst>
          </p:cNvPr>
          <p:cNvSpPr txBox="1"/>
          <p:nvPr/>
        </p:nvSpPr>
        <p:spPr>
          <a:xfrm>
            <a:off x="3447159" y="1994696"/>
            <a:ext cx="2340000" cy="3819250"/>
          </a:xfrm>
          <a:prstGeom prst="rect">
            <a:avLst/>
          </a:prstGeom>
          <a:noFill/>
          <a:ln w="12700">
            <a:solidFill>
              <a:srgbClr val="6F7878"/>
            </a:solidFill>
          </a:ln>
        </p:spPr>
        <p:txBody>
          <a:bodyPr spcFirstLastPara="1" wrap="square" lIns="108000" tIns="108000" rIns="108000" bIns="108000" anchor="t" anchorCtr="0">
            <a:noAutofit/>
          </a:bodyPr>
          <a:lstStyle/>
          <a:p>
            <a:pPr>
              <a:spcAft>
                <a:spcPts val="900"/>
              </a:spcAft>
              <a:buClr>
                <a:srgbClr val="8A8A8C"/>
              </a:buClr>
              <a:buSzPct val="100000"/>
            </a:pPr>
            <a:r>
              <a:rPr lang="en-US" sz="1600" b="1" dirty="0">
                <a:latin typeface="Arial" panose="020B0604020202020204" pitchFamily="34" charset="0"/>
                <a:ea typeface="Arial"/>
                <a:cs typeface="Arial" panose="020B0604020202020204" pitchFamily="34" charset="0"/>
                <a:sym typeface="Arial"/>
              </a:rPr>
              <a:t>2. Analysis and Findings</a:t>
            </a:r>
            <a:endParaRPr sz="1600" dirty="0">
              <a:latin typeface="Arial" panose="020B0604020202020204" pitchFamily="34" charset="0"/>
              <a:cs typeface="Arial" panose="020B0604020202020204" pitchFamily="34" charset="0"/>
            </a:endParaRPr>
          </a:p>
          <a:p>
            <a:pPr lvl="0"/>
            <a:r>
              <a:rPr lang="en-IN" sz="1600" dirty="0">
                <a:latin typeface="Arial" panose="020B0604020202020204" pitchFamily="34" charset="0"/>
                <a:ea typeface="Arial"/>
                <a:cs typeface="Arial" panose="020B0604020202020204" pitchFamily="34" charset="0"/>
                <a:sym typeface="Arial"/>
              </a:rPr>
              <a:t>Use this section to highlight the key findings and two or three key insights from the analysis.</a:t>
            </a:r>
          </a:p>
          <a:p>
            <a:pPr lvl="0">
              <a:spcBef>
                <a:spcPts val="900"/>
              </a:spcBef>
            </a:pPr>
            <a:r>
              <a:rPr lang="en-IN" sz="1600" b="1" dirty="0">
                <a:latin typeface="Arial" panose="020B0604020202020204" pitchFamily="34" charset="0"/>
                <a:ea typeface="Arial"/>
                <a:cs typeface="Arial" panose="020B0604020202020204" pitchFamily="34" charset="0"/>
                <a:sym typeface="Arial"/>
              </a:rPr>
              <a:t>Notes:</a:t>
            </a:r>
          </a:p>
        </p:txBody>
      </p:sp>
      <p:sp>
        <p:nvSpPr>
          <p:cNvPr id="27" name="Triangle 26">
            <a:extLst>
              <a:ext uri="{FF2B5EF4-FFF2-40B4-BE49-F238E27FC236}">
                <a16:creationId xmlns:a16="http://schemas.microsoft.com/office/drawing/2014/main" id="{DD59D04A-8B46-B643-AD11-626785FE405A}"/>
              </a:ext>
            </a:extLst>
          </p:cNvPr>
          <p:cNvSpPr/>
          <p:nvPr/>
        </p:nvSpPr>
        <p:spPr>
          <a:xfrm rot="5400000">
            <a:off x="2906224" y="3102303"/>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8" name="Triangle 27">
            <a:extLst>
              <a:ext uri="{FF2B5EF4-FFF2-40B4-BE49-F238E27FC236}">
                <a16:creationId xmlns:a16="http://schemas.microsoft.com/office/drawing/2014/main" id="{942C6AB8-5201-4C41-9181-DB1F11FBE5E4}"/>
              </a:ext>
            </a:extLst>
          </p:cNvPr>
          <p:cNvSpPr/>
          <p:nvPr/>
        </p:nvSpPr>
        <p:spPr>
          <a:xfrm rot="5400000">
            <a:off x="5884896" y="3102303"/>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9" name="Google Shape;1649;p46">
            <a:extLst>
              <a:ext uri="{FF2B5EF4-FFF2-40B4-BE49-F238E27FC236}">
                <a16:creationId xmlns:a16="http://schemas.microsoft.com/office/drawing/2014/main" id="{DE394073-BE4B-F047-90CE-08967ED98BAC}"/>
              </a:ext>
            </a:extLst>
          </p:cNvPr>
          <p:cNvSpPr txBox="1"/>
          <p:nvPr/>
        </p:nvSpPr>
        <p:spPr>
          <a:xfrm>
            <a:off x="6425831" y="1994697"/>
            <a:ext cx="2340000" cy="3819249"/>
          </a:xfrm>
          <a:prstGeom prst="rect">
            <a:avLst/>
          </a:prstGeom>
          <a:noFill/>
          <a:ln w="12700">
            <a:solidFill>
              <a:srgbClr val="6F7878"/>
            </a:solidFill>
          </a:ln>
        </p:spPr>
        <p:txBody>
          <a:bodyPr spcFirstLastPara="1" wrap="square" lIns="108000" tIns="108000" rIns="108000" bIns="108000" anchor="t" anchorCtr="0">
            <a:noAutofit/>
          </a:bodyPr>
          <a:lstStyle/>
          <a:p>
            <a:pPr>
              <a:spcAft>
                <a:spcPts val="900"/>
              </a:spcAft>
              <a:buClr>
                <a:srgbClr val="8A8A8C"/>
              </a:buClr>
              <a:buSzPct val="100000"/>
            </a:pPr>
            <a:r>
              <a:rPr lang="en-US" sz="1600" b="1" dirty="0">
                <a:latin typeface="Arial" panose="020B0604020202020204" pitchFamily="34" charset="0"/>
                <a:ea typeface="Arial"/>
                <a:cs typeface="Arial" panose="020B0604020202020204" pitchFamily="34" charset="0"/>
                <a:sym typeface="Arial"/>
              </a:rPr>
              <a:t>3. Summary of Analytic Details</a:t>
            </a:r>
            <a:endParaRPr sz="1600" dirty="0">
              <a:latin typeface="Arial" panose="020B0604020202020204" pitchFamily="34" charset="0"/>
              <a:cs typeface="Arial" panose="020B0604020202020204" pitchFamily="34" charset="0"/>
            </a:endParaRPr>
          </a:p>
          <a:p>
            <a:pPr lvl="0"/>
            <a:r>
              <a:rPr lang="en-IN" sz="1600" dirty="0">
                <a:latin typeface="Arial" panose="020B0604020202020204" pitchFamily="34" charset="0"/>
                <a:ea typeface="Arial"/>
                <a:cs typeface="Arial" panose="020B0604020202020204" pitchFamily="34" charset="0"/>
                <a:sym typeface="Arial"/>
              </a:rPr>
              <a:t>Enter relevant data and quantitative findings</a:t>
            </a:r>
          </a:p>
          <a:p>
            <a:pPr>
              <a:spcBef>
                <a:spcPts val="900"/>
              </a:spcBef>
            </a:pPr>
            <a:r>
              <a:rPr lang="en-IN" sz="1600" b="1" dirty="0">
                <a:latin typeface="Arial" panose="020B0604020202020204" pitchFamily="34" charset="0"/>
                <a:ea typeface="Arial"/>
                <a:cs typeface="Arial" panose="020B0604020202020204" pitchFamily="34" charset="0"/>
                <a:sym typeface="Arial"/>
              </a:rPr>
              <a:t>Notes:</a:t>
            </a:r>
          </a:p>
          <a:p>
            <a:pPr lvl="0"/>
            <a:endParaRPr lang="en-IN" sz="1600" dirty="0">
              <a:latin typeface="Arial" panose="020B0604020202020204" pitchFamily="34" charset="0"/>
              <a:ea typeface="Arial"/>
              <a:cs typeface="Arial" panose="020B0604020202020204" pitchFamily="34" charset="0"/>
              <a:sym typeface="Arial"/>
            </a:endParaRPr>
          </a:p>
        </p:txBody>
      </p:sp>
      <p:sp>
        <p:nvSpPr>
          <p:cNvPr id="30" name="Google Shape;1649;p46">
            <a:extLst>
              <a:ext uri="{FF2B5EF4-FFF2-40B4-BE49-F238E27FC236}">
                <a16:creationId xmlns:a16="http://schemas.microsoft.com/office/drawing/2014/main" id="{1AFEEBF5-D557-134F-885D-2669C88E9D5C}"/>
              </a:ext>
            </a:extLst>
          </p:cNvPr>
          <p:cNvSpPr txBox="1"/>
          <p:nvPr/>
        </p:nvSpPr>
        <p:spPr>
          <a:xfrm>
            <a:off x="9404501" y="1994696"/>
            <a:ext cx="2340000" cy="3865262"/>
          </a:xfrm>
          <a:prstGeom prst="rect">
            <a:avLst/>
          </a:prstGeom>
          <a:noFill/>
          <a:ln w="12700">
            <a:solidFill>
              <a:srgbClr val="6F7878"/>
            </a:solidFill>
          </a:ln>
        </p:spPr>
        <p:txBody>
          <a:bodyPr spcFirstLastPara="1" wrap="square" lIns="108000" tIns="108000" rIns="108000" bIns="108000" anchor="t" anchorCtr="0">
            <a:spAutoFit/>
          </a:bodyPr>
          <a:lstStyle/>
          <a:p>
            <a:pPr>
              <a:spcAft>
                <a:spcPts val="900"/>
              </a:spcAft>
              <a:buClr>
                <a:srgbClr val="8A8A8C"/>
              </a:buClr>
              <a:buSzPct val="100000"/>
            </a:pPr>
            <a:r>
              <a:rPr lang="en-US" sz="1600" b="1" dirty="0">
                <a:latin typeface="Arial" panose="020B0604020202020204" pitchFamily="34" charset="0"/>
                <a:ea typeface="Arial"/>
                <a:cs typeface="Arial" panose="020B0604020202020204" pitchFamily="34" charset="0"/>
                <a:sym typeface="Arial"/>
              </a:rPr>
              <a:t>4. Recommendations and Next Steps</a:t>
            </a:r>
            <a:endParaRPr sz="1600" dirty="0">
              <a:latin typeface="Arial" panose="020B0604020202020204" pitchFamily="34" charset="0"/>
              <a:cs typeface="Arial" panose="020B0604020202020204" pitchFamily="34" charset="0"/>
            </a:endParaRPr>
          </a:p>
          <a:p>
            <a:pPr lvl="0"/>
            <a:r>
              <a:rPr lang="en-IN" sz="1600" dirty="0">
                <a:latin typeface="Arial" panose="020B0604020202020204" pitchFamily="34" charset="0"/>
                <a:ea typeface="Arial"/>
                <a:cs typeface="Arial" panose="020B0604020202020204" pitchFamily="34" charset="0"/>
                <a:sym typeface="Arial"/>
              </a:rPr>
              <a:t>Use this section to highlight the recommendations and next steps for the stakeholder.</a:t>
            </a:r>
          </a:p>
          <a:p>
            <a:pPr>
              <a:spcBef>
                <a:spcPts val="900"/>
              </a:spcBef>
            </a:pPr>
            <a:r>
              <a:rPr lang="en-IN" sz="1600" b="1" dirty="0">
                <a:latin typeface="Arial" panose="020B0604020202020204" pitchFamily="34" charset="0"/>
                <a:ea typeface="Arial"/>
                <a:cs typeface="Arial" panose="020B0604020202020204" pitchFamily="34" charset="0"/>
                <a:sym typeface="Arial"/>
              </a:rPr>
              <a:t>Notes:</a:t>
            </a:r>
          </a:p>
          <a:p>
            <a:pPr>
              <a:spcBef>
                <a:spcPts val="900"/>
              </a:spcBef>
            </a:pPr>
            <a:endParaRPr lang="en-IN" sz="1600" b="1" dirty="0">
              <a:latin typeface="Arial" panose="020B0604020202020204" pitchFamily="34" charset="0"/>
              <a:ea typeface="Arial"/>
              <a:cs typeface="Arial" panose="020B0604020202020204" pitchFamily="34" charset="0"/>
              <a:sym typeface="Arial"/>
            </a:endParaRPr>
          </a:p>
          <a:p>
            <a:pPr>
              <a:spcBef>
                <a:spcPts val="900"/>
              </a:spcBef>
            </a:pPr>
            <a:endParaRPr lang="en-IN" sz="1600" b="1" dirty="0">
              <a:latin typeface="Arial" panose="020B0604020202020204" pitchFamily="34" charset="0"/>
              <a:ea typeface="Arial"/>
              <a:cs typeface="Arial" panose="020B0604020202020204" pitchFamily="34" charset="0"/>
              <a:sym typeface="Arial"/>
            </a:endParaRPr>
          </a:p>
          <a:p>
            <a:pPr>
              <a:spcBef>
                <a:spcPts val="900"/>
              </a:spcBef>
            </a:pPr>
            <a:endParaRPr lang="en-IN" sz="1600" b="1" dirty="0">
              <a:latin typeface="Arial" panose="020B0604020202020204" pitchFamily="34" charset="0"/>
              <a:ea typeface="Arial"/>
              <a:cs typeface="Arial" panose="020B0604020202020204" pitchFamily="34" charset="0"/>
              <a:sym typeface="Arial"/>
            </a:endParaRPr>
          </a:p>
          <a:p>
            <a:pPr>
              <a:spcBef>
                <a:spcPts val="900"/>
              </a:spcBef>
            </a:pPr>
            <a:endParaRPr lang="en-IN" sz="1600" b="1" dirty="0">
              <a:latin typeface="Arial" panose="020B0604020202020204" pitchFamily="34" charset="0"/>
              <a:ea typeface="Arial"/>
              <a:cs typeface="Arial" panose="020B0604020202020204" pitchFamily="34" charset="0"/>
              <a:sym typeface="Arial"/>
            </a:endParaRPr>
          </a:p>
        </p:txBody>
      </p:sp>
      <p:sp>
        <p:nvSpPr>
          <p:cNvPr id="31" name="Triangle 30">
            <a:extLst>
              <a:ext uri="{FF2B5EF4-FFF2-40B4-BE49-F238E27FC236}">
                <a16:creationId xmlns:a16="http://schemas.microsoft.com/office/drawing/2014/main" id="{E8B7AF78-DB0D-EA42-8ACD-4FF7B875DF98}"/>
              </a:ext>
            </a:extLst>
          </p:cNvPr>
          <p:cNvSpPr/>
          <p:nvPr/>
        </p:nvSpPr>
        <p:spPr>
          <a:xfrm rot="5400000">
            <a:off x="8863568" y="3102303"/>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Tree>
    <p:extLst>
      <p:ext uri="{BB962C8B-B14F-4D97-AF65-F5344CB8AC3E}">
        <p14:creationId xmlns:p14="http://schemas.microsoft.com/office/powerpoint/2010/main" val="3621246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B2234-31E2-CF44-B000-D733EDCC14B0}"/>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a:t>Key Takeaways</a:t>
            </a:r>
            <a:endParaRPr lang="en-US" dirty="0"/>
          </a:p>
        </p:txBody>
      </p:sp>
      <p:sp>
        <p:nvSpPr>
          <p:cNvPr id="3" name="Content Placeholder 2">
            <a:extLst>
              <a:ext uri="{FF2B5EF4-FFF2-40B4-BE49-F238E27FC236}">
                <a16:creationId xmlns:a16="http://schemas.microsoft.com/office/drawing/2014/main" id="{D48A2336-1B63-3648-8298-8B4BFF278606}"/>
              </a:ext>
            </a:extLst>
          </p:cNvPr>
          <p:cNvSpPr txBox="1">
            <a:spLocks/>
          </p:cNvSpPr>
          <p:nvPr/>
        </p:nvSpPr>
        <p:spPr>
          <a:xfrm>
            <a:off x="457200" y="1527175"/>
            <a:ext cx="11276013" cy="4460873"/>
          </a:xfrm>
          <a:prstGeom prst="rect">
            <a:avLst/>
          </a:prstGeom>
        </p:spPr>
        <p:txBody>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9263" lvl="1" indent="0">
              <a:buFont typeface="Arial" panose="020B0604020202020204" pitchFamily="34" charset="0"/>
              <a:buNone/>
            </a:pPr>
            <a:r>
              <a:rPr lang="en-US" dirty="0"/>
              <a:t>Think from multiple perspectives to make decisions more effectively</a:t>
            </a:r>
          </a:p>
          <a:p>
            <a:pPr marL="449263" lvl="1" indent="0">
              <a:buFont typeface="Arial" panose="020B0604020202020204" pitchFamily="34" charset="0"/>
              <a:buNone/>
            </a:pPr>
            <a:r>
              <a:rPr lang="en-US" dirty="0"/>
              <a:t>Identify and contextualize the root cause of problems</a:t>
            </a:r>
          </a:p>
          <a:p>
            <a:pPr marL="449263" lvl="1" indent="0">
              <a:buFont typeface="Arial" panose="020B0604020202020204" pitchFamily="34" charset="0"/>
              <a:buNone/>
            </a:pPr>
            <a:r>
              <a:rPr lang="en-US" dirty="0"/>
              <a:t>Document your assumptions and identify symptoms beforehand to challenge conventional thinking</a:t>
            </a:r>
          </a:p>
        </p:txBody>
      </p:sp>
      <p:pic>
        <p:nvPicPr>
          <p:cNvPr id="4" name="Graphic 3">
            <a:extLst>
              <a:ext uri="{FF2B5EF4-FFF2-40B4-BE49-F238E27FC236}">
                <a16:creationId xmlns:a16="http://schemas.microsoft.com/office/drawing/2014/main" id="{7FCC935B-F95A-EF45-BAC8-D55F4B5DA8D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1589099"/>
            <a:ext cx="291600" cy="291600"/>
          </a:xfrm>
          <a:prstGeom prst="rect">
            <a:avLst/>
          </a:prstGeom>
        </p:spPr>
      </p:pic>
      <p:pic>
        <p:nvPicPr>
          <p:cNvPr id="5" name="Graphic 4">
            <a:extLst>
              <a:ext uri="{FF2B5EF4-FFF2-40B4-BE49-F238E27FC236}">
                <a16:creationId xmlns:a16="http://schemas.microsoft.com/office/drawing/2014/main" id="{1695BF0E-C79E-FA43-B56C-CEBD4844BFB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2134233"/>
            <a:ext cx="291600" cy="291600"/>
          </a:xfrm>
          <a:prstGeom prst="rect">
            <a:avLst/>
          </a:prstGeom>
        </p:spPr>
      </p:pic>
      <p:pic>
        <p:nvPicPr>
          <p:cNvPr id="6" name="Graphic 5">
            <a:extLst>
              <a:ext uri="{FF2B5EF4-FFF2-40B4-BE49-F238E27FC236}">
                <a16:creationId xmlns:a16="http://schemas.microsoft.com/office/drawing/2014/main" id="{49AFBF80-ADE8-954E-BB91-D03EDF446DA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2671009"/>
            <a:ext cx="291600" cy="291600"/>
          </a:xfrm>
          <a:prstGeom prst="rect">
            <a:avLst/>
          </a:prstGeom>
        </p:spPr>
      </p:pic>
    </p:spTree>
    <p:extLst>
      <p:ext uri="{BB962C8B-B14F-4D97-AF65-F5344CB8AC3E}">
        <p14:creationId xmlns:p14="http://schemas.microsoft.com/office/powerpoint/2010/main" val="2599893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FD07-A070-9C43-B233-5F9E19D0D4D9}"/>
              </a:ext>
            </a:extLst>
          </p:cNvPr>
          <p:cNvSpPr>
            <a:spLocks noGrp="1"/>
          </p:cNvSpPr>
          <p:nvPr>
            <p:ph type="title"/>
          </p:nvPr>
        </p:nvSpPr>
        <p:spPr/>
        <p:txBody>
          <a:bodyPr/>
          <a:lstStyle/>
          <a:p>
            <a:r>
              <a:rPr lang="en-IN" b="1" dirty="0">
                <a:solidFill>
                  <a:schemeClr val="dk2"/>
                </a:solidFill>
                <a:ea typeface="Arial Black"/>
                <a:cs typeface="Arial Black"/>
                <a:sym typeface="Arial Black"/>
              </a:rPr>
              <a:t>Twelve Competencies for High Performance in IT</a:t>
            </a:r>
            <a:endParaRPr lang="en-US" dirty="0"/>
          </a:p>
        </p:txBody>
      </p:sp>
      <p:sp>
        <p:nvSpPr>
          <p:cNvPr id="4" name="Rectangle 3">
            <a:extLst>
              <a:ext uri="{FF2B5EF4-FFF2-40B4-BE49-F238E27FC236}">
                <a16:creationId xmlns:a16="http://schemas.microsoft.com/office/drawing/2014/main" id="{5F4AED8C-1C5C-854E-A1D3-0DDB8978F72C}"/>
              </a:ext>
            </a:extLst>
          </p:cNvPr>
          <p:cNvSpPr/>
          <p:nvPr/>
        </p:nvSpPr>
        <p:spPr>
          <a:xfrm>
            <a:off x="9983766" y="1529462"/>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6. Analytic Ability</a:t>
            </a:r>
          </a:p>
        </p:txBody>
      </p:sp>
      <p:sp>
        <p:nvSpPr>
          <p:cNvPr id="5" name="Rectangle 4">
            <a:extLst>
              <a:ext uri="{FF2B5EF4-FFF2-40B4-BE49-F238E27FC236}">
                <a16:creationId xmlns:a16="http://schemas.microsoft.com/office/drawing/2014/main" id="{F863788A-BBF3-5C46-A5FA-8AB41EC52DAB}"/>
              </a:ext>
            </a:extLst>
          </p:cNvPr>
          <p:cNvSpPr/>
          <p:nvPr/>
        </p:nvSpPr>
        <p:spPr>
          <a:xfrm>
            <a:off x="8075468" y="1532259"/>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5. Business Results Orientation</a:t>
            </a:r>
          </a:p>
        </p:txBody>
      </p:sp>
      <p:sp>
        <p:nvSpPr>
          <p:cNvPr id="6" name="Rectangle 5">
            <a:extLst>
              <a:ext uri="{FF2B5EF4-FFF2-40B4-BE49-F238E27FC236}">
                <a16:creationId xmlns:a16="http://schemas.microsoft.com/office/drawing/2014/main" id="{8C58225F-8F01-A54E-8D94-D85B78DE7525}"/>
              </a:ext>
            </a:extLst>
          </p:cNvPr>
          <p:cNvSpPr/>
          <p:nvPr/>
        </p:nvSpPr>
        <p:spPr>
          <a:xfrm>
            <a:off x="457200" y="1530130"/>
            <a:ext cx="1749600" cy="44319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chemeClr val="bg1"/>
                </a:solidFill>
                <a:ea typeface="Arial"/>
                <a:cs typeface="Arial"/>
                <a:sym typeface="Arial"/>
              </a:rPr>
              <a:t>1. Communication</a:t>
            </a:r>
            <a:endParaRPr lang="en-US" sz="1200" dirty="0">
              <a:solidFill>
                <a:schemeClr val="bg1"/>
              </a:solidFill>
            </a:endParaRPr>
          </a:p>
        </p:txBody>
      </p:sp>
      <p:sp>
        <p:nvSpPr>
          <p:cNvPr id="7" name="Rectangle 6">
            <a:extLst>
              <a:ext uri="{FF2B5EF4-FFF2-40B4-BE49-F238E27FC236}">
                <a16:creationId xmlns:a16="http://schemas.microsoft.com/office/drawing/2014/main" id="{D29C5F53-9232-C44B-A002-E00E0D6A1DBB}"/>
              </a:ext>
            </a:extLst>
          </p:cNvPr>
          <p:cNvSpPr/>
          <p:nvPr/>
        </p:nvSpPr>
        <p:spPr>
          <a:xfrm>
            <a:off x="6173049" y="1527175"/>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4. Creativity</a:t>
            </a:r>
          </a:p>
        </p:txBody>
      </p:sp>
      <p:sp>
        <p:nvSpPr>
          <p:cNvPr id="8" name="Rectangle 7">
            <a:extLst>
              <a:ext uri="{FF2B5EF4-FFF2-40B4-BE49-F238E27FC236}">
                <a16:creationId xmlns:a16="http://schemas.microsoft.com/office/drawing/2014/main" id="{B322BFB8-FEAE-284C-9BDC-23FC9D1AC5C8}"/>
              </a:ext>
            </a:extLst>
          </p:cNvPr>
          <p:cNvSpPr/>
          <p:nvPr/>
        </p:nvSpPr>
        <p:spPr>
          <a:xfrm>
            <a:off x="9983766" y="1972660"/>
            <a:ext cx="1746738" cy="1422954"/>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Can work with data to identify patterns; uses judgment to form conclusions that may challenge conventional wisdom</a:t>
            </a:r>
            <a:endParaRPr lang="en-IN" sz="1200" dirty="0">
              <a:solidFill>
                <a:srgbClr val="000000"/>
              </a:solidFill>
            </a:endParaRPr>
          </a:p>
        </p:txBody>
      </p:sp>
      <p:sp>
        <p:nvSpPr>
          <p:cNvPr id="9" name="Rectangle 8">
            <a:extLst>
              <a:ext uri="{FF2B5EF4-FFF2-40B4-BE49-F238E27FC236}">
                <a16:creationId xmlns:a16="http://schemas.microsoft.com/office/drawing/2014/main" id="{66FDF6FA-043B-3345-B018-B4A81B6805F8}"/>
              </a:ext>
            </a:extLst>
          </p:cNvPr>
          <p:cNvSpPr/>
          <p:nvPr/>
        </p:nvSpPr>
        <p:spPr>
          <a:xfrm>
            <a:off x="8075468" y="1975456"/>
            <a:ext cx="1749600" cy="1422000"/>
          </a:xfrm>
          <a:prstGeom prst="rect">
            <a:avLst/>
          </a:prstGeom>
          <a:ln w="12700">
            <a:noFill/>
          </a:ln>
        </p:spPr>
        <p:txBody>
          <a:bodyPr wrap="square" lIns="90000" rIns="36000">
            <a:spAutoFit/>
          </a:bodyPr>
          <a:lstStyle/>
          <a:p>
            <a:pPr>
              <a:lnSpc>
                <a:spcPct val="122476"/>
              </a:lnSpc>
              <a:spcBef>
                <a:spcPts val="719"/>
              </a:spcBef>
            </a:pPr>
            <a:r>
              <a:rPr lang="en-IN" sz="1200" dirty="0">
                <a:solidFill>
                  <a:srgbClr val="000000"/>
                </a:solidFill>
                <a:ea typeface="Arial"/>
                <a:cs typeface="Arial"/>
                <a:sym typeface="Arial"/>
              </a:rPr>
              <a:t>Understands business needs; delivers efficient and high-quality results</a:t>
            </a:r>
            <a:endParaRPr lang="en-IN" sz="1200" dirty="0">
              <a:solidFill>
                <a:srgbClr val="000000"/>
              </a:solidFill>
            </a:endParaRPr>
          </a:p>
        </p:txBody>
      </p:sp>
      <p:sp>
        <p:nvSpPr>
          <p:cNvPr id="10" name="Rectangle 9">
            <a:extLst>
              <a:ext uri="{FF2B5EF4-FFF2-40B4-BE49-F238E27FC236}">
                <a16:creationId xmlns:a16="http://schemas.microsoft.com/office/drawing/2014/main" id="{2AE6A4BF-768D-8440-8B32-C926E9E320A1}"/>
              </a:ext>
            </a:extLst>
          </p:cNvPr>
          <p:cNvSpPr/>
          <p:nvPr/>
        </p:nvSpPr>
        <p:spPr>
          <a:xfrm>
            <a:off x="457200" y="1973328"/>
            <a:ext cx="1749600" cy="1444242"/>
          </a:xfrm>
          <a:prstGeom prst="rect">
            <a:avLst/>
          </a:prstGeom>
          <a:no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Conveys information to diverse audiences, orally and in writing, in a way that is easily understood and actionable.</a:t>
            </a:r>
            <a:endParaRPr lang="en-IN" sz="1200" dirty="0">
              <a:solidFill>
                <a:srgbClr val="000000"/>
              </a:solidFill>
            </a:endParaRPr>
          </a:p>
        </p:txBody>
      </p:sp>
      <p:sp>
        <p:nvSpPr>
          <p:cNvPr id="12" name="Rectangle 11">
            <a:extLst>
              <a:ext uri="{FF2B5EF4-FFF2-40B4-BE49-F238E27FC236}">
                <a16:creationId xmlns:a16="http://schemas.microsoft.com/office/drawing/2014/main" id="{4AD2FCE5-87F4-AE43-AFFA-B46D810AD3AC}"/>
              </a:ext>
            </a:extLst>
          </p:cNvPr>
          <p:cNvSpPr/>
          <p:nvPr/>
        </p:nvSpPr>
        <p:spPr>
          <a:xfrm>
            <a:off x="6173049" y="1970373"/>
            <a:ext cx="1749600" cy="1422000"/>
          </a:xfrm>
          <a:prstGeom prst="rect">
            <a:avLst/>
          </a:prstGeom>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Applies original thinking to produce new ideas or </a:t>
            </a:r>
            <a:br>
              <a:rPr lang="en-IN" sz="1200" dirty="0">
                <a:solidFill>
                  <a:srgbClr val="000000"/>
                </a:solidFill>
                <a:ea typeface="Arial"/>
                <a:cs typeface="Arial"/>
                <a:sym typeface="Arial"/>
              </a:rPr>
            </a:br>
            <a:r>
              <a:rPr lang="en-IN" sz="1200" dirty="0">
                <a:solidFill>
                  <a:srgbClr val="000000"/>
                </a:solidFill>
                <a:ea typeface="Arial"/>
                <a:cs typeface="Arial"/>
                <a:sym typeface="Arial"/>
              </a:rPr>
              <a:t>products; questions assumptions and imagines future possibilities</a:t>
            </a:r>
            <a:endParaRPr lang="en-IN" sz="1200" dirty="0">
              <a:solidFill>
                <a:srgbClr val="000000"/>
              </a:solidFill>
            </a:endParaRPr>
          </a:p>
        </p:txBody>
      </p:sp>
      <p:sp>
        <p:nvSpPr>
          <p:cNvPr id="17" name="Rectangle 16">
            <a:extLst>
              <a:ext uri="{FF2B5EF4-FFF2-40B4-BE49-F238E27FC236}">
                <a16:creationId xmlns:a16="http://schemas.microsoft.com/office/drawing/2014/main" id="{5F7A224F-BD44-2243-931D-F907EFFB16E1}"/>
              </a:ext>
            </a:extLst>
          </p:cNvPr>
          <p:cNvSpPr/>
          <p:nvPr/>
        </p:nvSpPr>
        <p:spPr>
          <a:xfrm>
            <a:off x="2362483" y="1532096"/>
            <a:ext cx="1749600" cy="443198"/>
          </a:xfrm>
          <a:prstGeom prst="rect">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chemeClr val="tx1"/>
                </a:solidFill>
              </a:rPr>
              <a:t>2. </a:t>
            </a:r>
            <a:r>
              <a:rPr lang="en-US" sz="1200" b="1" dirty="0">
                <a:solidFill>
                  <a:schemeClr val="tx1"/>
                </a:solidFill>
                <a:ea typeface="Arial"/>
                <a:cs typeface="Arial"/>
                <a:sym typeface="Arial"/>
              </a:rPr>
              <a:t>Decision Making</a:t>
            </a:r>
            <a:endParaRPr lang="en-US" sz="1200" dirty="0">
              <a:solidFill>
                <a:schemeClr val="tx1"/>
              </a:solidFill>
            </a:endParaRPr>
          </a:p>
        </p:txBody>
      </p:sp>
      <p:sp>
        <p:nvSpPr>
          <p:cNvPr id="18" name="Rectangle 17">
            <a:extLst>
              <a:ext uri="{FF2B5EF4-FFF2-40B4-BE49-F238E27FC236}">
                <a16:creationId xmlns:a16="http://schemas.microsoft.com/office/drawing/2014/main" id="{BF6B5C40-0AD5-1E46-84C5-7B78C6AD19EC}"/>
              </a:ext>
            </a:extLst>
          </p:cNvPr>
          <p:cNvSpPr/>
          <p:nvPr/>
        </p:nvSpPr>
        <p:spPr>
          <a:xfrm>
            <a:off x="2362483" y="1975294"/>
            <a:ext cx="1749600" cy="1422000"/>
          </a:xfrm>
          <a:prstGeom prst="rect">
            <a:avLst/>
          </a:prstGeom>
          <a:solidFill>
            <a:schemeClr val="bg1">
              <a:lumMod val="95000"/>
            </a:schemeClr>
          </a:solidFill>
          <a:ln w="12700">
            <a:noFill/>
          </a:ln>
        </p:spPr>
        <p:txBody>
          <a:bodyPr wrap="square" lIns="90000" rIns="36000">
            <a:spAutoFit/>
          </a:bodyPr>
          <a:lstStyle/>
          <a:p>
            <a:pPr>
              <a:lnSpc>
                <a:spcPct val="122476"/>
              </a:lnSpc>
              <a:spcBef>
                <a:spcPts val="1362"/>
              </a:spcBef>
            </a:pPr>
            <a:r>
              <a:rPr lang="en-IN" sz="1200" dirty="0">
                <a:solidFill>
                  <a:srgbClr val="000000"/>
                </a:solidFill>
                <a:ea typeface="Arial"/>
                <a:cs typeface="Arial"/>
                <a:sym typeface="Arial"/>
              </a:rPr>
              <a:t>Considers the relative costs and benefits of potential actions to choose the most appropriate one</a:t>
            </a:r>
          </a:p>
        </p:txBody>
      </p:sp>
      <p:sp>
        <p:nvSpPr>
          <p:cNvPr id="19" name="Rectangle 18">
            <a:extLst>
              <a:ext uri="{FF2B5EF4-FFF2-40B4-BE49-F238E27FC236}">
                <a16:creationId xmlns:a16="http://schemas.microsoft.com/office/drawing/2014/main" id="{1D611903-121A-BE48-A292-0FA9AD0612AA}"/>
              </a:ext>
            </a:extLst>
          </p:cNvPr>
          <p:cNvSpPr/>
          <p:nvPr/>
        </p:nvSpPr>
        <p:spPr>
          <a:xfrm>
            <a:off x="4267766" y="1532537"/>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3. </a:t>
            </a:r>
            <a:r>
              <a:rPr lang="en-US" sz="1200" b="1" dirty="0">
                <a:solidFill>
                  <a:srgbClr val="FEFFFE"/>
                </a:solidFill>
                <a:ea typeface="Arial"/>
                <a:cs typeface="Arial"/>
                <a:sym typeface="Arial"/>
              </a:rPr>
              <a:t>Influence</a:t>
            </a:r>
            <a:endParaRPr lang="en-US" sz="1200" b="1" dirty="0">
              <a:solidFill>
                <a:srgbClr val="FFFFFF"/>
              </a:solidFill>
            </a:endParaRPr>
          </a:p>
        </p:txBody>
      </p:sp>
      <p:sp>
        <p:nvSpPr>
          <p:cNvPr id="20" name="Rectangle 19">
            <a:extLst>
              <a:ext uri="{FF2B5EF4-FFF2-40B4-BE49-F238E27FC236}">
                <a16:creationId xmlns:a16="http://schemas.microsoft.com/office/drawing/2014/main" id="{92F17602-9D24-2247-94C4-814FF5849E5F}"/>
              </a:ext>
            </a:extLst>
          </p:cNvPr>
          <p:cNvSpPr/>
          <p:nvPr/>
        </p:nvSpPr>
        <p:spPr>
          <a:xfrm>
            <a:off x="4267766" y="1975734"/>
            <a:ext cx="1749600" cy="1422000"/>
          </a:xfrm>
          <a:prstGeom prst="rect">
            <a:avLst/>
          </a:prstGeom>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Asserts ideas and persuades others to gain support across a matrixed organization</a:t>
            </a:r>
            <a:endParaRPr lang="en-IN" sz="1200" dirty="0">
              <a:solidFill>
                <a:srgbClr val="000000"/>
              </a:solidFill>
            </a:endParaRPr>
          </a:p>
        </p:txBody>
      </p:sp>
      <p:sp>
        <p:nvSpPr>
          <p:cNvPr id="33" name="Rectangle 32">
            <a:extLst>
              <a:ext uri="{FF2B5EF4-FFF2-40B4-BE49-F238E27FC236}">
                <a16:creationId xmlns:a16="http://schemas.microsoft.com/office/drawing/2014/main" id="{752C0EE8-46A0-D943-8F8C-116C69E8EEBF}"/>
              </a:ext>
            </a:extLst>
          </p:cNvPr>
          <p:cNvSpPr/>
          <p:nvPr/>
        </p:nvSpPr>
        <p:spPr>
          <a:xfrm>
            <a:off x="457200"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7. </a:t>
            </a:r>
            <a:r>
              <a:rPr lang="en-US" sz="1200" b="1" dirty="0">
                <a:solidFill>
                  <a:srgbClr val="FEFFFE"/>
                </a:solidFill>
                <a:ea typeface="Arial"/>
                <a:cs typeface="Arial"/>
                <a:sym typeface="Arial"/>
              </a:rPr>
              <a:t>Learning Agility</a:t>
            </a:r>
            <a:endParaRPr lang="en-US" sz="1200" b="1" dirty="0">
              <a:solidFill>
                <a:srgbClr val="FFFFFF"/>
              </a:solidFill>
            </a:endParaRPr>
          </a:p>
        </p:txBody>
      </p:sp>
      <p:sp>
        <p:nvSpPr>
          <p:cNvPr id="34" name="Rectangle 33">
            <a:extLst>
              <a:ext uri="{FF2B5EF4-FFF2-40B4-BE49-F238E27FC236}">
                <a16:creationId xmlns:a16="http://schemas.microsoft.com/office/drawing/2014/main" id="{BC9B12FC-117D-154E-8EA2-E024E5F051F4}"/>
              </a:ext>
            </a:extLst>
          </p:cNvPr>
          <p:cNvSpPr/>
          <p:nvPr/>
        </p:nvSpPr>
        <p:spPr>
          <a:xfrm>
            <a:off x="236248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0" bIns="45720" numCol="1" spcCol="0" rtlCol="0" fromWordArt="0" anchor="ctr" anchorCtr="0" forceAA="0" compatLnSpc="1">
            <a:prstTxWarp prst="textNoShape">
              <a:avLst/>
            </a:prstTxWarp>
            <a:noAutofit/>
          </a:bodyPr>
          <a:lstStyle/>
          <a:p>
            <a:r>
              <a:rPr lang="en-US" sz="1200" b="1" dirty="0">
                <a:solidFill>
                  <a:srgbClr val="FFFFFF"/>
                </a:solidFill>
              </a:rPr>
              <a:t>8. Organizational </a:t>
            </a:r>
            <a:br>
              <a:rPr lang="en-US" sz="1200" b="1" dirty="0">
                <a:solidFill>
                  <a:srgbClr val="FFFFFF"/>
                </a:solidFill>
              </a:rPr>
            </a:br>
            <a:r>
              <a:rPr lang="en-US" sz="1200" b="1" dirty="0">
                <a:solidFill>
                  <a:srgbClr val="FFFFFF"/>
                </a:solidFill>
              </a:rPr>
              <a:t>Awareness</a:t>
            </a:r>
          </a:p>
        </p:txBody>
      </p:sp>
      <p:sp>
        <p:nvSpPr>
          <p:cNvPr id="35" name="Rectangle 34">
            <a:extLst>
              <a:ext uri="{FF2B5EF4-FFF2-40B4-BE49-F238E27FC236}">
                <a16:creationId xmlns:a16="http://schemas.microsoft.com/office/drawing/2014/main" id="{4FD883F6-0013-B849-81B7-B3F2538BB4D1}"/>
              </a:ext>
            </a:extLst>
          </p:cNvPr>
          <p:cNvSpPr/>
          <p:nvPr/>
        </p:nvSpPr>
        <p:spPr>
          <a:xfrm>
            <a:off x="4267766"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200" b="1" dirty="0">
                <a:solidFill>
                  <a:srgbClr val="FFFFFF"/>
                </a:solidFill>
                <a:ea typeface="Arial"/>
                <a:cs typeface="Arial"/>
                <a:sym typeface="Arial"/>
              </a:rPr>
              <a:t>9. </a:t>
            </a:r>
            <a:r>
              <a:rPr lang="en-US" sz="1200" b="1" dirty="0">
                <a:solidFill>
                  <a:srgbClr val="FEFFFE"/>
                </a:solidFill>
                <a:ea typeface="Arial"/>
                <a:cs typeface="Arial"/>
                <a:sym typeface="Arial"/>
              </a:rPr>
              <a:t>Prioritization</a:t>
            </a:r>
            <a:endParaRPr lang="en-US" sz="1200" dirty="0">
              <a:solidFill>
                <a:srgbClr val="000000"/>
              </a:solidFill>
            </a:endParaRPr>
          </a:p>
        </p:txBody>
      </p:sp>
      <p:sp>
        <p:nvSpPr>
          <p:cNvPr id="36" name="Rectangle 35">
            <a:extLst>
              <a:ext uri="{FF2B5EF4-FFF2-40B4-BE49-F238E27FC236}">
                <a16:creationId xmlns:a16="http://schemas.microsoft.com/office/drawing/2014/main" id="{1BC50275-6769-9049-ACE5-775AA8DA5AEF}"/>
              </a:ext>
            </a:extLst>
          </p:cNvPr>
          <p:cNvSpPr/>
          <p:nvPr/>
        </p:nvSpPr>
        <p:spPr>
          <a:xfrm>
            <a:off x="6173049"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10. </a:t>
            </a:r>
            <a:r>
              <a:rPr lang="en-US" sz="1200" b="1" dirty="0">
                <a:solidFill>
                  <a:srgbClr val="FEFFFE"/>
                </a:solidFill>
                <a:ea typeface="Arial"/>
                <a:cs typeface="Arial"/>
                <a:sym typeface="Arial"/>
              </a:rPr>
              <a:t>Process Orientation</a:t>
            </a:r>
            <a:endParaRPr lang="en-US" sz="1200" dirty="0">
              <a:solidFill>
                <a:srgbClr val="FFFFFF"/>
              </a:solidFill>
            </a:endParaRPr>
          </a:p>
        </p:txBody>
      </p:sp>
      <p:sp>
        <p:nvSpPr>
          <p:cNvPr id="37" name="Rectangle 36">
            <a:extLst>
              <a:ext uri="{FF2B5EF4-FFF2-40B4-BE49-F238E27FC236}">
                <a16:creationId xmlns:a16="http://schemas.microsoft.com/office/drawing/2014/main" id="{3604F44C-D7E6-F748-BF78-0ED1FD7E92CC}"/>
              </a:ext>
            </a:extLst>
          </p:cNvPr>
          <p:cNvSpPr/>
          <p:nvPr/>
        </p:nvSpPr>
        <p:spPr>
          <a:xfrm>
            <a:off x="457200" y="4140629"/>
            <a:ext cx="1746738" cy="1422000"/>
          </a:xfrm>
          <a:prstGeom prst="rect">
            <a:avLst/>
          </a:prstGeom>
          <a:ln w="12700">
            <a:noFill/>
          </a:ln>
        </p:spPr>
        <p:txBody>
          <a:bodyPr wrap="square" lIns="90000" rIns="36000">
            <a:spAutoFit/>
          </a:bodyPr>
          <a:lstStyle/>
          <a:p>
            <a:pPr>
              <a:lnSpc>
                <a:spcPct val="117333"/>
              </a:lnSpc>
              <a:spcBef>
                <a:spcPts val="1391"/>
              </a:spcBef>
            </a:pPr>
            <a:r>
              <a:rPr lang="en-IN" sz="1200" dirty="0">
                <a:solidFill>
                  <a:srgbClr val="000000"/>
                </a:solidFill>
                <a:ea typeface="Arial"/>
                <a:cs typeface="Arial"/>
                <a:sym typeface="Arial"/>
              </a:rPr>
              <a:t>Rapidly acquires new knowledge and learns new skills; deals effectively with ambiguity by using past experience</a:t>
            </a:r>
            <a:endParaRPr lang="en-IN" sz="1200" dirty="0">
              <a:solidFill>
                <a:srgbClr val="000000"/>
              </a:solidFill>
            </a:endParaRPr>
          </a:p>
        </p:txBody>
      </p:sp>
      <p:sp>
        <p:nvSpPr>
          <p:cNvPr id="38" name="Rectangle 37">
            <a:extLst>
              <a:ext uri="{FF2B5EF4-FFF2-40B4-BE49-F238E27FC236}">
                <a16:creationId xmlns:a16="http://schemas.microsoft.com/office/drawing/2014/main" id="{F38062B0-421B-3947-B0DB-2D524CCAA149}"/>
              </a:ext>
            </a:extLst>
          </p:cNvPr>
          <p:cNvSpPr/>
          <p:nvPr/>
        </p:nvSpPr>
        <p:spPr>
          <a:xfrm>
            <a:off x="2362483" y="4140628"/>
            <a:ext cx="1749600" cy="1422000"/>
          </a:xfrm>
          <a:prstGeom prst="rect">
            <a:avLst/>
          </a:prstGeom>
          <a:ln w="12700">
            <a:noFill/>
          </a:ln>
        </p:spPr>
        <p:txBody>
          <a:bodyPr wrap="square" lIns="90000" rIns="36000">
            <a:spAutoFit/>
          </a:bodyPr>
          <a:lstStyle/>
          <a:p>
            <a:pPr>
              <a:lnSpc>
                <a:spcPct val="117333"/>
              </a:lnSpc>
              <a:spcBef>
                <a:spcPts val="763"/>
              </a:spcBef>
            </a:pPr>
            <a:r>
              <a:rPr lang="en-IN" sz="1200" dirty="0">
                <a:solidFill>
                  <a:srgbClr val="000000"/>
                </a:solidFill>
                <a:ea typeface="Arial"/>
                <a:cs typeface="Arial"/>
                <a:sym typeface="Arial"/>
              </a:rPr>
              <a:t>Understands and works in line with the organization’s mission, values, operations, structure, and goals</a:t>
            </a:r>
            <a:endParaRPr lang="en-IN" sz="1200" dirty="0">
              <a:solidFill>
                <a:srgbClr val="000000"/>
              </a:solidFill>
            </a:endParaRPr>
          </a:p>
        </p:txBody>
      </p:sp>
      <p:sp>
        <p:nvSpPr>
          <p:cNvPr id="39" name="Rectangle 38">
            <a:extLst>
              <a:ext uri="{FF2B5EF4-FFF2-40B4-BE49-F238E27FC236}">
                <a16:creationId xmlns:a16="http://schemas.microsoft.com/office/drawing/2014/main" id="{3A7814A7-D14D-A047-A1D3-6966A3C1BEBC}"/>
              </a:ext>
            </a:extLst>
          </p:cNvPr>
          <p:cNvSpPr/>
          <p:nvPr/>
        </p:nvSpPr>
        <p:spPr>
          <a:xfrm>
            <a:off x="4267766" y="4140628"/>
            <a:ext cx="1749600" cy="1422000"/>
          </a:xfrm>
          <a:prstGeom prst="rect">
            <a:avLst/>
          </a:prstGeom>
          <a:ln w="12700">
            <a:noFill/>
          </a:ln>
        </p:spPr>
        <p:txBody>
          <a:bodyPr wrap="square" lIns="90000" rIns="36000">
            <a:spAutoFit/>
          </a:bodyPr>
          <a:lstStyle/>
          <a:p>
            <a:pPr>
              <a:lnSpc>
                <a:spcPct val="122476"/>
              </a:lnSpc>
              <a:spcBef>
                <a:spcPts val="1314"/>
              </a:spcBef>
            </a:pPr>
            <a:r>
              <a:rPr lang="en-IN" sz="1200" dirty="0">
                <a:solidFill>
                  <a:srgbClr val="000000"/>
                </a:solidFill>
                <a:ea typeface="Arial"/>
                <a:cs typeface="Arial"/>
                <a:sym typeface="Arial"/>
              </a:rPr>
              <a:t>Self-directs work through goal setting, time management, and planning</a:t>
            </a:r>
            <a:endParaRPr lang="en-IN" sz="1200" dirty="0">
              <a:solidFill>
                <a:srgbClr val="000000"/>
              </a:solidFill>
            </a:endParaRPr>
          </a:p>
        </p:txBody>
      </p:sp>
      <p:sp>
        <p:nvSpPr>
          <p:cNvPr id="40" name="Rectangle 39">
            <a:extLst>
              <a:ext uri="{FF2B5EF4-FFF2-40B4-BE49-F238E27FC236}">
                <a16:creationId xmlns:a16="http://schemas.microsoft.com/office/drawing/2014/main" id="{AAE97FBF-A934-844D-9ECF-231319EEC38B}"/>
              </a:ext>
            </a:extLst>
          </p:cNvPr>
          <p:cNvSpPr/>
          <p:nvPr/>
        </p:nvSpPr>
        <p:spPr>
          <a:xfrm>
            <a:off x="6173049" y="4140629"/>
            <a:ext cx="1749600" cy="1422954"/>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Follows directions; designs practices, processes, procedures, and systems to </a:t>
            </a:r>
            <a:br>
              <a:rPr lang="en-IN" sz="1200" dirty="0">
                <a:solidFill>
                  <a:srgbClr val="000000"/>
                </a:solidFill>
                <a:ea typeface="Arial"/>
                <a:cs typeface="Arial"/>
                <a:sym typeface="Arial"/>
              </a:rPr>
            </a:br>
            <a:r>
              <a:rPr lang="en-IN" sz="1200" dirty="0">
                <a:solidFill>
                  <a:srgbClr val="000000"/>
                </a:solidFill>
                <a:ea typeface="Arial"/>
                <a:cs typeface="Arial"/>
                <a:sym typeface="Arial"/>
              </a:rPr>
              <a:t>simplify work and use resources efficiently</a:t>
            </a:r>
            <a:endParaRPr lang="en-IN" sz="1200" dirty="0">
              <a:solidFill>
                <a:srgbClr val="000000"/>
              </a:solidFill>
            </a:endParaRPr>
          </a:p>
        </p:txBody>
      </p:sp>
      <p:sp>
        <p:nvSpPr>
          <p:cNvPr id="41" name="Rectangle 40">
            <a:extLst>
              <a:ext uri="{FF2B5EF4-FFF2-40B4-BE49-F238E27FC236}">
                <a16:creationId xmlns:a16="http://schemas.microsoft.com/office/drawing/2014/main" id="{BD3DB423-0E60-864A-9123-8116AD287DFD}"/>
              </a:ext>
            </a:extLst>
          </p:cNvPr>
          <p:cNvSpPr/>
          <p:nvPr/>
        </p:nvSpPr>
        <p:spPr>
          <a:xfrm>
            <a:off x="8078332"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11. </a:t>
            </a:r>
            <a:r>
              <a:rPr lang="en-US" sz="1200" b="1" dirty="0">
                <a:solidFill>
                  <a:srgbClr val="FEFFFE"/>
                </a:solidFill>
                <a:ea typeface="Arial"/>
                <a:cs typeface="Arial"/>
                <a:sym typeface="Arial"/>
              </a:rPr>
              <a:t>Relationship </a:t>
            </a:r>
            <a:br>
              <a:rPr lang="en-US" sz="1200" b="1" dirty="0">
                <a:solidFill>
                  <a:srgbClr val="FEFFFE"/>
                </a:solidFill>
                <a:ea typeface="Arial"/>
                <a:cs typeface="Arial"/>
                <a:sym typeface="Arial"/>
              </a:rPr>
            </a:br>
            <a:r>
              <a:rPr lang="en-US" sz="1200" b="1" dirty="0">
                <a:solidFill>
                  <a:srgbClr val="FEFFFE"/>
                </a:solidFill>
                <a:ea typeface="Arial"/>
                <a:cs typeface="Arial"/>
                <a:sym typeface="Arial"/>
              </a:rPr>
              <a:t>Management</a:t>
            </a:r>
            <a:endParaRPr lang="en-US" sz="1200" dirty="0">
              <a:solidFill>
                <a:srgbClr val="FFFFFF"/>
              </a:solidFill>
            </a:endParaRPr>
          </a:p>
        </p:txBody>
      </p:sp>
      <p:sp>
        <p:nvSpPr>
          <p:cNvPr id="42" name="Rectangle 41">
            <a:extLst>
              <a:ext uri="{FF2B5EF4-FFF2-40B4-BE49-F238E27FC236}">
                <a16:creationId xmlns:a16="http://schemas.microsoft.com/office/drawing/2014/main" id="{C129863B-E04E-9C45-BE7F-ACD576B41C60}"/>
              </a:ext>
            </a:extLst>
          </p:cNvPr>
          <p:cNvSpPr/>
          <p:nvPr/>
        </p:nvSpPr>
        <p:spPr>
          <a:xfrm>
            <a:off x="8078332" y="4140628"/>
            <a:ext cx="1749600" cy="1422000"/>
          </a:xfrm>
          <a:prstGeom prst="rect">
            <a:avLst/>
          </a:prstGeom>
          <a:ln w="12700">
            <a:noFill/>
          </a:ln>
        </p:spPr>
        <p:txBody>
          <a:bodyPr wrap="square" lIns="90000" rIns="36000">
            <a:spAutoFit/>
          </a:bodyPr>
          <a:lstStyle/>
          <a:p>
            <a:pPr>
              <a:lnSpc>
                <a:spcPct val="122476"/>
              </a:lnSpc>
              <a:spcBef>
                <a:spcPts val="724"/>
              </a:spcBef>
            </a:pPr>
            <a:r>
              <a:rPr lang="en-IN" sz="1200" dirty="0">
                <a:solidFill>
                  <a:srgbClr val="000000"/>
                </a:solidFill>
                <a:ea typeface="Arial"/>
                <a:cs typeface="Arial"/>
                <a:sym typeface="Arial"/>
              </a:rPr>
              <a:t>Creates relationships and builds trust with internal and external stakeholders quickly</a:t>
            </a:r>
          </a:p>
        </p:txBody>
      </p:sp>
      <p:sp>
        <p:nvSpPr>
          <p:cNvPr id="43" name="Rectangle 42">
            <a:extLst>
              <a:ext uri="{FF2B5EF4-FFF2-40B4-BE49-F238E27FC236}">
                <a16:creationId xmlns:a16="http://schemas.microsoft.com/office/drawing/2014/main" id="{61A28D05-207F-A441-9FDD-DE935466AD79}"/>
              </a:ext>
            </a:extLst>
          </p:cNvPr>
          <p:cNvSpPr/>
          <p:nvPr/>
        </p:nvSpPr>
        <p:spPr>
          <a:xfrm>
            <a:off x="9983613" y="3697431"/>
            <a:ext cx="1749600" cy="443198"/>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1200" b="1" dirty="0">
                <a:solidFill>
                  <a:srgbClr val="FFFFFF"/>
                </a:solidFill>
              </a:rPr>
              <a:t>12. </a:t>
            </a:r>
            <a:r>
              <a:rPr lang="en-US" sz="1200" b="1" dirty="0">
                <a:solidFill>
                  <a:srgbClr val="FEFFFE"/>
                </a:solidFill>
                <a:ea typeface="Arial"/>
                <a:cs typeface="Arial"/>
                <a:sym typeface="Arial"/>
              </a:rPr>
              <a:t>Teamwork</a:t>
            </a:r>
            <a:endParaRPr lang="en-US" sz="1200" b="1" dirty="0">
              <a:solidFill>
                <a:srgbClr val="FFFFFF"/>
              </a:solidFill>
            </a:endParaRPr>
          </a:p>
        </p:txBody>
      </p:sp>
      <p:sp>
        <p:nvSpPr>
          <p:cNvPr id="44" name="Rectangle 43">
            <a:extLst>
              <a:ext uri="{FF2B5EF4-FFF2-40B4-BE49-F238E27FC236}">
                <a16:creationId xmlns:a16="http://schemas.microsoft.com/office/drawing/2014/main" id="{3FC53A32-B84E-4E42-A630-592DFF997E6D}"/>
              </a:ext>
            </a:extLst>
          </p:cNvPr>
          <p:cNvSpPr/>
          <p:nvPr/>
        </p:nvSpPr>
        <p:spPr>
          <a:xfrm>
            <a:off x="9983613" y="4140629"/>
            <a:ext cx="1749600" cy="1422000"/>
          </a:xfrm>
          <a:prstGeom prst="rect">
            <a:avLst/>
          </a:prstGeom>
          <a:ln w="12700">
            <a:noFill/>
          </a:ln>
        </p:spPr>
        <p:txBody>
          <a:bodyPr wrap="square" lIns="90000" rIns="36000">
            <a:spAutoFit/>
          </a:bodyPr>
          <a:lstStyle/>
          <a:p>
            <a:pPr>
              <a:lnSpc>
                <a:spcPct val="122476"/>
              </a:lnSpc>
              <a:spcBef>
                <a:spcPts val="1428"/>
              </a:spcBef>
            </a:pPr>
            <a:r>
              <a:rPr lang="en-IN" sz="1200" dirty="0">
                <a:solidFill>
                  <a:srgbClr val="000000"/>
                </a:solidFill>
                <a:ea typeface="Arial"/>
                <a:cs typeface="Arial"/>
                <a:sym typeface="Arial"/>
              </a:rPr>
              <a:t>Promotes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and facilitates </a:t>
            </a:r>
            <a:br>
              <a:rPr lang="en-IN" sz="1200" dirty="0">
                <a:solidFill>
                  <a:srgbClr val="000000"/>
                </a:solidFill>
                <a:ea typeface="Arial"/>
                <a:cs typeface="Arial"/>
                <a:sym typeface="Arial"/>
              </a:rPr>
            </a:br>
            <a:r>
              <a:rPr lang="en-IN" sz="1200" dirty="0">
                <a:solidFill>
                  <a:srgbClr val="000000"/>
                </a:solidFill>
                <a:ea typeface="Arial"/>
                <a:cs typeface="Arial"/>
                <a:sym typeface="Arial"/>
              </a:rPr>
              <a:t>coordination and cooperation among peers</a:t>
            </a:r>
            <a:endParaRPr lang="en-IN" sz="1200" dirty="0">
              <a:solidFill>
                <a:srgbClr val="000000"/>
              </a:solidFill>
            </a:endParaRPr>
          </a:p>
        </p:txBody>
      </p:sp>
      <p:sp>
        <p:nvSpPr>
          <p:cNvPr id="28" name="Rectangle 27">
            <a:extLst>
              <a:ext uri="{FF2B5EF4-FFF2-40B4-BE49-F238E27FC236}">
                <a16:creationId xmlns:a16="http://schemas.microsoft.com/office/drawing/2014/main" id="{5726AC73-4912-AF41-B0E1-079F2DA4AF5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Tree>
    <p:extLst>
      <p:ext uri="{BB962C8B-B14F-4D97-AF65-F5344CB8AC3E}">
        <p14:creationId xmlns:p14="http://schemas.microsoft.com/office/powerpoint/2010/main" val="3658505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C3F28-89B0-CC49-A09C-45AED30C21E8}"/>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CA" dirty="0"/>
              <a:t>Crucial Competency Gap in </a:t>
            </a:r>
            <a:r>
              <a:rPr lang="en-US" b="1" dirty="0">
                <a:solidFill>
                  <a:schemeClr val="dk2"/>
                </a:solidFill>
                <a:ea typeface="Arial Black"/>
                <a:cs typeface="Arial Black"/>
                <a:sym typeface="Arial Black"/>
              </a:rPr>
              <a:t>Decision Making</a:t>
            </a:r>
            <a:br>
              <a:rPr lang="en-CA" dirty="0"/>
            </a:br>
            <a:r>
              <a:rPr lang="en-CA" sz="2400" dirty="0">
                <a:solidFill>
                  <a:schemeClr val="tx1"/>
                </a:solidFill>
                <a:latin typeface="+mn-lt"/>
              </a:rPr>
              <a:t>Current Internal Scarcity of Key IT Competencies</a:t>
            </a:r>
            <a:br>
              <a:rPr lang="en-CA" dirty="0"/>
            </a:br>
            <a:r>
              <a:rPr lang="en-CA" sz="2000" dirty="0">
                <a:solidFill>
                  <a:schemeClr val="tx1"/>
                </a:solidFill>
                <a:latin typeface="+mn-lt"/>
              </a:rPr>
              <a:t>Percentage of IT Employees Who Are at Least at the Proficient Level</a:t>
            </a:r>
            <a:r>
              <a:rPr lang="en-CA" sz="2000" baseline="30000" dirty="0">
                <a:solidFill>
                  <a:schemeClr val="tx1"/>
                </a:solidFill>
                <a:latin typeface="+mn-lt"/>
              </a:rPr>
              <a:t> a</a:t>
            </a:r>
            <a:endParaRPr lang="en-US" dirty="0">
              <a:solidFill>
                <a:schemeClr val="tx1"/>
              </a:solidFill>
              <a:latin typeface="+mn-lt"/>
            </a:endParaRPr>
          </a:p>
        </p:txBody>
      </p:sp>
      <p:graphicFrame>
        <p:nvGraphicFramePr>
          <p:cNvPr id="3" name="Table 2">
            <a:extLst>
              <a:ext uri="{FF2B5EF4-FFF2-40B4-BE49-F238E27FC236}">
                <a16:creationId xmlns:a16="http://schemas.microsoft.com/office/drawing/2014/main" id="{B5CBD1A5-24E7-4145-8564-AD57CCE18856}"/>
              </a:ext>
            </a:extLst>
          </p:cNvPr>
          <p:cNvGraphicFramePr>
            <a:graphicFrameLocks noGrp="1"/>
          </p:cNvGraphicFramePr>
          <p:nvPr>
            <p:extLst>
              <p:ext uri="{D42A27DB-BD31-4B8C-83A1-F6EECF244321}">
                <p14:modId xmlns:p14="http://schemas.microsoft.com/office/powerpoint/2010/main" val="1067681472"/>
              </p:ext>
            </p:extLst>
          </p:nvPr>
        </p:nvGraphicFramePr>
        <p:xfrm>
          <a:off x="464457"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b="0" dirty="0">
                          <a:solidFill>
                            <a:schemeClr val="tx1"/>
                          </a:solidFill>
                        </a:rPr>
                        <a:t>Organizational Awareness</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76%</a:t>
                      </a:r>
                      <a:endParaRPr lang="en-US" sz="2000" dirty="0">
                        <a:solidFill>
                          <a:schemeClr val="tx1"/>
                        </a:solidFill>
                      </a:endParaRP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Analytic Ability</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75%</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Process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71%</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00A76D"/>
                    </a:solidFill>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Teamwork</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Prioritization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Business Results Orientation</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64%</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5AB23"/>
                    </a:solidFill>
                  </a:tcPr>
                </a:tc>
                <a:extLst>
                  <a:ext uri="{0D108BD9-81ED-4DB2-BD59-A6C34878D82A}">
                    <a16:rowId xmlns:a16="http://schemas.microsoft.com/office/drawing/2014/main" val="868910351"/>
                  </a:ext>
                </a:extLst>
              </a:tr>
            </a:tbl>
          </a:graphicData>
        </a:graphic>
      </p:graphicFrame>
      <p:graphicFrame>
        <p:nvGraphicFramePr>
          <p:cNvPr id="4" name="Table 3">
            <a:extLst>
              <a:ext uri="{FF2B5EF4-FFF2-40B4-BE49-F238E27FC236}">
                <a16:creationId xmlns:a16="http://schemas.microsoft.com/office/drawing/2014/main" id="{00E1E08C-A018-8742-95A9-298F670B7C2A}"/>
              </a:ext>
            </a:extLst>
          </p:cNvPr>
          <p:cNvGraphicFramePr>
            <a:graphicFrameLocks noGrp="1"/>
          </p:cNvGraphicFramePr>
          <p:nvPr>
            <p:extLst>
              <p:ext uri="{D42A27DB-BD31-4B8C-83A1-F6EECF244321}">
                <p14:modId xmlns:p14="http://schemas.microsoft.com/office/powerpoint/2010/main" val="2821300291"/>
              </p:ext>
            </p:extLst>
          </p:nvPr>
        </p:nvGraphicFramePr>
        <p:xfrm>
          <a:off x="6245714" y="2499974"/>
          <a:ext cx="5494641" cy="2377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627421185"/>
                    </a:ext>
                  </a:extLst>
                </a:gridCol>
                <a:gridCol w="1430641">
                  <a:extLst>
                    <a:ext uri="{9D8B030D-6E8A-4147-A177-3AD203B41FA5}">
                      <a16:colId xmlns:a16="http://schemas.microsoft.com/office/drawing/2014/main" val="3712225092"/>
                    </a:ext>
                  </a:extLst>
                </a:gridCol>
              </a:tblGrid>
              <a:tr h="370840">
                <a:tc>
                  <a:txBody>
                    <a:bodyPr/>
                    <a:lstStyle/>
                    <a:p>
                      <a:r>
                        <a:rPr lang="en-US" sz="2000" b="0" dirty="0">
                          <a:solidFill>
                            <a:schemeClr val="tx1"/>
                          </a:solidFill>
                        </a:rPr>
                        <a:t>Creativity</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mn-lt"/>
                          <a:ea typeface="Arial"/>
                          <a:cs typeface="Arial"/>
                          <a:sym typeface="Arial"/>
                        </a:rPr>
                        <a:t>58%</a:t>
                      </a:r>
                      <a:endParaRPr lang="en-US" sz="2000" dirty="0">
                        <a:solidFill>
                          <a:schemeClr val="tx1"/>
                        </a:solidFill>
                      </a:endParaRP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12700"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189752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Learning Agility</a:t>
                      </a:r>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chemeClr val="tx1"/>
                          </a:solidFill>
                        </a:rPr>
                        <a:t>57%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1884325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0000"/>
                          </a:solidFill>
                          <a:latin typeface="+mn-lt"/>
                          <a:ea typeface="Arial"/>
                          <a:cs typeface="Arial"/>
                          <a:sym typeface="Arial"/>
                        </a:rPr>
                        <a:t>Communication</a:t>
                      </a:r>
                      <a:endParaRPr lang="en-US" sz="2000" b="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57%</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39868343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rgbClr val="000000"/>
                          </a:solidFill>
                          <a:latin typeface="+mn-lt"/>
                          <a:ea typeface="Arial"/>
                          <a:cs typeface="Arial"/>
                          <a:sym typeface="Arial"/>
                        </a:rPr>
                        <a:t>Decision Making</a:t>
                      </a:r>
                      <a:endParaRPr lang="en-US" sz="2000" b="1" kern="1200" dirty="0">
                        <a:solidFill>
                          <a:srgbClr val="000000"/>
                        </a:solidFill>
                        <a:latin typeface="+mn-lt"/>
                        <a:cs typeface="Arial"/>
                      </a:endParaRPr>
                    </a:p>
                  </a:txBody>
                  <a:tcPr>
                    <a:lnL w="28575" cap="flat" cmpd="sng" algn="ctr">
                      <a:solidFill>
                        <a:srgbClr val="002856"/>
                      </a:solidFill>
                      <a:prstDash val="solid"/>
                      <a:round/>
                      <a:headEnd type="none" w="med" len="med"/>
                      <a:tailEnd type="none" w="med" len="med"/>
                    </a:lnL>
                    <a:lnR w="3175" cap="flat" cmpd="sng" algn="ctr">
                      <a:solidFill>
                        <a:srgbClr val="6F7878"/>
                      </a:solidFill>
                      <a:prstDash val="solid"/>
                      <a:round/>
                      <a:headEnd type="none" w="med" len="med"/>
                      <a:tailEnd type="none" w="med" len="med"/>
                    </a:lnR>
                    <a:lnT w="28575" cap="flat" cmpd="sng" algn="ctr">
                      <a:solidFill>
                        <a:srgbClr val="002856"/>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55%</a:t>
                      </a:r>
                    </a:p>
                  </a:txBody>
                  <a:tcPr>
                    <a:lnL w="3175" cap="flat" cmpd="sng" algn="ctr">
                      <a:solidFill>
                        <a:srgbClr val="6F7878"/>
                      </a:solidFill>
                      <a:prstDash val="solid"/>
                      <a:round/>
                      <a:headEnd type="none" w="med" len="med"/>
                      <a:tailEnd type="none" w="med" len="med"/>
                    </a:lnL>
                    <a:lnR w="28575" cap="flat" cmpd="sng" algn="ctr">
                      <a:solidFill>
                        <a:srgbClr val="002856"/>
                      </a:solidFill>
                      <a:prstDash val="solid"/>
                      <a:round/>
                      <a:headEnd type="none" w="med" len="med"/>
                      <a:tailEnd type="none" w="med" len="med"/>
                    </a:lnR>
                    <a:lnT w="28575" cap="flat" cmpd="sng" algn="ctr">
                      <a:solidFill>
                        <a:srgbClr val="002856"/>
                      </a:solidFill>
                      <a:prstDash val="solid"/>
                      <a:round/>
                      <a:headEnd type="none" w="med" len="med"/>
                      <a:tailEnd type="none" w="med" len="med"/>
                    </a:lnT>
                    <a:lnB w="28575" cap="flat" cmpd="sng" algn="ctr">
                      <a:solidFill>
                        <a:srgbClr val="002856"/>
                      </a:solidFill>
                      <a:prstDash val="solid"/>
                      <a:round/>
                      <a:headEnd type="none" w="med" len="med"/>
                      <a:tailEnd type="none" w="med" len="med"/>
                    </a:lnB>
                    <a:lnTlToBr w="12700" cmpd="sng">
                      <a:noFill/>
                      <a:prstDash val="solid"/>
                    </a:lnTlToBr>
                    <a:lnBlToTr w="12700" cmpd="sng">
                      <a:noFill/>
                      <a:prstDash val="solid"/>
                    </a:lnBlToTr>
                    <a:solidFill>
                      <a:srgbClr val="FF540A"/>
                    </a:solidFill>
                  </a:tcPr>
                </a:tc>
                <a:extLst>
                  <a:ext uri="{0D108BD9-81ED-4DB2-BD59-A6C34878D82A}">
                    <a16:rowId xmlns:a16="http://schemas.microsoft.com/office/drawing/2014/main" val="36102048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Relationship Management</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28575" cap="flat" cmpd="sng" algn="ctr">
                      <a:solidFill>
                        <a:srgbClr val="002856"/>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50%</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28575" cap="flat" cmpd="sng" algn="ctr">
                      <a:solidFill>
                        <a:srgbClr val="002856"/>
                      </a:solidFill>
                      <a:prstDash val="solid"/>
                      <a:round/>
                      <a:headEnd type="none" w="med" len="med"/>
                      <a:tailEnd type="none" w="med" len="med"/>
                    </a:lnT>
                    <a:lnB w="3175"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DE0A01"/>
                    </a:solidFill>
                  </a:tcPr>
                </a:tc>
                <a:extLst>
                  <a:ext uri="{0D108BD9-81ED-4DB2-BD59-A6C34878D82A}">
                    <a16:rowId xmlns:a16="http://schemas.microsoft.com/office/drawing/2014/main" val="2287458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latin typeface="+mn-lt"/>
                          <a:ea typeface="Arial"/>
                          <a:cs typeface="Arial"/>
                          <a:sym typeface="Arial"/>
                        </a:rPr>
                        <a:t>Influence</a:t>
                      </a:r>
                      <a:endParaRPr lang="en-US" sz="2000" dirty="0"/>
                    </a:p>
                  </a:txBody>
                  <a:tcPr>
                    <a:lnL w="12700" cap="flat" cmpd="sng" algn="ctr">
                      <a:solidFill>
                        <a:srgbClr val="6F7878"/>
                      </a:solidFill>
                      <a:prstDash val="solid"/>
                      <a:round/>
                      <a:headEnd type="none" w="med" len="med"/>
                      <a:tailEnd type="none" w="med" len="med"/>
                    </a:lnL>
                    <a:lnR w="3175"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rPr>
                        <a:t>46%</a:t>
                      </a:r>
                    </a:p>
                  </a:txBody>
                  <a:tcPr>
                    <a:lnL w="3175" cap="flat" cmpd="sng" algn="ctr">
                      <a:solidFill>
                        <a:srgbClr val="6F7878"/>
                      </a:solidFill>
                      <a:prstDash val="solid"/>
                      <a:round/>
                      <a:headEnd type="none" w="med" len="med"/>
                      <a:tailEnd type="none" w="med" len="med"/>
                    </a:lnL>
                    <a:lnR w="12700" cap="flat" cmpd="sng" algn="ctr">
                      <a:solidFill>
                        <a:srgbClr val="6F7878"/>
                      </a:solidFill>
                      <a:prstDash val="solid"/>
                      <a:round/>
                      <a:headEnd type="none" w="med" len="med"/>
                      <a:tailEnd type="none" w="med" len="med"/>
                    </a:lnR>
                    <a:lnT w="3175" cap="flat" cmpd="sng" algn="ctr">
                      <a:solidFill>
                        <a:srgbClr val="6F7878"/>
                      </a:solidFill>
                      <a:prstDash val="solid"/>
                      <a:round/>
                      <a:headEnd type="none" w="med" len="med"/>
                      <a:tailEnd type="none" w="med" len="med"/>
                    </a:lnT>
                    <a:lnB w="12700" cap="flat" cmpd="sng" algn="ctr">
                      <a:solidFill>
                        <a:srgbClr val="6F7878"/>
                      </a:solidFill>
                      <a:prstDash val="solid"/>
                      <a:round/>
                      <a:headEnd type="none" w="med" len="med"/>
                      <a:tailEnd type="none" w="med" len="med"/>
                    </a:lnB>
                    <a:lnTlToBr w="12700" cmpd="sng">
                      <a:noFill/>
                      <a:prstDash val="solid"/>
                    </a:lnTlToBr>
                    <a:lnBlToTr w="12700" cmpd="sng">
                      <a:noFill/>
                      <a:prstDash val="solid"/>
                    </a:lnBlToTr>
                    <a:solidFill>
                      <a:srgbClr val="DE0A01"/>
                    </a:solidFill>
                  </a:tcPr>
                </a:tc>
                <a:extLst>
                  <a:ext uri="{0D108BD9-81ED-4DB2-BD59-A6C34878D82A}">
                    <a16:rowId xmlns:a16="http://schemas.microsoft.com/office/drawing/2014/main" val="868910351"/>
                  </a:ext>
                </a:extLst>
              </a:tr>
            </a:tbl>
          </a:graphicData>
        </a:graphic>
      </p:graphicFrame>
      <p:grpSp>
        <p:nvGrpSpPr>
          <p:cNvPr id="5" name="Group 4">
            <a:extLst>
              <a:ext uri="{FF2B5EF4-FFF2-40B4-BE49-F238E27FC236}">
                <a16:creationId xmlns:a16="http://schemas.microsoft.com/office/drawing/2014/main" id="{C3D4F8A5-5BD3-124A-AFEA-4CE30E9EB91B}"/>
              </a:ext>
            </a:extLst>
          </p:cNvPr>
          <p:cNvGrpSpPr/>
          <p:nvPr/>
        </p:nvGrpSpPr>
        <p:grpSpPr>
          <a:xfrm>
            <a:off x="4273277" y="1904219"/>
            <a:ext cx="7453670" cy="346520"/>
            <a:chOff x="4273277" y="1715679"/>
            <a:chExt cx="7453670" cy="346520"/>
          </a:xfrm>
        </p:grpSpPr>
        <p:sp>
          <p:nvSpPr>
            <p:cNvPr id="6" name="Rectangle 5">
              <a:extLst>
                <a:ext uri="{FF2B5EF4-FFF2-40B4-BE49-F238E27FC236}">
                  <a16:creationId xmlns:a16="http://schemas.microsoft.com/office/drawing/2014/main" id="{971D8968-D0EA-7E48-BC69-3C8B5ACE98DA}"/>
                </a:ext>
              </a:extLst>
            </p:cNvPr>
            <p:cNvSpPr/>
            <p:nvPr/>
          </p:nvSpPr>
          <p:spPr>
            <a:xfrm>
              <a:off x="4273277" y="1823168"/>
              <a:ext cx="128913" cy="128913"/>
            </a:xfrm>
            <a:prstGeom prst="rect">
              <a:avLst/>
            </a:prstGeom>
            <a:solidFill>
              <a:srgbClr val="00A76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7" name="TextBox 6">
              <a:extLst>
                <a:ext uri="{FF2B5EF4-FFF2-40B4-BE49-F238E27FC236}">
                  <a16:creationId xmlns:a16="http://schemas.microsoft.com/office/drawing/2014/main" id="{E1844FD9-CB7D-8E45-8E38-48D7095541B7}"/>
                </a:ext>
              </a:extLst>
            </p:cNvPr>
            <p:cNvSpPr txBox="1"/>
            <p:nvPr/>
          </p:nvSpPr>
          <p:spPr>
            <a:xfrm>
              <a:off x="4392888" y="1715679"/>
              <a:ext cx="1630842" cy="338554"/>
            </a:xfrm>
            <a:prstGeom prst="rect">
              <a:avLst/>
            </a:prstGeom>
            <a:noFill/>
          </p:spPr>
          <p:txBody>
            <a:bodyPr wrap="square" lIns="91440" rtlCol="0">
              <a:spAutoFit/>
            </a:bodyPr>
            <a:lstStyle/>
            <a:p>
              <a:r>
                <a:rPr lang="en-US" sz="1600" dirty="0">
                  <a:solidFill>
                    <a:srgbClr val="000000"/>
                  </a:solidFill>
                  <a:ea typeface="Arial"/>
                  <a:cs typeface="Arial"/>
                  <a:sym typeface="Arial"/>
                </a:rPr>
                <a:t>More Than 70%</a:t>
              </a:r>
              <a:endParaRPr lang="en-US" sz="1600" dirty="0"/>
            </a:p>
          </p:txBody>
        </p:sp>
        <p:sp>
          <p:nvSpPr>
            <p:cNvPr id="8" name="Rectangle 7">
              <a:extLst>
                <a:ext uri="{FF2B5EF4-FFF2-40B4-BE49-F238E27FC236}">
                  <a16:creationId xmlns:a16="http://schemas.microsoft.com/office/drawing/2014/main" id="{5EF4C441-2A10-5947-BC99-FC9E8B1CF9CD}"/>
                </a:ext>
              </a:extLst>
            </p:cNvPr>
            <p:cNvSpPr/>
            <p:nvPr/>
          </p:nvSpPr>
          <p:spPr>
            <a:xfrm>
              <a:off x="6136876" y="1827151"/>
              <a:ext cx="128913" cy="128913"/>
            </a:xfrm>
            <a:prstGeom prst="rect">
              <a:avLst/>
            </a:prstGeom>
            <a:solidFill>
              <a:srgbClr val="F5AB2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9" name="TextBox 8">
              <a:extLst>
                <a:ext uri="{FF2B5EF4-FFF2-40B4-BE49-F238E27FC236}">
                  <a16:creationId xmlns:a16="http://schemas.microsoft.com/office/drawing/2014/main" id="{5EB5E102-2885-D846-A22C-DFCE6C1E6B07}"/>
                </a:ext>
              </a:extLst>
            </p:cNvPr>
            <p:cNvSpPr txBox="1"/>
            <p:nvPr/>
          </p:nvSpPr>
          <p:spPr>
            <a:xfrm>
              <a:off x="6256486" y="1719662"/>
              <a:ext cx="1284959" cy="338554"/>
            </a:xfrm>
            <a:prstGeom prst="rect">
              <a:avLst/>
            </a:prstGeom>
            <a:noFill/>
          </p:spPr>
          <p:txBody>
            <a:bodyPr wrap="square" lIns="91440" rtlCol="0">
              <a:spAutoFit/>
            </a:bodyPr>
            <a:lstStyle/>
            <a:p>
              <a:r>
                <a:rPr lang="en-US" sz="1600" dirty="0">
                  <a:solidFill>
                    <a:srgbClr val="000000"/>
                  </a:solidFill>
                  <a:ea typeface="Arial"/>
                  <a:cs typeface="Arial"/>
                  <a:sym typeface="Arial"/>
                </a:rPr>
                <a:t>61% to 70%</a:t>
              </a:r>
            </a:p>
          </p:txBody>
        </p:sp>
        <p:sp>
          <p:nvSpPr>
            <p:cNvPr id="10" name="Rectangle 9">
              <a:extLst>
                <a:ext uri="{FF2B5EF4-FFF2-40B4-BE49-F238E27FC236}">
                  <a16:creationId xmlns:a16="http://schemas.microsoft.com/office/drawing/2014/main" id="{DDB3DD15-E03C-7D45-95D5-6061A0EEBFC5}"/>
                </a:ext>
              </a:extLst>
            </p:cNvPr>
            <p:cNvSpPr/>
            <p:nvPr/>
          </p:nvSpPr>
          <p:spPr>
            <a:xfrm>
              <a:off x="7662758" y="1827151"/>
              <a:ext cx="128913" cy="128913"/>
            </a:xfrm>
            <a:prstGeom prst="rect">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34AA6B62-9826-9F48-8831-D6B9BC935CDD}"/>
                </a:ext>
              </a:extLst>
            </p:cNvPr>
            <p:cNvSpPr txBox="1"/>
            <p:nvPr/>
          </p:nvSpPr>
          <p:spPr>
            <a:xfrm>
              <a:off x="7782369" y="1719662"/>
              <a:ext cx="1286218" cy="338554"/>
            </a:xfrm>
            <a:prstGeom prst="rect">
              <a:avLst/>
            </a:prstGeom>
            <a:noFill/>
          </p:spPr>
          <p:txBody>
            <a:bodyPr wrap="square" lIns="91440" rtlCol="0">
              <a:spAutoFit/>
            </a:bodyPr>
            <a:lstStyle/>
            <a:p>
              <a:pPr lvl="0"/>
              <a:r>
                <a:rPr lang="en-US" sz="1600" dirty="0">
                  <a:solidFill>
                    <a:srgbClr val="000000"/>
                  </a:solidFill>
                  <a:ea typeface="Arial"/>
                  <a:cs typeface="Arial"/>
                  <a:sym typeface="Arial"/>
                </a:rPr>
                <a:t>51% to 60%</a:t>
              </a:r>
              <a:endParaRPr lang="en-US" sz="1600" dirty="0"/>
            </a:p>
          </p:txBody>
        </p:sp>
        <p:sp>
          <p:nvSpPr>
            <p:cNvPr id="12" name="Rectangle 11">
              <a:extLst>
                <a:ext uri="{FF2B5EF4-FFF2-40B4-BE49-F238E27FC236}">
                  <a16:creationId xmlns:a16="http://schemas.microsoft.com/office/drawing/2014/main" id="{C77E0A5B-088B-BE48-848E-367553AFC10C}"/>
                </a:ext>
              </a:extLst>
            </p:cNvPr>
            <p:cNvSpPr/>
            <p:nvPr/>
          </p:nvSpPr>
          <p:spPr>
            <a:xfrm>
              <a:off x="9186990" y="1831134"/>
              <a:ext cx="128913" cy="128913"/>
            </a:xfrm>
            <a:prstGeom prst="rect">
              <a:avLst/>
            </a:prstGeom>
            <a:solidFill>
              <a:srgbClr val="DE0A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3" name="TextBox 12">
              <a:extLst>
                <a:ext uri="{FF2B5EF4-FFF2-40B4-BE49-F238E27FC236}">
                  <a16:creationId xmlns:a16="http://schemas.microsoft.com/office/drawing/2014/main" id="{9781D1A2-FAC4-B84A-9474-9B033695A06E}"/>
                </a:ext>
              </a:extLst>
            </p:cNvPr>
            <p:cNvSpPr txBox="1"/>
            <p:nvPr/>
          </p:nvSpPr>
          <p:spPr>
            <a:xfrm>
              <a:off x="9306601" y="1723645"/>
              <a:ext cx="2420346" cy="338554"/>
            </a:xfrm>
            <a:prstGeom prst="rect">
              <a:avLst/>
            </a:prstGeom>
            <a:noFill/>
          </p:spPr>
          <p:txBody>
            <a:bodyPr wrap="square" lIns="91440" rtlCol="0">
              <a:spAutoFit/>
            </a:bodyPr>
            <a:lstStyle/>
            <a:p>
              <a:r>
                <a:rPr lang="en-CA" sz="1600" dirty="0">
                  <a:solidFill>
                    <a:srgbClr val="000000"/>
                  </a:solidFill>
                  <a:ea typeface="Arial"/>
                  <a:cs typeface="Arial"/>
                  <a:sym typeface="Arial"/>
                </a:rPr>
                <a:t>Equal or Less Than 50%</a:t>
              </a:r>
            </a:p>
          </p:txBody>
        </p:sp>
      </p:grpSp>
      <p:sp>
        <p:nvSpPr>
          <p:cNvPr id="14" name="Rectangle 13">
            <a:extLst>
              <a:ext uri="{FF2B5EF4-FFF2-40B4-BE49-F238E27FC236}">
                <a16:creationId xmlns:a16="http://schemas.microsoft.com/office/drawing/2014/main" id="{AF2876D8-A50E-5941-ABF0-CC0406B56A82}"/>
              </a:ext>
            </a:extLst>
          </p:cNvPr>
          <p:cNvSpPr/>
          <p:nvPr/>
        </p:nvSpPr>
        <p:spPr>
          <a:xfrm>
            <a:off x="374073" y="5783355"/>
            <a:ext cx="9281204" cy="507831"/>
          </a:xfrm>
          <a:prstGeom prst="rect">
            <a:avLst/>
          </a:prstGeom>
        </p:spPr>
        <p:txBody>
          <a:bodyPr wrap="square">
            <a:spAutoFit/>
          </a:bodyPr>
          <a:lstStyle/>
          <a:p>
            <a:r>
              <a:rPr lang="en-US" sz="900" dirty="0">
                <a:solidFill>
                  <a:srgbClr val="6F7878"/>
                </a:solidFill>
              </a:rPr>
              <a:t>n = 2,957</a:t>
            </a:r>
          </a:p>
          <a:p>
            <a:r>
              <a:rPr lang="en-US" sz="900" dirty="0">
                <a:solidFill>
                  <a:srgbClr val="6F7878"/>
                </a:solidFill>
              </a:rPr>
              <a:t>Source: 2013-2015 Gartner IT Talent Assessment.</a:t>
            </a:r>
          </a:p>
          <a:p>
            <a:r>
              <a:rPr lang="en-US" sz="900" baseline="30000" dirty="0">
                <a:solidFill>
                  <a:srgbClr val="6F7878"/>
                </a:solidFill>
              </a:rPr>
              <a:t>a</a:t>
            </a:r>
            <a:r>
              <a:rPr lang="en-US" sz="900" dirty="0">
                <a:solidFill>
                  <a:srgbClr val="6F7878"/>
                </a:solidFill>
              </a:rPr>
              <a:t> </a:t>
            </a:r>
            <a:r>
              <a:rPr lang="en-CA" sz="900" dirty="0">
                <a:solidFill>
                  <a:srgbClr val="6F7878"/>
                </a:solidFill>
              </a:rPr>
              <a:t>“Proficient” is defined as scoring a 3 on the competency on a 5-point scale. Employees are defined as “at least” proficient if they score a 3, 4, or 5. </a:t>
            </a:r>
          </a:p>
        </p:txBody>
      </p:sp>
    </p:spTree>
    <p:extLst>
      <p:ext uri="{BB962C8B-B14F-4D97-AF65-F5344CB8AC3E}">
        <p14:creationId xmlns:p14="http://schemas.microsoft.com/office/powerpoint/2010/main" val="2473342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4535F744-E56F-0F43-809C-191BCA8ACF5B}"/>
              </a:ext>
            </a:extLst>
          </p:cNvPr>
          <p:cNvSpPr txBox="1">
            <a:spLocks/>
          </p:cNvSpPr>
          <p:nvPr/>
        </p:nvSpPr>
        <p:spPr>
          <a:xfrm>
            <a:off x="479777"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Introduction</a:t>
            </a:r>
            <a:endParaRPr lang="en-US" dirty="0"/>
          </a:p>
        </p:txBody>
      </p:sp>
      <p:sp>
        <p:nvSpPr>
          <p:cNvPr id="10" name="Triangle 9">
            <a:extLst>
              <a:ext uri="{FF2B5EF4-FFF2-40B4-BE49-F238E27FC236}">
                <a16:creationId xmlns:a16="http://schemas.microsoft.com/office/drawing/2014/main" id="{2D434C1D-A77B-9040-B685-6AB3FBA75B6D}"/>
              </a:ext>
            </a:extLst>
          </p:cNvPr>
          <p:cNvSpPr/>
          <p:nvPr/>
        </p:nvSpPr>
        <p:spPr>
          <a:xfrm rot="5400000">
            <a:off x="2397238"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11" name="Title 1">
            <a:extLst>
              <a:ext uri="{FF2B5EF4-FFF2-40B4-BE49-F238E27FC236}">
                <a16:creationId xmlns:a16="http://schemas.microsoft.com/office/drawing/2014/main" id="{A3E03343-9294-2A4C-BF7B-30741C3C4BCC}"/>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a:t>Roadmap of the Presentation</a:t>
            </a:r>
            <a:endParaRPr lang="en-US" dirty="0"/>
          </a:p>
        </p:txBody>
      </p:sp>
      <p:sp>
        <p:nvSpPr>
          <p:cNvPr id="22" name="Text Placeholder 39">
            <a:extLst>
              <a:ext uri="{FF2B5EF4-FFF2-40B4-BE49-F238E27FC236}">
                <a16:creationId xmlns:a16="http://schemas.microsoft.com/office/drawing/2014/main" id="{4BD50EB0-13CB-6249-A9D5-04AE9324E972}"/>
              </a:ext>
            </a:extLst>
          </p:cNvPr>
          <p:cNvSpPr txBox="1">
            <a:spLocks/>
          </p:cNvSpPr>
          <p:nvPr/>
        </p:nvSpPr>
        <p:spPr>
          <a:xfrm>
            <a:off x="2803531" y="2478087"/>
            <a:ext cx="1954366" cy="1901825"/>
          </a:xfrm>
          <a:prstGeom prst="rect">
            <a:avLst/>
          </a:prstGeom>
          <a:solidFill>
            <a:srgbClr val="002856"/>
          </a:solid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b="1" dirty="0">
                <a:solidFill>
                  <a:schemeClr val="bg1"/>
                </a:solidFill>
              </a:rPr>
              <a:t>Exercise 1: </a:t>
            </a:r>
          </a:p>
          <a:p>
            <a:pPr marL="0" indent="0" algn="ctr">
              <a:spcAft>
                <a:spcPts val="0"/>
              </a:spcAft>
              <a:buNone/>
            </a:pPr>
            <a:r>
              <a:rPr lang="en-US" sz="2000" dirty="0">
                <a:solidFill>
                  <a:schemeClr val="bg1"/>
                </a:solidFill>
              </a:rPr>
              <a:t>Think from Multiple Perspectives</a:t>
            </a:r>
          </a:p>
        </p:txBody>
      </p:sp>
      <p:sp>
        <p:nvSpPr>
          <p:cNvPr id="23" name="Text Placeholder 39">
            <a:extLst>
              <a:ext uri="{FF2B5EF4-FFF2-40B4-BE49-F238E27FC236}">
                <a16:creationId xmlns:a16="http://schemas.microsoft.com/office/drawing/2014/main" id="{29A343EC-FC22-CF4E-AAD3-29DFE6E72247}"/>
              </a:ext>
            </a:extLst>
          </p:cNvPr>
          <p:cNvSpPr txBox="1">
            <a:spLocks/>
          </p:cNvSpPr>
          <p:nvPr/>
        </p:nvSpPr>
        <p:spPr>
          <a:xfrm>
            <a:off x="5127285"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IN" sz="2000" b="1" dirty="0"/>
              <a:t>Exercise 2: </a:t>
            </a:r>
            <a:r>
              <a:rPr lang="en-IN" sz="2000" dirty="0"/>
              <a:t>Identify the</a:t>
            </a:r>
            <a:br>
              <a:rPr lang="en-IN" sz="2000" dirty="0"/>
            </a:br>
            <a:r>
              <a:rPr lang="en-IN" sz="2000" dirty="0"/>
              <a:t>Root Cause of the Problem </a:t>
            </a:r>
          </a:p>
        </p:txBody>
      </p:sp>
      <p:sp>
        <p:nvSpPr>
          <p:cNvPr id="24" name="Text Placeholder 39">
            <a:extLst>
              <a:ext uri="{FF2B5EF4-FFF2-40B4-BE49-F238E27FC236}">
                <a16:creationId xmlns:a16="http://schemas.microsoft.com/office/drawing/2014/main" id="{5FC6C86B-0A41-9B4E-A273-A596492435B1}"/>
              </a:ext>
            </a:extLst>
          </p:cNvPr>
          <p:cNvSpPr txBox="1">
            <a:spLocks/>
          </p:cNvSpPr>
          <p:nvPr/>
        </p:nvSpPr>
        <p:spPr>
          <a:xfrm>
            <a:off x="7451039"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IN" sz="2000" b="1" dirty="0"/>
              <a:t>Exercise 3: </a:t>
            </a:r>
          </a:p>
          <a:p>
            <a:pPr marL="0" indent="0" algn="ctr">
              <a:spcAft>
                <a:spcPts val="0"/>
              </a:spcAft>
              <a:buNone/>
            </a:pPr>
            <a:r>
              <a:rPr lang="en-IN" sz="2000" dirty="0"/>
              <a:t>Adopt a</a:t>
            </a:r>
            <a:br>
              <a:rPr lang="en-IN" sz="2000" dirty="0"/>
            </a:br>
            <a:r>
              <a:rPr lang="en-IN" sz="2000" dirty="0"/>
              <a:t>Problem Solving Approach </a:t>
            </a:r>
          </a:p>
        </p:txBody>
      </p:sp>
      <p:sp>
        <p:nvSpPr>
          <p:cNvPr id="26" name="Text Placeholder 39">
            <a:extLst>
              <a:ext uri="{FF2B5EF4-FFF2-40B4-BE49-F238E27FC236}">
                <a16:creationId xmlns:a16="http://schemas.microsoft.com/office/drawing/2014/main" id="{ADB351FB-C70A-EF4D-B268-7D138E682636}"/>
              </a:ext>
            </a:extLst>
          </p:cNvPr>
          <p:cNvSpPr txBox="1">
            <a:spLocks/>
          </p:cNvSpPr>
          <p:nvPr/>
        </p:nvSpPr>
        <p:spPr>
          <a:xfrm>
            <a:off x="9774791" y="2478087"/>
            <a:ext cx="1954366" cy="1901825"/>
          </a:xfrm>
          <a:prstGeom prst="rect">
            <a:avLst/>
          </a:prstGeom>
          <a:noFill/>
        </p:spPr>
        <p:txBody>
          <a:bodyPr lIns="0" tIns="0" rIns="0" bIns="0" anchor="ctr" anchorCtr="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0"/>
              </a:spcAft>
              <a:buNone/>
            </a:pPr>
            <a:r>
              <a:rPr lang="en-US" sz="2000" dirty="0"/>
              <a:t>Key</a:t>
            </a:r>
            <a:br>
              <a:rPr lang="en-US" sz="2000" dirty="0"/>
            </a:br>
            <a:r>
              <a:rPr lang="en-US" sz="2000" dirty="0"/>
              <a:t>takeaways</a:t>
            </a:r>
          </a:p>
        </p:txBody>
      </p:sp>
      <p:sp>
        <p:nvSpPr>
          <p:cNvPr id="27" name="Triangle 26">
            <a:extLst>
              <a:ext uri="{FF2B5EF4-FFF2-40B4-BE49-F238E27FC236}">
                <a16:creationId xmlns:a16="http://schemas.microsoft.com/office/drawing/2014/main" id="{DDCCD7D7-28A2-7E42-85A2-D74195A22F09}"/>
              </a:ext>
            </a:extLst>
          </p:cNvPr>
          <p:cNvSpPr/>
          <p:nvPr/>
        </p:nvSpPr>
        <p:spPr>
          <a:xfrm rot="5400000">
            <a:off x="4720992"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8" name="Triangle 27">
            <a:extLst>
              <a:ext uri="{FF2B5EF4-FFF2-40B4-BE49-F238E27FC236}">
                <a16:creationId xmlns:a16="http://schemas.microsoft.com/office/drawing/2014/main" id="{0DE735C3-D8AF-BD4F-929E-7F6D0E37BAC2}"/>
              </a:ext>
            </a:extLst>
          </p:cNvPr>
          <p:cNvSpPr/>
          <p:nvPr/>
        </p:nvSpPr>
        <p:spPr>
          <a:xfrm rot="5400000">
            <a:off x="7044746"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9" name="Triangle 28">
            <a:extLst>
              <a:ext uri="{FF2B5EF4-FFF2-40B4-BE49-F238E27FC236}">
                <a16:creationId xmlns:a16="http://schemas.microsoft.com/office/drawing/2014/main" id="{7FBC170C-14CE-F44B-84B5-F80CD7BBCFB0}"/>
              </a:ext>
            </a:extLst>
          </p:cNvPr>
          <p:cNvSpPr/>
          <p:nvPr/>
        </p:nvSpPr>
        <p:spPr>
          <a:xfrm rot="5400000">
            <a:off x="9368500" y="3289321"/>
            <a:ext cx="443198" cy="203498"/>
          </a:xfrm>
          <a:prstGeom prst="triangle">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Tree>
    <p:extLst>
      <p:ext uri="{BB962C8B-B14F-4D97-AF65-F5344CB8AC3E}">
        <p14:creationId xmlns:p14="http://schemas.microsoft.com/office/powerpoint/2010/main" val="792977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BC219DC7-5FE6-574E-9A22-F15BB50D7B5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US" b="1" dirty="0">
                <a:solidFill>
                  <a:schemeClr val="dk2"/>
                </a:solidFill>
                <a:ea typeface="Arial Black"/>
                <a:cs typeface="Arial Black"/>
                <a:sym typeface="Arial Black"/>
              </a:rPr>
              <a:t>Exercises for Effective Decision Making</a:t>
            </a:r>
            <a:endParaRPr lang="en-US" dirty="0"/>
          </a:p>
        </p:txBody>
      </p:sp>
      <p:sp>
        <p:nvSpPr>
          <p:cNvPr id="6" name="Text Placeholder 10">
            <a:extLst>
              <a:ext uri="{FF2B5EF4-FFF2-40B4-BE49-F238E27FC236}">
                <a16:creationId xmlns:a16="http://schemas.microsoft.com/office/drawing/2014/main" id="{46B44613-2167-9A4C-87C6-1140B1DE897B}"/>
              </a:ext>
            </a:extLst>
          </p:cNvPr>
          <p:cNvSpPr txBox="1">
            <a:spLocks/>
          </p:cNvSpPr>
          <p:nvPr/>
        </p:nvSpPr>
        <p:spPr>
          <a:xfrm>
            <a:off x="4390325" y="2258807"/>
            <a:ext cx="3420000" cy="3634429"/>
          </a:xfrm>
          <a:prstGeom prst="rect">
            <a:avLst/>
          </a:prstGeom>
          <a:ln w="12700">
            <a:solidFill>
              <a:srgbClr val="6F7878"/>
            </a:solidFill>
          </a:ln>
        </p:spPr>
        <p:txBody>
          <a:bodyPr lIns="108000" tIns="108000" rIns="108000" bIns="108000">
            <a:no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rgbClr val="000000"/>
                </a:solidFill>
                <a:ea typeface="Arial"/>
                <a:cs typeface="Arial"/>
                <a:sym typeface="Arial"/>
              </a:rPr>
              <a:t>Identify the Root Cause of the Problem (Slides 20-22)</a:t>
            </a:r>
          </a:p>
          <a:p>
            <a:pPr marL="285750" indent="-285750">
              <a:buClr>
                <a:schemeClr val="tx1"/>
              </a:buClr>
              <a:buSzPct val="100000"/>
              <a:buFont typeface="Arial" panose="020B0604020202020204" pitchFamily="34" charset="0"/>
              <a:buChar char="•"/>
            </a:pPr>
            <a:r>
              <a:rPr lang="en-IN" sz="1800" dirty="0"/>
              <a:t>Apply a root cause framework to deliberately assess different angles of a problem before beginning to create solutions.</a:t>
            </a:r>
          </a:p>
          <a:p>
            <a:pPr marL="285750" indent="-285750">
              <a:buClr>
                <a:schemeClr val="tx1"/>
              </a:buClr>
              <a:buSzPct val="100000"/>
              <a:buFont typeface="Arial" panose="020B0604020202020204" pitchFamily="34" charset="0"/>
              <a:buChar char="•"/>
            </a:pPr>
            <a:r>
              <a:rPr lang="en-IN" sz="1800" dirty="0"/>
              <a:t>Use hypothesis testing to identify the underlying or core problem before </a:t>
            </a:r>
            <a:r>
              <a:rPr lang="en-IN" sz="1800" dirty="0" err="1"/>
              <a:t>analyzing</a:t>
            </a:r>
            <a:r>
              <a:rPr lang="en-IN" sz="1800" dirty="0"/>
              <a:t> solutions.</a:t>
            </a:r>
          </a:p>
        </p:txBody>
      </p:sp>
      <p:sp>
        <p:nvSpPr>
          <p:cNvPr id="7" name="Text Placeholder 11">
            <a:extLst>
              <a:ext uri="{FF2B5EF4-FFF2-40B4-BE49-F238E27FC236}">
                <a16:creationId xmlns:a16="http://schemas.microsoft.com/office/drawing/2014/main" id="{416A2ED9-94A8-5C45-8BF2-F2C3573977B2}"/>
              </a:ext>
            </a:extLst>
          </p:cNvPr>
          <p:cNvSpPr txBox="1">
            <a:spLocks/>
          </p:cNvSpPr>
          <p:nvPr/>
        </p:nvSpPr>
        <p:spPr>
          <a:xfrm>
            <a:off x="8323451" y="2258807"/>
            <a:ext cx="3420000" cy="3634429"/>
          </a:xfrm>
          <a:prstGeom prst="rect">
            <a:avLst/>
          </a:prstGeom>
          <a:ln w="12700">
            <a:solidFill>
              <a:srgbClr val="6F7878"/>
            </a:solidFill>
          </a:ln>
        </p:spPr>
        <p:txBody>
          <a:bodyPr lIns="108000" tIns="108000" rIns="108000" bIns="108000"/>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rgbClr val="000000"/>
                </a:solidFill>
                <a:ea typeface="Arial"/>
                <a:cs typeface="Arial"/>
                <a:sym typeface="Arial"/>
              </a:rPr>
              <a:t>Adopt a Problem Solving Approach (Slides 24-26) </a:t>
            </a:r>
          </a:p>
          <a:p>
            <a:pPr marL="285750" indent="-285750">
              <a:buClr>
                <a:schemeClr val="tx1"/>
              </a:buClr>
              <a:buSzPct val="100000"/>
              <a:buFont typeface="Arial" panose="020B0604020202020204" pitchFamily="34" charset="0"/>
              <a:buChar char="•"/>
            </a:pPr>
            <a:r>
              <a:rPr lang="en-IN" sz="1800" dirty="0"/>
              <a:t>Help stakeholders to connect the dots to solve the real issue, not the apparent issue.</a:t>
            </a:r>
          </a:p>
        </p:txBody>
      </p:sp>
      <p:sp>
        <p:nvSpPr>
          <p:cNvPr id="8" name="Text Placeholder 9">
            <a:extLst>
              <a:ext uri="{FF2B5EF4-FFF2-40B4-BE49-F238E27FC236}">
                <a16:creationId xmlns:a16="http://schemas.microsoft.com/office/drawing/2014/main" id="{1892E7E7-50B4-7041-A74A-AE06D4EAE32D}"/>
              </a:ext>
            </a:extLst>
          </p:cNvPr>
          <p:cNvSpPr txBox="1">
            <a:spLocks/>
          </p:cNvSpPr>
          <p:nvPr/>
        </p:nvSpPr>
        <p:spPr>
          <a:xfrm>
            <a:off x="457199" y="2258807"/>
            <a:ext cx="3420000" cy="3634429"/>
          </a:xfrm>
          <a:prstGeom prst="rect">
            <a:avLst/>
          </a:prstGeom>
          <a:solidFill>
            <a:srgbClr val="002856"/>
          </a:solidFill>
          <a:ln w="12700">
            <a:noFill/>
          </a:ln>
        </p:spPr>
        <p:txBody>
          <a:bodyPr lIns="108000" tIns="108000" rIns="108000" bIns="108000">
            <a:spAutoFit/>
          </a:bodyPr>
          <a:lstStyle>
            <a:lvl1pPr marL="228600" indent="-228600" algn="l" defTabSz="914400" rtl="0" eaLnBrk="1" latinLnBrk="0" hangingPunct="1">
              <a:lnSpc>
                <a:spcPct val="100000"/>
              </a:lnSpc>
              <a:spcBef>
                <a:spcPts val="0"/>
              </a:spcBef>
              <a:spcAft>
                <a:spcPts val="1200"/>
              </a:spcAft>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54864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2pPr>
            <a:lvl3pPr marL="77724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3pPr>
            <a:lvl4pPr marL="1051560" indent="-228600" algn="l" defTabSz="914400" rtl="0" eaLnBrk="1" latinLnBrk="0" hangingPunct="1">
              <a:lnSpc>
                <a:spcPct val="100000"/>
              </a:lnSpc>
              <a:spcBef>
                <a:spcPts val="0"/>
              </a:spcBef>
              <a:spcAft>
                <a:spcPts val="1200"/>
              </a:spcAft>
              <a:buSzPct val="90000"/>
              <a:buFont typeface="Arial" panose="020B0604020202020204" pitchFamily="34" charset="0"/>
              <a:buChar char="–"/>
              <a:defRPr sz="2400" kern="1200">
                <a:solidFill>
                  <a:schemeClr val="tx1"/>
                </a:solidFill>
                <a:latin typeface="+mn-lt"/>
                <a:ea typeface="+mn-ea"/>
                <a:cs typeface="+mn-cs"/>
              </a:defRPr>
            </a:lvl4pPr>
            <a:lvl5pPr marL="1280160" indent="-228600" algn="l" defTabSz="914400" rtl="0" eaLnBrk="1" latinLnBrk="0" hangingPunct="1">
              <a:lnSpc>
                <a:spcPct val="100000"/>
              </a:lnSpc>
              <a:spcBef>
                <a:spcPts val="0"/>
              </a:spcBef>
              <a:spcAft>
                <a:spcPts val="1200"/>
              </a:spcAft>
              <a:buSzPct val="90000"/>
              <a:buFont typeface="Wingdings" panose="05000000000000000000" pitchFamily="2" charset="2"/>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N" sz="2000" b="1" dirty="0">
                <a:solidFill>
                  <a:schemeClr val="bg1"/>
                </a:solidFill>
                <a:ea typeface="Arial"/>
                <a:cs typeface="Arial"/>
                <a:sym typeface="Arial"/>
              </a:rPr>
              <a:t>Think from Multiple Perspectives (Slides 6-18)</a:t>
            </a:r>
          </a:p>
          <a:p>
            <a:pPr marL="285750" indent="-285750">
              <a:buClr>
                <a:schemeClr val="bg1"/>
              </a:buClr>
              <a:buSzPct val="100000"/>
              <a:buFont typeface="Arial" panose="020B0604020202020204" pitchFamily="34" charset="0"/>
              <a:buChar char="•"/>
            </a:pPr>
            <a:r>
              <a:rPr lang="en-IN" sz="1800" dirty="0">
                <a:solidFill>
                  <a:schemeClr val="bg1"/>
                </a:solidFill>
              </a:rPr>
              <a:t>Deliberately approach problem-solving from multiple angles to ensure a comprehensive approach to solutioning.</a:t>
            </a:r>
          </a:p>
          <a:p>
            <a:pPr marL="285750" indent="-285750">
              <a:buClr>
                <a:schemeClr val="bg1"/>
              </a:buClr>
              <a:buSzPct val="100000"/>
              <a:buFont typeface="Arial" panose="020B0604020202020204" pitchFamily="34" charset="0"/>
              <a:buChar char="•"/>
            </a:pPr>
            <a:r>
              <a:rPr lang="en-IN" sz="1800" dirty="0">
                <a:solidFill>
                  <a:schemeClr val="bg1"/>
                </a:solidFill>
              </a:rPr>
              <a:t>Avoid group think by structuring approaches to solutions, and making space for structured dissent.</a:t>
            </a:r>
          </a:p>
        </p:txBody>
      </p:sp>
      <p:sp>
        <p:nvSpPr>
          <p:cNvPr id="9" name="Rectangle 8">
            <a:extLst>
              <a:ext uri="{FF2B5EF4-FFF2-40B4-BE49-F238E27FC236}">
                <a16:creationId xmlns:a16="http://schemas.microsoft.com/office/drawing/2014/main" id="{FBD50A31-58E3-8848-9714-34159D9D5B74}"/>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11" name="Freeform: Shape 159">
            <a:extLst>
              <a:ext uri="{FF2B5EF4-FFF2-40B4-BE49-F238E27FC236}">
                <a16:creationId xmlns:a16="http://schemas.microsoft.com/office/drawing/2014/main" id="{0472D6A8-ED5E-564A-B74C-89B87FD67CC6}"/>
              </a:ext>
            </a:extLst>
          </p:cNvPr>
          <p:cNvSpPr/>
          <p:nvPr/>
        </p:nvSpPr>
        <p:spPr>
          <a:xfrm>
            <a:off x="1920875" y="1474390"/>
            <a:ext cx="544008" cy="670522"/>
          </a:xfrm>
          <a:custGeom>
            <a:avLst/>
            <a:gdLst>
              <a:gd name="connsiteX0" fmla="*/ 321469 w 409575"/>
              <a:gd name="connsiteY0" fmla="*/ 169069 h 504825"/>
              <a:gd name="connsiteX1" fmla="*/ 302419 w 409575"/>
              <a:gd name="connsiteY1" fmla="*/ 171260 h 504825"/>
              <a:gd name="connsiteX2" fmla="*/ 302419 w 409575"/>
              <a:gd name="connsiteY2" fmla="*/ 102394 h 504825"/>
              <a:gd name="connsiteX3" fmla="*/ 244697 w 409575"/>
              <a:gd name="connsiteY3" fmla="*/ 102394 h 504825"/>
              <a:gd name="connsiteX4" fmla="*/ 245269 w 409575"/>
              <a:gd name="connsiteY4" fmla="*/ 92869 h 504825"/>
              <a:gd name="connsiteX5" fmla="*/ 159544 w 409575"/>
              <a:gd name="connsiteY5" fmla="*/ 7144 h 504825"/>
              <a:gd name="connsiteX6" fmla="*/ 73819 w 409575"/>
              <a:gd name="connsiteY6" fmla="*/ 92869 h 504825"/>
              <a:gd name="connsiteX7" fmla="*/ 74390 w 409575"/>
              <a:gd name="connsiteY7" fmla="*/ 102394 h 504825"/>
              <a:gd name="connsiteX8" fmla="*/ 7144 w 409575"/>
              <a:gd name="connsiteY8" fmla="*/ 102394 h 504825"/>
              <a:gd name="connsiteX9" fmla="*/ 7144 w 409575"/>
              <a:gd name="connsiteY9" fmla="*/ 226219 h 504825"/>
              <a:gd name="connsiteX10" fmla="*/ 29337 w 409575"/>
              <a:gd name="connsiteY10" fmla="*/ 225171 h 504825"/>
              <a:gd name="connsiteX11" fmla="*/ 92869 w 409575"/>
              <a:gd name="connsiteY11" fmla="*/ 254794 h 504825"/>
              <a:gd name="connsiteX12" fmla="*/ 29337 w 409575"/>
              <a:gd name="connsiteY12" fmla="*/ 284417 h 504825"/>
              <a:gd name="connsiteX13" fmla="*/ 7144 w 409575"/>
              <a:gd name="connsiteY13" fmla="*/ 283369 h 504825"/>
              <a:gd name="connsiteX14" fmla="*/ 7144 w 409575"/>
              <a:gd name="connsiteY14" fmla="*/ 407194 h 504825"/>
              <a:gd name="connsiteX15" fmla="*/ 72009 w 409575"/>
              <a:gd name="connsiteY15" fmla="*/ 407194 h 504825"/>
              <a:gd name="connsiteX16" fmla="*/ 71438 w 409575"/>
              <a:gd name="connsiteY16" fmla="*/ 416719 h 504825"/>
              <a:gd name="connsiteX17" fmla="*/ 157163 w 409575"/>
              <a:gd name="connsiteY17" fmla="*/ 502444 h 504825"/>
              <a:gd name="connsiteX18" fmla="*/ 242888 w 409575"/>
              <a:gd name="connsiteY18" fmla="*/ 416719 h 504825"/>
              <a:gd name="connsiteX19" fmla="*/ 242316 w 409575"/>
              <a:gd name="connsiteY19" fmla="*/ 407194 h 504825"/>
              <a:gd name="connsiteX20" fmla="*/ 302419 w 409575"/>
              <a:gd name="connsiteY20" fmla="*/ 407194 h 504825"/>
              <a:gd name="connsiteX21" fmla="*/ 302419 w 409575"/>
              <a:gd name="connsiteY21" fmla="*/ 338328 h 504825"/>
              <a:gd name="connsiteX22" fmla="*/ 321469 w 409575"/>
              <a:gd name="connsiteY22" fmla="*/ 340519 h 504825"/>
              <a:gd name="connsiteX23" fmla="*/ 407194 w 409575"/>
              <a:gd name="connsiteY23" fmla="*/ 254794 h 504825"/>
              <a:gd name="connsiteX24" fmla="*/ 321469 w 409575"/>
              <a:gd name="connsiteY24" fmla="*/ 169069 h 504825"/>
              <a:gd name="connsiteX25" fmla="*/ 321469 w 409575"/>
              <a:gd name="connsiteY25" fmla="*/ 302419 h 504825"/>
              <a:gd name="connsiteX26" fmla="*/ 310896 w 409575"/>
              <a:gd name="connsiteY26" fmla="*/ 301181 h 504825"/>
              <a:gd name="connsiteX27" fmla="*/ 264319 w 409575"/>
              <a:gd name="connsiteY27" fmla="*/ 290608 h 504825"/>
              <a:gd name="connsiteX28" fmla="*/ 264319 w 409575"/>
              <a:gd name="connsiteY28" fmla="*/ 338328 h 504825"/>
              <a:gd name="connsiteX29" fmla="*/ 264319 w 409575"/>
              <a:gd name="connsiteY29" fmla="*/ 369094 h 504825"/>
              <a:gd name="connsiteX30" fmla="*/ 242316 w 409575"/>
              <a:gd name="connsiteY30" fmla="*/ 369094 h 504825"/>
              <a:gd name="connsiteX31" fmla="*/ 199739 w 409575"/>
              <a:gd name="connsiteY31" fmla="*/ 369094 h 504825"/>
              <a:gd name="connsiteX32" fmla="*/ 204407 w 409575"/>
              <a:gd name="connsiteY32" fmla="*/ 411385 h 504825"/>
              <a:gd name="connsiteX33" fmla="*/ 204692 w 409575"/>
              <a:gd name="connsiteY33" fmla="*/ 416719 h 504825"/>
              <a:gd name="connsiteX34" fmla="*/ 157067 w 409575"/>
              <a:gd name="connsiteY34" fmla="*/ 464344 h 504825"/>
              <a:gd name="connsiteX35" fmla="*/ 109442 w 409575"/>
              <a:gd name="connsiteY35" fmla="*/ 416719 h 504825"/>
              <a:gd name="connsiteX36" fmla="*/ 109728 w 409575"/>
              <a:gd name="connsiteY36" fmla="*/ 411385 h 504825"/>
              <a:gd name="connsiteX37" fmla="*/ 114395 w 409575"/>
              <a:gd name="connsiteY37" fmla="*/ 369094 h 504825"/>
              <a:gd name="connsiteX38" fmla="*/ 71818 w 409575"/>
              <a:gd name="connsiteY38" fmla="*/ 369094 h 504825"/>
              <a:gd name="connsiteX39" fmla="*/ 45244 w 409575"/>
              <a:gd name="connsiteY39" fmla="*/ 369094 h 504825"/>
              <a:gd name="connsiteX40" fmla="*/ 45244 w 409575"/>
              <a:gd name="connsiteY40" fmla="*/ 322040 h 504825"/>
              <a:gd name="connsiteX41" fmla="*/ 130969 w 409575"/>
              <a:gd name="connsiteY41" fmla="*/ 254794 h 504825"/>
              <a:gd name="connsiteX42" fmla="*/ 45244 w 409575"/>
              <a:gd name="connsiteY42" fmla="*/ 187547 h 504825"/>
              <a:gd name="connsiteX43" fmla="*/ 45244 w 409575"/>
              <a:gd name="connsiteY43" fmla="*/ 140494 h 504825"/>
              <a:gd name="connsiteX44" fmla="*/ 74390 w 409575"/>
              <a:gd name="connsiteY44" fmla="*/ 140494 h 504825"/>
              <a:gd name="connsiteX45" fmla="*/ 116967 w 409575"/>
              <a:gd name="connsiteY45" fmla="*/ 140494 h 504825"/>
              <a:gd name="connsiteX46" fmla="*/ 112300 w 409575"/>
              <a:gd name="connsiteY46" fmla="*/ 98203 h 504825"/>
              <a:gd name="connsiteX47" fmla="*/ 111919 w 409575"/>
              <a:gd name="connsiteY47" fmla="*/ 92869 h 504825"/>
              <a:gd name="connsiteX48" fmla="*/ 159544 w 409575"/>
              <a:gd name="connsiteY48" fmla="*/ 45244 h 504825"/>
              <a:gd name="connsiteX49" fmla="*/ 207169 w 409575"/>
              <a:gd name="connsiteY49" fmla="*/ 92869 h 504825"/>
              <a:gd name="connsiteX50" fmla="*/ 206883 w 409575"/>
              <a:gd name="connsiteY50" fmla="*/ 98203 h 504825"/>
              <a:gd name="connsiteX51" fmla="*/ 202120 w 409575"/>
              <a:gd name="connsiteY51" fmla="*/ 140494 h 504825"/>
              <a:gd name="connsiteX52" fmla="*/ 244697 w 409575"/>
              <a:gd name="connsiteY52" fmla="*/ 140494 h 504825"/>
              <a:gd name="connsiteX53" fmla="*/ 264319 w 409575"/>
              <a:gd name="connsiteY53" fmla="*/ 140494 h 504825"/>
              <a:gd name="connsiteX54" fmla="*/ 264319 w 409575"/>
              <a:gd name="connsiteY54" fmla="*/ 171260 h 504825"/>
              <a:gd name="connsiteX55" fmla="*/ 264319 w 409575"/>
              <a:gd name="connsiteY55" fmla="*/ 218980 h 504825"/>
              <a:gd name="connsiteX56" fmla="*/ 310896 w 409575"/>
              <a:gd name="connsiteY56" fmla="*/ 208407 h 504825"/>
              <a:gd name="connsiteX57" fmla="*/ 321469 w 409575"/>
              <a:gd name="connsiteY57" fmla="*/ 207169 h 504825"/>
              <a:gd name="connsiteX58" fmla="*/ 369094 w 409575"/>
              <a:gd name="connsiteY58" fmla="*/ 254794 h 504825"/>
              <a:gd name="connsiteX59" fmla="*/ 321469 w 409575"/>
              <a:gd name="connsiteY59" fmla="*/ 302419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09575" h="504825">
                <a:moveTo>
                  <a:pt x="321469" y="169069"/>
                </a:moveTo>
                <a:cubicBezTo>
                  <a:pt x="314896" y="169069"/>
                  <a:pt x="308515" y="169831"/>
                  <a:pt x="302419" y="171260"/>
                </a:cubicBezTo>
                <a:lnTo>
                  <a:pt x="302419" y="102394"/>
                </a:lnTo>
                <a:lnTo>
                  <a:pt x="244697" y="102394"/>
                </a:lnTo>
                <a:cubicBezTo>
                  <a:pt x="245078" y="99251"/>
                  <a:pt x="245269" y="96107"/>
                  <a:pt x="245269" y="92869"/>
                </a:cubicBezTo>
                <a:cubicBezTo>
                  <a:pt x="245269" y="45530"/>
                  <a:pt x="206883" y="7144"/>
                  <a:pt x="159544" y="7144"/>
                </a:cubicBezTo>
                <a:cubicBezTo>
                  <a:pt x="112205" y="7144"/>
                  <a:pt x="73819" y="45530"/>
                  <a:pt x="73819" y="92869"/>
                </a:cubicBezTo>
                <a:cubicBezTo>
                  <a:pt x="73819" y="96107"/>
                  <a:pt x="74009" y="99251"/>
                  <a:pt x="74390" y="102394"/>
                </a:cubicBezTo>
                <a:lnTo>
                  <a:pt x="7144" y="102394"/>
                </a:lnTo>
                <a:lnTo>
                  <a:pt x="7144" y="226219"/>
                </a:lnTo>
                <a:cubicBezTo>
                  <a:pt x="7144" y="226219"/>
                  <a:pt x="16669" y="225171"/>
                  <a:pt x="29337" y="225171"/>
                </a:cubicBezTo>
                <a:cubicBezTo>
                  <a:pt x="54769" y="225171"/>
                  <a:pt x="92869" y="229362"/>
                  <a:pt x="92869" y="254794"/>
                </a:cubicBezTo>
                <a:cubicBezTo>
                  <a:pt x="92869" y="280226"/>
                  <a:pt x="54769" y="284417"/>
                  <a:pt x="29337" y="284417"/>
                </a:cubicBezTo>
                <a:cubicBezTo>
                  <a:pt x="16669" y="284417"/>
                  <a:pt x="7144" y="283369"/>
                  <a:pt x="7144" y="283369"/>
                </a:cubicBezTo>
                <a:lnTo>
                  <a:pt x="7144" y="407194"/>
                </a:lnTo>
                <a:lnTo>
                  <a:pt x="72009" y="407194"/>
                </a:lnTo>
                <a:cubicBezTo>
                  <a:pt x="71628" y="410337"/>
                  <a:pt x="71438" y="413480"/>
                  <a:pt x="71438" y="416719"/>
                </a:cubicBezTo>
                <a:cubicBezTo>
                  <a:pt x="71438" y="464058"/>
                  <a:pt x="109824" y="502444"/>
                  <a:pt x="157163" y="502444"/>
                </a:cubicBezTo>
                <a:cubicBezTo>
                  <a:pt x="204501" y="502444"/>
                  <a:pt x="242888" y="464058"/>
                  <a:pt x="242888" y="416719"/>
                </a:cubicBezTo>
                <a:cubicBezTo>
                  <a:pt x="242888" y="413480"/>
                  <a:pt x="242697" y="410337"/>
                  <a:pt x="242316" y="407194"/>
                </a:cubicBezTo>
                <a:lnTo>
                  <a:pt x="302419" y="407194"/>
                </a:lnTo>
                <a:lnTo>
                  <a:pt x="302419" y="338328"/>
                </a:lnTo>
                <a:cubicBezTo>
                  <a:pt x="308515" y="339757"/>
                  <a:pt x="314896" y="340519"/>
                  <a:pt x="321469" y="340519"/>
                </a:cubicBezTo>
                <a:cubicBezTo>
                  <a:pt x="368808" y="340519"/>
                  <a:pt x="407194" y="302133"/>
                  <a:pt x="407194" y="254794"/>
                </a:cubicBezTo>
                <a:cubicBezTo>
                  <a:pt x="407194" y="207455"/>
                  <a:pt x="368808" y="169069"/>
                  <a:pt x="321469" y="169069"/>
                </a:cubicBezTo>
                <a:close/>
                <a:moveTo>
                  <a:pt x="321469" y="302419"/>
                </a:moveTo>
                <a:cubicBezTo>
                  <a:pt x="318040" y="302419"/>
                  <a:pt x="314611" y="302038"/>
                  <a:pt x="310896" y="301181"/>
                </a:cubicBezTo>
                <a:lnTo>
                  <a:pt x="264319" y="290608"/>
                </a:lnTo>
                <a:lnTo>
                  <a:pt x="264319" y="338328"/>
                </a:lnTo>
                <a:lnTo>
                  <a:pt x="264319" y="369094"/>
                </a:lnTo>
                <a:lnTo>
                  <a:pt x="242316" y="369094"/>
                </a:lnTo>
                <a:lnTo>
                  <a:pt x="199739" y="369094"/>
                </a:lnTo>
                <a:lnTo>
                  <a:pt x="204407" y="411385"/>
                </a:lnTo>
                <a:cubicBezTo>
                  <a:pt x="204597" y="413385"/>
                  <a:pt x="204692" y="415100"/>
                  <a:pt x="204692" y="416719"/>
                </a:cubicBezTo>
                <a:cubicBezTo>
                  <a:pt x="204692" y="443008"/>
                  <a:pt x="183356" y="464344"/>
                  <a:pt x="157067" y="464344"/>
                </a:cubicBezTo>
                <a:cubicBezTo>
                  <a:pt x="130778" y="464344"/>
                  <a:pt x="109442" y="443008"/>
                  <a:pt x="109442" y="416719"/>
                </a:cubicBezTo>
                <a:cubicBezTo>
                  <a:pt x="109442" y="415100"/>
                  <a:pt x="109538" y="413385"/>
                  <a:pt x="109728" y="411385"/>
                </a:cubicBezTo>
                <a:lnTo>
                  <a:pt x="114395" y="369094"/>
                </a:lnTo>
                <a:lnTo>
                  <a:pt x="71818" y="369094"/>
                </a:lnTo>
                <a:lnTo>
                  <a:pt x="45244" y="369094"/>
                </a:lnTo>
                <a:lnTo>
                  <a:pt x="45244" y="322040"/>
                </a:lnTo>
                <a:cubicBezTo>
                  <a:pt x="122206" y="316897"/>
                  <a:pt x="130969" y="273939"/>
                  <a:pt x="130969" y="254794"/>
                </a:cubicBezTo>
                <a:cubicBezTo>
                  <a:pt x="130969" y="235649"/>
                  <a:pt x="122206" y="192691"/>
                  <a:pt x="45244" y="187547"/>
                </a:cubicBezTo>
                <a:lnTo>
                  <a:pt x="45244" y="140494"/>
                </a:lnTo>
                <a:lnTo>
                  <a:pt x="74390" y="140494"/>
                </a:lnTo>
                <a:lnTo>
                  <a:pt x="116967" y="140494"/>
                </a:lnTo>
                <a:lnTo>
                  <a:pt x="112300" y="98203"/>
                </a:lnTo>
                <a:cubicBezTo>
                  <a:pt x="112014" y="96203"/>
                  <a:pt x="111919" y="94488"/>
                  <a:pt x="111919" y="92869"/>
                </a:cubicBezTo>
                <a:cubicBezTo>
                  <a:pt x="111919" y="66580"/>
                  <a:pt x="133255" y="45244"/>
                  <a:pt x="159544" y="45244"/>
                </a:cubicBezTo>
                <a:cubicBezTo>
                  <a:pt x="185833" y="45244"/>
                  <a:pt x="207169" y="66580"/>
                  <a:pt x="207169" y="92869"/>
                </a:cubicBezTo>
                <a:cubicBezTo>
                  <a:pt x="207169" y="94488"/>
                  <a:pt x="207073" y="96203"/>
                  <a:pt x="206883" y="98203"/>
                </a:cubicBezTo>
                <a:lnTo>
                  <a:pt x="202120" y="140494"/>
                </a:lnTo>
                <a:lnTo>
                  <a:pt x="244697" y="140494"/>
                </a:lnTo>
                <a:lnTo>
                  <a:pt x="264319" y="140494"/>
                </a:lnTo>
                <a:lnTo>
                  <a:pt x="264319" y="171260"/>
                </a:lnTo>
                <a:lnTo>
                  <a:pt x="264319" y="218980"/>
                </a:lnTo>
                <a:lnTo>
                  <a:pt x="310896" y="208407"/>
                </a:lnTo>
                <a:cubicBezTo>
                  <a:pt x="314611" y="207550"/>
                  <a:pt x="318040" y="207169"/>
                  <a:pt x="321469" y="207169"/>
                </a:cubicBezTo>
                <a:cubicBezTo>
                  <a:pt x="347758" y="207169"/>
                  <a:pt x="369094" y="228505"/>
                  <a:pt x="369094" y="254794"/>
                </a:cubicBezTo>
                <a:cubicBezTo>
                  <a:pt x="369094" y="281083"/>
                  <a:pt x="347758" y="302419"/>
                  <a:pt x="321469" y="302419"/>
                </a:cubicBezTo>
                <a:close/>
              </a:path>
            </a:pathLst>
          </a:custGeom>
          <a:solidFill>
            <a:srgbClr val="002856"/>
          </a:solidFill>
          <a:ln w="9525" cap="flat">
            <a:noFill/>
            <a:prstDash val="solid"/>
            <a:miter/>
          </a:ln>
        </p:spPr>
        <p:txBody>
          <a:bodyPr rtlCol="0" anchor="ctr"/>
          <a:lstStyle/>
          <a:p>
            <a:endParaRPr lang="en-US"/>
          </a:p>
        </p:txBody>
      </p:sp>
      <p:sp>
        <p:nvSpPr>
          <p:cNvPr id="12" name="Freeform: Shape 30">
            <a:extLst>
              <a:ext uri="{FF2B5EF4-FFF2-40B4-BE49-F238E27FC236}">
                <a16:creationId xmlns:a16="http://schemas.microsoft.com/office/drawing/2014/main" id="{16BF2F7D-5652-D547-B32B-6476E28C6F0D}"/>
              </a:ext>
            </a:extLst>
          </p:cNvPr>
          <p:cNvSpPr/>
          <p:nvPr/>
        </p:nvSpPr>
        <p:spPr>
          <a:xfrm rot="5400000">
            <a:off x="9723982" y="1608251"/>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
        <p:nvSpPr>
          <p:cNvPr id="13" name="Freeform: Shape 30">
            <a:extLst>
              <a:ext uri="{FF2B5EF4-FFF2-40B4-BE49-F238E27FC236}">
                <a16:creationId xmlns:a16="http://schemas.microsoft.com/office/drawing/2014/main" id="{C2BA3DB7-7DE1-2F47-A703-6D11B701D757}"/>
              </a:ext>
            </a:extLst>
          </p:cNvPr>
          <p:cNvSpPr/>
          <p:nvPr/>
        </p:nvSpPr>
        <p:spPr>
          <a:xfrm rot="10800000">
            <a:off x="5760333" y="1608252"/>
            <a:ext cx="671333" cy="402800"/>
          </a:xfrm>
          <a:custGeom>
            <a:avLst/>
            <a:gdLst>
              <a:gd name="connsiteX0" fmla="*/ 454285 w 523875"/>
              <a:gd name="connsiteY0" fmla="*/ 92869 h 314325"/>
              <a:gd name="connsiteX1" fmla="*/ 425710 w 523875"/>
              <a:gd name="connsiteY1" fmla="*/ 92869 h 314325"/>
              <a:gd name="connsiteX2" fmla="*/ 425710 w 523875"/>
              <a:gd name="connsiteY2" fmla="*/ 7144 h 314325"/>
              <a:gd name="connsiteX3" fmla="*/ 292360 w 523875"/>
              <a:gd name="connsiteY3" fmla="*/ 7144 h 314325"/>
              <a:gd name="connsiteX4" fmla="*/ 292360 w 523875"/>
              <a:gd name="connsiteY4" fmla="*/ 62865 h 314325"/>
              <a:gd name="connsiteX5" fmla="*/ 269119 w 523875"/>
              <a:gd name="connsiteY5" fmla="*/ 92393 h 314325"/>
              <a:gd name="connsiteX6" fmla="*/ 263785 w 523875"/>
              <a:gd name="connsiteY6" fmla="*/ 92869 h 314325"/>
              <a:gd name="connsiteX7" fmla="*/ 235210 w 523875"/>
              <a:gd name="connsiteY7" fmla="*/ 64294 h 314325"/>
              <a:gd name="connsiteX8" fmla="*/ 235210 w 523875"/>
              <a:gd name="connsiteY8" fmla="*/ 7144 h 314325"/>
              <a:gd name="connsiteX9" fmla="*/ 101860 w 523875"/>
              <a:gd name="connsiteY9" fmla="*/ 7144 h 314325"/>
              <a:gd name="connsiteX10" fmla="*/ 101860 w 523875"/>
              <a:gd name="connsiteY10" fmla="*/ 92869 h 314325"/>
              <a:gd name="connsiteX11" fmla="*/ 76333 w 523875"/>
              <a:gd name="connsiteY11" fmla="*/ 92869 h 314325"/>
              <a:gd name="connsiteX12" fmla="*/ 7657 w 523875"/>
              <a:gd name="connsiteY12" fmla="*/ 151162 h 314325"/>
              <a:gd name="connsiteX13" fmla="*/ 73856 w 523875"/>
              <a:gd name="connsiteY13" fmla="*/ 226219 h 314325"/>
              <a:gd name="connsiteX14" fmla="*/ 101955 w 523875"/>
              <a:gd name="connsiteY14" fmla="*/ 226219 h 314325"/>
              <a:gd name="connsiteX15" fmla="*/ 101955 w 523875"/>
              <a:gd name="connsiteY15" fmla="*/ 311944 h 314325"/>
              <a:gd name="connsiteX16" fmla="*/ 235305 w 523875"/>
              <a:gd name="connsiteY16" fmla="*/ 311944 h 314325"/>
              <a:gd name="connsiteX17" fmla="*/ 235305 w 523875"/>
              <a:gd name="connsiteY17" fmla="*/ 256223 h 314325"/>
              <a:gd name="connsiteX18" fmla="*/ 258546 w 523875"/>
              <a:gd name="connsiteY18" fmla="*/ 226695 h 314325"/>
              <a:gd name="connsiteX19" fmla="*/ 263880 w 523875"/>
              <a:gd name="connsiteY19" fmla="*/ 226219 h 314325"/>
              <a:gd name="connsiteX20" fmla="*/ 292455 w 523875"/>
              <a:gd name="connsiteY20" fmla="*/ 254794 h 314325"/>
              <a:gd name="connsiteX21" fmla="*/ 292455 w 523875"/>
              <a:gd name="connsiteY21" fmla="*/ 311944 h 314325"/>
              <a:gd name="connsiteX22" fmla="*/ 425805 w 523875"/>
              <a:gd name="connsiteY22" fmla="*/ 311944 h 314325"/>
              <a:gd name="connsiteX23" fmla="*/ 425805 w 523875"/>
              <a:gd name="connsiteY23" fmla="*/ 226219 h 314325"/>
              <a:gd name="connsiteX24" fmla="*/ 451808 w 523875"/>
              <a:gd name="connsiteY24" fmla="*/ 226219 h 314325"/>
              <a:gd name="connsiteX25" fmla="*/ 520484 w 523875"/>
              <a:gd name="connsiteY25" fmla="*/ 167926 h 314325"/>
              <a:gd name="connsiteX26" fmla="*/ 454285 w 523875"/>
              <a:gd name="connsiteY26" fmla="*/ 92869 h 314325"/>
              <a:gd name="connsiteX27" fmla="*/ 482669 w 523875"/>
              <a:gd name="connsiteY27" fmla="*/ 163259 h 314325"/>
              <a:gd name="connsiteX28" fmla="*/ 451808 w 523875"/>
              <a:gd name="connsiteY28" fmla="*/ 188119 h 314325"/>
              <a:gd name="connsiteX29" fmla="*/ 425805 w 523875"/>
              <a:gd name="connsiteY29" fmla="*/ 188119 h 314325"/>
              <a:gd name="connsiteX30" fmla="*/ 387705 w 523875"/>
              <a:gd name="connsiteY30" fmla="*/ 188119 h 314325"/>
              <a:gd name="connsiteX31" fmla="*/ 387705 w 523875"/>
              <a:gd name="connsiteY31" fmla="*/ 226219 h 314325"/>
              <a:gd name="connsiteX32" fmla="*/ 387705 w 523875"/>
              <a:gd name="connsiteY32" fmla="*/ 273844 h 314325"/>
              <a:gd name="connsiteX33" fmla="*/ 330555 w 523875"/>
              <a:gd name="connsiteY33" fmla="*/ 273844 h 314325"/>
              <a:gd name="connsiteX34" fmla="*/ 330555 w 523875"/>
              <a:gd name="connsiteY34" fmla="*/ 254794 h 314325"/>
              <a:gd name="connsiteX35" fmla="*/ 263880 w 523875"/>
              <a:gd name="connsiteY35" fmla="*/ 188119 h 314325"/>
              <a:gd name="connsiteX36" fmla="*/ 251783 w 523875"/>
              <a:gd name="connsiteY36" fmla="*/ 189167 h 314325"/>
              <a:gd name="connsiteX37" fmla="*/ 197205 w 523875"/>
              <a:gd name="connsiteY37" fmla="*/ 256127 h 314325"/>
              <a:gd name="connsiteX38" fmla="*/ 197205 w 523875"/>
              <a:gd name="connsiteY38" fmla="*/ 273844 h 314325"/>
              <a:gd name="connsiteX39" fmla="*/ 140055 w 523875"/>
              <a:gd name="connsiteY39" fmla="*/ 273844 h 314325"/>
              <a:gd name="connsiteX40" fmla="*/ 140055 w 523875"/>
              <a:gd name="connsiteY40" fmla="*/ 226219 h 314325"/>
              <a:gd name="connsiteX41" fmla="*/ 140055 w 523875"/>
              <a:gd name="connsiteY41" fmla="*/ 188119 h 314325"/>
              <a:gd name="connsiteX42" fmla="*/ 101955 w 523875"/>
              <a:gd name="connsiteY42" fmla="*/ 188119 h 314325"/>
              <a:gd name="connsiteX43" fmla="*/ 73856 w 523875"/>
              <a:gd name="connsiteY43" fmla="*/ 188119 h 314325"/>
              <a:gd name="connsiteX44" fmla="*/ 52425 w 523875"/>
              <a:gd name="connsiteY44" fmla="*/ 178499 h 314325"/>
              <a:gd name="connsiteX45" fmla="*/ 45472 w 523875"/>
              <a:gd name="connsiteY45" fmla="*/ 155829 h 314325"/>
              <a:gd name="connsiteX46" fmla="*/ 76333 w 523875"/>
              <a:gd name="connsiteY46" fmla="*/ 130969 h 314325"/>
              <a:gd name="connsiteX47" fmla="*/ 101860 w 523875"/>
              <a:gd name="connsiteY47" fmla="*/ 130969 h 314325"/>
              <a:gd name="connsiteX48" fmla="*/ 139960 w 523875"/>
              <a:gd name="connsiteY48" fmla="*/ 130969 h 314325"/>
              <a:gd name="connsiteX49" fmla="*/ 139960 w 523875"/>
              <a:gd name="connsiteY49" fmla="*/ 92869 h 314325"/>
              <a:gd name="connsiteX50" fmla="*/ 139960 w 523875"/>
              <a:gd name="connsiteY50" fmla="*/ 45244 h 314325"/>
              <a:gd name="connsiteX51" fmla="*/ 197110 w 523875"/>
              <a:gd name="connsiteY51" fmla="*/ 45244 h 314325"/>
              <a:gd name="connsiteX52" fmla="*/ 197110 w 523875"/>
              <a:gd name="connsiteY52" fmla="*/ 64294 h 314325"/>
              <a:gd name="connsiteX53" fmla="*/ 263785 w 523875"/>
              <a:gd name="connsiteY53" fmla="*/ 130969 h 314325"/>
              <a:gd name="connsiteX54" fmla="*/ 275881 w 523875"/>
              <a:gd name="connsiteY54" fmla="*/ 129921 h 314325"/>
              <a:gd name="connsiteX55" fmla="*/ 330460 w 523875"/>
              <a:gd name="connsiteY55" fmla="*/ 62960 h 314325"/>
              <a:gd name="connsiteX56" fmla="*/ 330460 w 523875"/>
              <a:gd name="connsiteY56" fmla="*/ 45244 h 314325"/>
              <a:gd name="connsiteX57" fmla="*/ 387610 w 523875"/>
              <a:gd name="connsiteY57" fmla="*/ 45244 h 314325"/>
              <a:gd name="connsiteX58" fmla="*/ 387610 w 523875"/>
              <a:gd name="connsiteY58" fmla="*/ 92869 h 314325"/>
              <a:gd name="connsiteX59" fmla="*/ 387610 w 523875"/>
              <a:gd name="connsiteY59" fmla="*/ 130969 h 314325"/>
              <a:gd name="connsiteX60" fmla="*/ 425710 w 523875"/>
              <a:gd name="connsiteY60" fmla="*/ 130969 h 314325"/>
              <a:gd name="connsiteX61" fmla="*/ 454285 w 523875"/>
              <a:gd name="connsiteY61" fmla="*/ 130969 h 314325"/>
              <a:gd name="connsiteX62" fmla="*/ 475716 w 523875"/>
              <a:gd name="connsiteY62" fmla="*/ 140589 h 314325"/>
              <a:gd name="connsiteX63" fmla="*/ 482669 w 523875"/>
              <a:gd name="connsiteY63" fmla="*/ 163259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523875" h="314325">
                <a:moveTo>
                  <a:pt x="454285" y="92869"/>
                </a:moveTo>
                <a:lnTo>
                  <a:pt x="425710" y="92869"/>
                </a:lnTo>
                <a:lnTo>
                  <a:pt x="425710" y="7144"/>
                </a:lnTo>
                <a:lnTo>
                  <a:pt x="292360" y="7144"/>
                </a:lnTo>
                <a:lnTo>
                  <a:pt x="292360" y="62865"/>
                </a:lnTo>
                <a:cubicBezTo>
                  <a:pt x="292360" y="76867"/>
                  <a:pt x="282930" y="89821"/>
                  <a:pt x="269119" y="92393"/>
                </a:cubicBezTo>
                <a:cubicBezTo>
                  <a:pt x="267309" y="92678"/>
                  <a:pt x="265499" y="92869"/>
                  <a:pt x="263785" y="92869"/>
                </a:cubicBezTo>
                <a:cubicBezTo>
                  <a:pt x="247973" y="92869"/>
                  <a:pt x="235210" y="80105"/>
                  <a:pt x="235210" y="64294"/>
                </a:cubicBezTo>
                <a:lnTo>
                  <a:pt x="235210" y="7144"/>
                </a:lnTo>
                <a:lnTo>
                  <a:pt x="101860" y="7144"/>
                </a:lnTo>
                <a:lnTo>
                  <a:pt x="101860" y="92869"/>
                </a:lnTo>
                <a:lnTo>
                  <a:pt x="76333" y="92869"/>
                </a:lnTo>
                <a:cubicBezTo>
                  <a:pt x="42233" y="92869"/>
                  <a:pt x="11753" y="117348"/>
                  <a:pt x="7657" y="151162"/>
                </a:cubicBezTo>
                <a:cubicBezTo>
                  <a:pt x="2704" y="191738"/>
                  <a:pt x="34232" y="226219"/>
                  <a:pt x="73856" y="226219"/>
                </a:cubicBezTo>
                <a:lnTo>
                  <a:pt x="101955" y="226219"/>
                </a:lnTo>
                <a:lnTo>
                  <a:pt x="101955" y="311944"/>
                </a:lnTo>
                <a:lnTo>
                  <a:pt x="235305" y="311944"/>
                </a:lnTo>
                <a:lnTo>
                  <a:pt x="235305" y="256223"/>
                </a:lnTo>
                <a:cubicBezTo>
                  <a:pt x="235305" y="242221"/>
                  <a:pt x="244735" y="229267"/>
                  <a:pt x="258546" y="226695"/>
                </a:cubicBezTo>
                <a:cubicBezTo>
                  <a:pt x="260356" y="226409"/>
                  <a:pt x="262165" y="226219"/>
                  <a:pt x="263880" y="226219"/>
                </a:cubicBezTo>
                <a:cubicBezTo>
                  <a:pt x="279691" y="226219"/>
                  <a:pt x="292455" y="238982"/>
                  <a:pt x="292455" y="254794"/>
                </a:cubicBezTo>
                <a:lnTo>
                  <a:pt x="292455" y="311944"/>
                </a:lnTo>
                <a:lnTo>
                  <a:pt x="425805" y="311944"/>
                </a:lnTo>
                <a:lnTo>
                  <a:pt x="425805" y="226219"/>
                </a:lnTo>
                <a:lnTo>
                  <a:pt x="451808" y="226219"/>
                </a:lnTo>
                <a:cubicBezTo>
                  <a:pt x="485908" y="226219"/>
                  <a:pt x="516387" y="201740"/>
                  <a:pt x="520484" y="167926"/>
                </a:cubicBezTo>
                <a:cubicBezTo>
                  <a:pt x="525436" y="127349"/>
                  <a:pt x="493908" y="92869"/>
                  <a:pt x="454285" y="92869"/>
                </a:cubicBezTo>
                <a:close/>
                <a:moveTo>
                  <a:pt x="482669" y="163259"/>
                </a:moveTo>
                <a:cubicBezTo>
                  <a:pt x="480955" y="177165"/>
                  <a:pt x="467429" y="188119"/>
                  <a:pt x="451808" y="188119"/>
                </a:cubicBezTo>
                <a:lnTo>
                  <a:pt x="425805" y="188119"/>
                </a:lnTo>
                <a:lnTo>
                  <a:pt x="387705" y="188119"/>
                </a:lnTo>
                <a:lnTo>
                  <a:pt x="387705" y="226219"/>
                </a:lnTo>
                <a:lnTo>
                  <a:pt x="387705" y="273844"/>
                </a:lnTo>
                <a:lnTo>
                  <a:pt x="330555" y="273844"/>
                </a:lnTo>
                <a:lnTo>
                  <a:pt x="330555" y="254794"/>
                </a:lnTo>
                <a:cubicBezTo>
                  <a:pt x="330555" y="218027"/>
                  <a:pt x="300646" y="188119"/>
                  <a:pt x="263880" y="188119"/>
                </a:cubicBezTo>
                <a:cubicBezTo>
                  <a:pt x="259879" y="188119"/>
                  <a:pt x="255783" y="188500"/>
                  <a:pt x="251783" y="189167"/>
                </a:cubicBezTo>
                <a:cubicBezTo>
                  <a:pt x="220160" y="194881"/>
                  <a:pt x="197205" y="223075"/>
                  <a:pt x="197205" y="256127"/>
                </a:cubicBezTo>
                <a:lnTo>
                  <a:pt x="197205" y="273844"/>
                </a:lnTo>
                <a:lnTo>
                  <a:pt x="140055" y="273844"/>
                </a:lnTo>
                <a:lnTo>
                  <a:pt x="140055" y="226219"/>
                </a:lnTo>
                <a:lnTo>
                  <a:pt x="140055" y="188119"/>
                </a:lnTo>
                <a:lnTo>
                  <a:pt x="101955" y="188119"/>
                </a:lnTo>
                <a:lnTo>
                  <a:pt x="73856" y="188119"/>
                </a:lnTo>
                <a:cubicBezTo>
                  <a:pt x="65569" y="188119"/>
                  <a:pt x="57949" y="184690"/>
                  <a:pt x="52425" y="178499"/>
                </a:cubicBezTo>
                <a:cubicBezTo>
                  <a:pt x="49282" y="174879"/>
                  <a:pt x="44138" y="167164"/>
                  <a:pt x="45472" y="155829"/>
                </a:cubicBezTo>
                <a:cubicBezTo>
                  <a:pt x="47186" y="141923"/>
                  <a:pt x="60712" y="130969"/>
                  <a:pt x="76333" y="130969"/>
                </a:cubicBezTo>
                <a:lnTo>
                  <a:pt x="101860" y="130969"/>
                </a:lnTo>
                <a:lnTo>
                  <a:pt x="139960" y="130969"/>
                </a:lnTo>
                <a:lnTo>
                  <a:pt x="139960" y="92869"/>
                </a:lnTo>
                <a:lnTo>
                  <a:pt x="139960" y="45244"/>
                </a:lnTo>
                <a:lnTo>
                  <a:pt x="197110" y="45244"/>
                </a:lnTo>
                <a:lnTo>
                  <a:pt x="197110" y="64294"/>
                </a:lnTo>
                <a:cubicBezTo>
                  <a:pt x="197110" y="101060"/>
                  <a:pt x="227018" y="130969"/>
                  <a:pt x="263785" y="130969"/>
                </a:cubicBezTo>
                <a:cubicBezTo>
                  <a:pt x="267785" y="130969"/>
                  <a:pt x="271881" y="130588"/>
                  <a:pt x="275881" y="129921"/>
                </a:cubicBezTo>
                <a:cubicBezTo>
                  <a:pt x="307504" y="124206"/>
                  <a:pt x="330460" y="96012"/>
                  <a:pt x="330460" y="62960"/>
                </a:cubicBezTo>
                <a:lnTo>
                  <a:pt x="330460" y="45244"/>
                </a:lnTo>
                <a:lnTo>
                  <a:pt x="387610" y="45244"/>
                </a:lnTo>
                <a:lnTo>
                  <a:pt x="387610" y="92869"/>
                </a:lnTo>
                <a:lnTo>
                  <a:pt x="387610" y="130969"/>
                </a:lnTo>
                <a:lnTo>
                  <a:pt x="425710" y="130969"/>
                </a:lnTo>
                <a:lnTo>
                  <a:pt x="454285" y="130969"/>
                </a:lnTo>
                <a:cubicBezTo>
                  <a:pt x="462571" y="130969"/>
                  <a:pt x="470191" y="134398"/>
                  <a:pt x="475716" y="140589"/>
                </a:cubicBezTo>
                <a:cubicBezTo>
                  <a:pt x="478859" y="144209"/>
                  <a:pt x="484003" y="151924"/>
                  <a:pt x="482669" y="163259"/>
                </a:cubicBez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86430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EE4090-3F69-EC44-A6AE-3947AE81FC92}"/>
              </a:ext>
            </a:extLst>
          </p:cNvPr>
          <p:cNvSpPr/>
          <p:nvPr/>
        </p:nvSpPr>
        <p:spPr>
          <a:xfrm>
            <a:off x="1267010" y="1527174"/>
            <a:ext cx="8676000" cy="723275"/>
          </a:xfrm>
          <a:prstGeom prst="rect">
            <a:avLst/>
          </a:prstGeom>
          <a:noFill/>
          <a:ln w="12700">
            <a:noFill/>
          </a:ln>
        </p:spPr>
        <p:txBody>
          <a:bodyPr wrap="square">
            <a:spAutoFit/>
          </a:bodyPr>
          <a:lstStyle/>
          <a:p>
            <a:pPr>
              <a:spcAft>
                <a:spcPts val="600"/>
              </a:spcAft>
            </a:pPr>
            <a:r>
              <a:rPr lang="en-IN" b="1" dirty="0"/>
              <a:t>Audience for this Exercise</a:t>
            </a:r>
          </a:p>
          <a:p>
            <a:r>
              <a:rPr lang="en-IN" dirty="0"/>
              <a:t>Individuals looking to express their ideas in a more efficient manner.</a:t>
            </a:r>
          </a:p>
        </p:txBody>
      </p:sp>
      <p:sp>
        <p:nvSpPr>
          <p:cNvPr id="3" name="Rectangle 2">
            <a:extLst>
              <a:ext uri="{FF2B5EF4-FFF2-40B4-BE49-F238E27FC236}">
                <a16:creationId xmlns:a16="http://schemas.microsoft.com/office/drawing/2014/main" id="{5D523AD7-939A-9342-9685-C88520EDD52D}"/>
              </a:ext>
            </a:extLst>
          </p:cNvPr>
          <p:cNvSpPr/>
          <p:nvPr/>
        </p:nvSpPr>
        <p:spPr>
          <a:xfrm>
            <a:off x="1267010" y="2492338"/>
            <a:ext cx="8676000" cy="723275"/>
          </a:xfrm>
          <a:prstGeom prst="rect">
            <a:avLst/>
          </a:prstGeom>
          <a:noFill/>
          <a:ln w="12700">
            <a:noFill/>
          </a:ln>
        </p:spPr>
        <p:txBody>
          <a:bodyPr wrap="square">
            <a:spAutoFit/>
          </a:bodyPr>
          <a:lstStyle/>
          <a:p>
            <a:pPr>
              <a:spcAft>
                <a:spcPts val="600"/>
              </a:spcAft>
            </a:pPr>
            <a:r>
              <a:rPr lang="en-IN" b="1" dirty="0"/>
              <a:t>When to Use</a:t>
            </a:r>
          </a:p>
          <a:p>
            <a:r>
              <a:rPr lang="en-IN" dirty="0"/>
              <a:t>In day-to-day interaction at the workplace</a:t>
            </a:r>
          </a:p>
        </p:txBody>
      </p:sp>
      <p:sp>
        <p:nvSpPr>
          <p:cNvPr id="4" name="Rectangle 3">
            <a:extLst>
              <a:ext uri="{FF2B5EF4-FFF2-40B4-BE49-F238E27FC236}">
                <a16:creationId xmlns:a16="http://schemas.microsoft.com/office/drawing/2014/main" id="{778E6ED8-DD36-C547-9590-09B2E0F2968A}"/>
              </a:ext>
            </a:extLst>
          </p:cNvPr>
          <p:cNvSpPr/>
          <p:nvPr/>
        </p:nvSpPr>
        <p:spPr>
          <a:xfrm>
            <a:off x="1267010" y="3457502"/>
            <a:ext cx="8676000" cy="1277273"/>
          </a:xfrm>
          <a:prstGeom prst="rect">
            <a:avLst/>
          </a:prstGeom>
          <a:noFill/>
          <a:ln w="12700">
            <a:noFill/>
          </a:ln>
        </p:spPr>
        <p:txBody>
          <a:bodyPr wrap="square">
            <a:spAutoFit/>
          </a:bodyPr>
          <a:lstStyle/>
          <a:p>
            <a:pPr>
              <a:spcAft>
                <a:spcPts val="600"/>
              </a:spcAft>
            </a:pPr>
            <a:r>
              <a:rPr lang="en-IN" b="1" dirty="0"/>
              <a:t>What this Exercise Teaches </a:t>
            </a:r>
          </a:p>
          <a:p>
            <a:pPr marL="179388" indent="-179388">
              <a:buFont typeface="Arial" panose="020B0604020202020204" pitchFamily="34" charset="0"/>
              <a:buChar char="•"/>
            </a:pPr>
            <a:r>
              <a:rPr lang="en-IN" dirty="0"/>
              <a:t>Learn to think in a parallel manner to make good decisions.</a:t>
            </a:r>
          </a:p>
          <a:p>
            <a:pPr marL="179388" indent="-179388">
              <a:buFont typeface="Arial" panose="020B0604020202020204" pitchFamily="34" charset="0"/>
              <a:buChar char="•"/>
            </a:pPr>
            <a:r>
              <a:rPr lang="en-IN" dirty="0"/>
              <a:t>Identify your decision-making style and how it meshes with other styles for best impact.</a:t>
            </a:r>
          </a:p>
        </p:txBody>
      </p:sp>
      <p:sp>
        <p:nvSpPr>
          <p:cNvPr id="5" name="Rectangle 4">
            <a:extLst>
              <a:ext uri="{FF2B5EF4-FFF2-40B4-BE49-F238E27FC236}">
                <a16:creationId xmlns:a16="http://schemas.microsoft.com/office/drawing/2014/main" id="{EAA20385-BC57-824D-A479-B736D335C823}"/>
              </a:ext>
            </a:extLst>
          </p:cNvPr>
          <p:cNvSpPr/>
          <p:nvPr/>
        </p:nvSpPr>
        <p:spPr>
          <a:xfrm>
            <a:off x="1267010" y="4699664"/>
            <a:ext cx="8676000" cy="723275"/>
          </a:xfrm>
          <a:prstGeom prst="rect">
            <a:avLst/>
          </a:prstGeom>
          <a:noFill/>
          <a:ln w="12700">
            <a:noFill/>
          </a:ln>
        </p:spPr>
        <p:txBody>
          <a:bodyPr wrap="square">
            <a:spAutoFit/>
          </a:bodyPr>
          <a:lstStyle/>
          <a:p>
            <a:pPr>
              <a:spcAft>
                <a:spcPts val="600"/>
              </a:spcAft>
            </a:pPr>
            <a:r>
              <a:rPr lang="en-IN" b="1" dirty="0"/>
              <a:t>Pre-work or Planning Required</a:t>
            </a:r>
          </a:p>
          <a:p>
            <a:r>
              <a:rPr lang="en-IN" dirty="0"/>
              <a:t>Does not require pre-work or planning</a:t>
            </a:r>
          </a:p>
        </p:txBody>
      </p:sp>
      <p:sp>
        <p:nvSpPr>
          <p:cNvPr id="6" name="Rectangle 5">
            <a:extLst>
              <a:ext uri="{FF2B5EF4-FFF2-40B4-BE49-F238E27FC236}">
                <a16:creationId xmlns:a16="http://schemas.microsoft.com/office/drawing/2014/main" id="{0939FD1F-E09F-C546-B39E-0EE58B5A347B}"/>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sp>
        <p:nvSpPr>
          <p:cNvPr id="7" name="Title 5">
            <a:extLst>
              <a:ext uri="{FF2B5EF4-FFF2-40B4-BE49-F238E27FC236}">
                <a16:creationId xmlns:a16="http://schemas.microsoft.com/office/drawing/2014/main" id="{26055B07-D25F-344B-BC3F-0C45B84F20B4}"/>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dirty="0"/>
              <a:t>Exercise 1: Think from Multiple Perspectives</a:t>
            </a:r>
            <a:endParaRPr lang="en-US" dirty="0"/>
          </a:p>
        </p:txBody>
      </p:sp>
      <p:sp>
        <p:nvSpPr>
          <p:cNvPr id="9" name="Freeform: Shape 9">
            <a:extLst>
              <a:ext uri="{FF2B5EF4-FFF2-40B4-BE49-F238E27FC236}">
                <a16:creationId xmlns:a16="http://schemas.microsoft.com/office/drawing/2014/main" id="{3955F4BE-6FF3-7045-B0A4-A22CF4C378D5}"/>
              </a:ext>
            </a:extLst>
          </p:cNvPr>
          <p:cNvSpPr/>
          <p:nvPr/>
        </p:nvSpPr>
        <p:spPr>
          <a:xfrm>
            <a:off x="457200" y="1613718"/>
            <a:ext cx="685800" cy="428625"/>
          </a:xfrm>
          <a:custGeom>
            <a:avLst/>
            <a:gdLst>
              <a:gd name="connsiteX0" fmla="*/ 624173 w 685800"/>
              <a:gd name="connsiteY0" fmla="*/ 169069 h 428625"/>
              <a:gd name="connsiteX1" fmla="*/ 664369 w 685800"/>
              <a:gd name="connsiteY1" fmla="*/ 95250 h 428625"/>
              <a:gd name="connsiteX2" fmla="*/ 576263 w 685800"/>
              <a:gd name="connsiteY2" fmla="*/ 7144 h 428625"/>
              <a:gd name="connsiteX3" fmla="*/ 488156 w 685800"/>
              <a:gd name="connsiteY3" fmla="*/ 95250 h 428625"/>
              <a:gd name="connsiteX4" fmla="*/ 528352 w 685800"/>
              <a:gd name="connsiteY4" fmla="*/ 169069 h 428625"/>
              <a:gd name="connsiteX5" fmla="*/ 488632 w 685800"/>
              <a:gd name="connsiteY5" fmla="*/ 169069 h 428625"/>
              <a:gd name="connsiteX6" fmla="*/ 423863 w 685800"/>
              <a:gd name="connsiteY6" fmla="*/ 140494 h 428625"/>
              <a:gd name="connsiteX7" fmla="*/ 359092 w 685800"/>
              <a:gd name="connsiteY7" fmla="*/ 169069 h 428625"/>
              <a:gd name="connsiteX8" fmla="*/ 319373 w 685800"/>
              <a:gd name="connsiteY8" fmla="*/ 169069 h 428625"/>
              <a:gd name="connsiteX9" fmla="*/ 359569 w 685800"/>
              <a:gd name="connsiteY9" fmla="*/ 95250 h 428625"/>
              <a:gd name="connsiteX10" fmla="*/ 271463 w 685800"/>
              <a:gd name="connsiteY10" fmla="*/ 7144 h 428625"/>
              <a:gd name="connsiteX11" fmla="*/ 183356 w 685800"/>
              <a:gd name="connsiteY11" fmla="*/ 95250 h 428625"/>
              <a:gd name="connsiteX12" fmla="*/ 223552 w 685800"/>
              <a:gd name="connsiteY12" fmla="*/ 169069 h 428625"/>
              <a:gd name="connsiteX13" fmla="*/ 183832 w 685800"/>
              <a:gd name="connsiteY13" fmla="*/ 169069 h 428625"/>
              <a:gd name="connsiteX14" fmla="*/ 119063 w 685800"/>
              <a:gd name="connsiteY14" fmla="*/ 140494 h 428625"/>
              <a:gd name="connsiteX15" fmla="*/ 30956 w 685800"/>
              <a:gd name="connsiteY15" fmla="*/ 228600 h 428625"/>
              <a:gd name="connsiteX16" fmla="*/ 71152 w 685800"/>
              <a:gd name="connsiteY16" fmla="*/ 302419 h 428625"/>
              <a:gd name="connsiteX17" fmla="*/ 7144 w 685800"/>
              <a:gd name="connsiteY17" fmla="*/ 302419 h 428625"/>
              <a:gd name="connsiteX18" fmla="*/ 7144 w 685800"/>
              <a:gd name="connsiteY18" fmla="*/ 423863 h 428625"/>
              <a:gd name="connsiteX19" fmla="*/ 40481 w 685800"/>
              <a:gd name="connsiteY19" fmla="*/ 423863 h 428625"/>
              <a:gd name="connsiteX20" fmla="*/ 40481 w 685800"/>
              <a:gd name="connsiteY20" fmla="*/ 335756 h 428625"/>
              <a:gd name="connsiteX21" fmla="*/ 197644 w 685800"/>
              <a:gd name="connsiteY21" fmla="*/ 335756 h 428625"/>
              <a:gd name="connsiteX22" fmla="*/ 197644 w 685800"/>
              <a:gd name="connsiteY22" fmla="*/ 423863 h 428625"/>
              <a:gd name="connsiteX23" fmla="*/ 230981 w 685800"/>
              <a:gd name="connsiteY23" fmla="*/ 423863 h 428625"/>
              <a:gd name="connsiteX24" fmla="*/ 230981 w 685800"/>
              <a:gd name="connsiteY24" fmla="*/ 302419 h 428625"/>
              <a:gd name="connsiteX25" fmla="*/ 166973 w 685800"/>
              <a:gd name="connsiteY25" fmla="*/ 302419 h 428625"/>
              <a:gd name="connsiteX26" fmla="*/ 207169 w 685800"/>
              <a:gd name="connsiteY26" fmla="*/ 228600 h 428625"/>
              <a:gd name="connsiteX27" fmla="*/ 203168 w 685800"/>
              <a:gd name="connsiteY27" fmla="*/ 202406 h 428625"/>
              <a:gd name="connsiteX28" fmla="*/ 339661 w 685800"/>
              <a:gd name="connsiteY28" fmla="*/ 202406 h 428625"/>
              <a:gd name="connsiteX29" fmla="*/ 335661 w 685800"/>
              <a:gd name="connsiteY29" fmla="*/ 228600 h 428625"/>
              <a:gd name="connsiteX30" fmla="*/ 375856 w 685800"/>
              <a:gd name="connsiteY30" fmla="*/ 302419 h 428625"/>
              <a:gd name="connsiteX31" fmla="*/ 311848 w 685800"/>
              <a:gd name="connsiteY31" fmla="*/ 302419 h 428625"/>
              <a:gd name="connsiteX32" fmla="*/ 311848 w 685800"/>
              <a:gd name="connsiteY32" fmla="*/ 423863 h 428625"/>
              <a:gd name="connsiteX33" fmla="*/ 345186 w 685800"/>
              <a:gd name="connsiteY33" fmla="*/ 423863 h 428625"/>
              <a:gd name="connsiteX34" fmla="*/ 345186 w 685800"/>
              <a:gd name="connsiteY34" fmla="*/ 335756 h 428625"/>
              <a:gd name="connsiteX35" fmla="*/ 502348 w 685800"/>
              <a:gd name="connsiteY35" fmla="*/ 335756 h 428625"/>
              <a:gd name="connsiteX36" fmla="*/ 502348 w 685800"/>
              <a:gd name="connsiteY36" fmla="*/ 423863 h 428625"/>
              <a:gd name="connsiteX37" fmla="*/ 535686 w 685800"/>
              <a:gd name="connsiteY37" fmla="*/ 423863 h 428625"/>
              <a:gd name="connsiteX38" fmla="*/ 535686 w 685800"/>
              <a:gd name="connsiteY38" fmla="*/ 302419 h 428625"/>
              <a:gd name="connsiteX39" fmla="*/ 471678 w 685800"/>
              <a:gd name="connsiteY39" fmla="*/ 302419 h 428625"/>
              <a:gd name="connsiteX40" fmla="*/ 511873 w 685800"/>
              <a:gd name="connsiteY40" fmla="*/ 228600 h 428625"/>
              <a:gd name="connsiteX41" fmla="*/ 507873 w 685800"/>
              <a:gd name="connsiteY41" fmla="*/ 202406 h 428625"/>
              <a:gd name="connsiteX42" fmla="*/ 654748 w 685800"/>
              <a:gd name="connsiteY42" fmla="*/ 202406 h 428625"/>
              <a:gd name="connsiteX43" fmla="*/ 654748 w 685800"/>
              <a:gd name="connsiteY43" fmla="*/ 366713 h 428625"/>
              <a:gd name="connsiteX44" fmla="*/ 688086 w 685800"/>
              <a:gd name="connsiteY44" fmla="*/ 366713 h 428625"/>
              <a:gd name="connsiteX45" fmla="*/ 688086 w 685800"/>
              <a:gd name="connsiteY45" fmla="*/ 169069 h 428625"/>
              <a:gd name="connsiteX46" fmla="*/ 624173 w 685800"/>
              <a:gd name="connsiteY46" fmla="*/ 169069 h 428625"/>
              <a:gd name="connsiteX47" fmla="*/ 576263 w 685800"/>
              <a:gd name="connsiteY47" fmla="*/ 40481 h 428625"/>
              <a:gd name="connsiteX48" fmla="*/ 631031 w 685800"/>
              <a:gd name="connsiteY48" fmla="*/ 95250 h 428625"/>
              <a:gd name="connsiteX49" fmla="*/ 576263 w 685800"/>
              <a:gd name="connsiteY49" fmla="*/ 150019 h 428625"/>
              <a:gd name="connsiteX50" fmla="*/ 521494 w 685800"/>
              <a:gd name="connsiteY50" fmla="*/ 95250 h 428625"/>
              <a:gd name="connsiteX51" fmla="*/ 576263 w 685800"/>
              <a:gd name="connsiteY51" fmla="*/ 40481 h 428625"/>
              <a:gd name="connsiteX52" fmla="*/ 271463 w 685800"/>
              <a:gd name="connsiteY52" fmla="*/ 40481 h 428625"/>
              <a:gd name="connsiteX53" fmla="*/ 326231 w 685800"/>
              <a:gd name="connsiteY53" fmla="*/ 95250 h 428625"/>
              <a:gd name="connsiteX54" fmla="*/ 271463 w 685800"/>
              <a:gd name="connsiteY54" fmla="*/ 150019 h 428625"/>
              <a:gd name="connsiteX55" fmla="*/ 216694 w 685800"/>
              <a:gd name="connsiteY55" fmla="*/ 95250 h 428625"/>
              <a:gd name="connsiteX56" fmla="*/ 271463 w 685800"/>
              <a:gd name="connsiteY56" fmla="*/ 40481 h 428625"/>
              <a:gd name="connsiteX57" fmla="*/ 119063 w 685800"/>
              <a:gd name="connsiteY57" fmla="*/ 283369 h 428625"/>
              <a:gd name="connsiteX58" fmla="*/ 64294 w 685800"/>
              <a:gd name="connsiteY58" fmla="*/ 228600 h 428625"/>
              <a:gd name="connsiteX59" fmla="*/ 119063 w 685800"/>
              <a:gd name="connsiteY59" fmla="*/ 173831 h 428625"/>
              <a:gd name="connsiteX60" fmla="*/ 173831 w 685800"/>
              <a:gd name="connsiteY60" fmla="*/ 228600 h 428625"/>
              <a:gd name="connsiteX61" fmla="*/ 119063 w 685800"/>
              <a:gd name="connsiteY61" fmla="*/ 283369 h 428625"/>
              <a:gd name="connsiteX62" fmla="*/ 423863 w 685800"/>
              <a:gd name="connsiteY62" fmla="*/ 283369 h 428625"/>
              <a:gd name="connsiteX63" fmla="*/ 369094 w 685800"/>
              <a:gd name="connsiteY63" fmla="*/ 228600 h 428625"/>
              <a:gd name="connsiteX64" fmla="*/ 423863 w 685800"/>
              <a:gd name="connsiteY64" fmla="*/ 173831 h 428625"/>
              <a:gd name="connsiteX65" fmla="*/ 478631 w 685800"/>
              <a:gd name="connsiteY65" fmla="*/ 228600 h 428625"/>
              <a:gd name="connsiteX66" fmla="*/ 423863 w 685800"/>
              <a:gd name="connsiteY66" fmla="*/ 283369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685800" h="428625">
                <a:moveTo>
                  <a:pt x="624173" y="169069"/>
                </a:moveTo>
                <a:cubicBezTo>
                  <a:pt x="648272" y="153353"/>
                  <a:pt x="664369" y="126111"/>
                  <a:pt x="664369" y="95250"/>
                </a:cubicBezTo>
                <a:cubicBezTo>
                  <a:pt x="664369" y="46672"/>
                  <a:pt x="624840" y="7144"/>
                  <a:pt x="576263" y="7144"/>
                </a:cubicBezTo>
                <a:cubicBezTo>
                  <a:pt x="527685" y="7144"/>
                  <a:pt x="488156" y="46672"/>
                  <a:pt x="488156" y="95250"/>
                </a:cubicBezTo>
                <a:cubicBezTo>
                  <a:pt x="488156" y="126111"/>
                  <a:pt x="504158" y="153353"/>
                  <a:pt x="528352" y="169069"/>
                </a:cubicBezTo>
                <a:lnTo>
                  <a:pt x="488632" y="169069"/>
                </a:lnTo>
                <a:cubicBezTo>
                  <a:pt x="472535" y="151543"/>
                  <a:pt x="449484" y="140494"/>
                  <a:pt x="423863" y="140494"/>
                </a:cubicBezTo>
                <a:cubicBezTo>
                  <a:pt x="398240" y="140494"/>
                  <a:pt x="375190" y="151543"/>
                  <a:pt x="359092" y="169069"/>
                </a:cubicBezTo>
                <a:lnTo>
                  <a:pt x="319373" y="169069"/>
                </a:lnTo>
                <a:cubicBezTo>
                  <a:pt x="343471" y="153353"/>
                  <a:pt x="359569" y="126111"/>
                  <a:pt x="359569" y="95250"/>
                </a:cubicBezTo>
                <a:cubicBezTo>
                  <a:pt x="359569" y="46672"/>
                  <a:pt x="320040" y="7144"/>
                  <a:pt x="271463" y="7144"/>
                </a:cubicBezTo>
                <a:cubicBezTo>
                  <a:pt x="222885" y="7144"/>
                  <a:pt x="183356" y="46672"/>
                  <a:pt x="183356" y="95250"/>
                </a:cubicBezTo>
                <a:cubicBezTo>
                  <a:pt x="183356" y="126111"/>
                  <a:pt x="199358" y="153353"/>
                  <a:pt x="223552" y="169069"/>
                </a:cubicBezTo>
                <a:lnTo>
                  <a:pt x="183832" y="169069"/>
                </a:lnTo>
                <a:cubicBezTo>
                  <a:pt x="167735" y="151543"/>
                  <a:pt x="144684" y="140494"/>
                  <a:pt x="119063" y="140494"/>
                </a:cubicBezTo>
                <a:cubicBezTo>
                  <a:pt x="70485" y="140494"/>
                  <a:pt x="30956" y="180023"/>
                  <a:pt x="30956" y="228600"/>
                </a:cubicBezTo>
                <a:cubicBezTo>
                  <a:pt x="30956" y="259461"/>
                  <a:pt x="46958" y="286703"/>
                  <a:pt x="71152" y="302419"/>
                </a:cubicBezTo>
                <a:lnTo>
                  <a:pt x="7144" y="302419"/>
                </a:lnTo>
                <a:lnTo>
                  <a:pt x="7144" y="423863"/>
                </a:lnTo>
                <a:lnTo>
                  <a:pt x="40481" y="423863"/>
                </a:lnTo>
                <a:lnTo>
                  <a:pt x="40481" y="335756"/>
                </a:lnTo>
                <a:lnTo>
                  <a:pt x="197644" y="335756"/>
                </a:lnTo>
                <a:lnTo>
                  <a:pt x="197644" y="423863"/>
                </a:lnTo>
                <a:lnTo>
                  <a:pt x="230981" y="423863"/>
                </a:lnTo>
                <a:lnTo>
                  <a:pt x="230981" y="302419"/>
                </a:lnTo>
                <a:lnTo>
                  <a:pt x="166973" y="302419"/>
                </a:lnTo>
                <a:cubicBezTo>
                  <a:pt x="191071" y="286703"/>
                  <a:pt x="207169" y="259461"/>
                  <a:pt x="207169" y="228600"/>
                </a:cubicBezTo>
                <a:cubicBezTo>
                  <a:pt x="207169" y="219456"/>
                  <a:pt x="205740" y="210693"/>
                  <a:pt x="203168" y="202406"/>
                </a:cubicBezTo>
                <a:lnTo>
                  <a:pt x="339661" y="202406"/>
                </a:lnTo>
                <a:cubicBezTo>
                  <a:pt x="337090" y="210693"/>
                  <a:pt x="335661" y="219456"/>
                  <a:pt x="335661" y="228600"/>
                </a:cubicBezTo>
                <a:cubicBezTo>
                  <a:pt x="335661" y="259461"/>
                  <a:pt x="351663" y="286703"/>
                  <a:pt x="375856" y="302419"/>
                </a:cubicBezTo>
                <a:lnTo>
                  <a:pt x="311848" y="302419"/>
                </a:lnTo>
                <a:lnTo>
                  <a:pt x="311848" y="423863"/>
                </a:lnTo>
                <a:lnTo>
                  <a:pt x="345186" y="423863"/>
                </a:lnTo>
                <a:lnTo>
                  <a:pt x="345186" y="335756"/>
                </a:lnTo>
                <a:lnTo>
                  <a:pt x="502348" y="335756"/>
                </a:lnTo>
                <a:lnTo>
                  <a:pt x="502348" y="423863"/>
                </a:lnTo>
                <a:lnTo>
                  <a:pt x="535686" y="423863"/>
                </a:lnTo>
                <a:lnTo>
                  <a:pt x="535686" y="302419"/>
                </a:lnTo>
                <a:lnTo>
                  <a:pt x="471678" y="302419"/>
                </a:lnTo>
                <a:cubicBezTo>
                  <a:pt x="495776" y="286703"/>
                  <a:pt x="511873" y="259461"/>
                  <a:pt x="511873" y="228600"/>
                </a:cubicBezTo>
                <a:cubicBezTo>
                  <a:pt x="511873" y="219456"/>
                  <a:pt x="510445" y="210693"/>
                  <a:pt x="507873" y="202406"/>
                </a:cubicBezTo>
                <a:lnTo>
                  <a:pt x="654748" y="202406"/>
                </a:lnTo>
                <a:lnTo>
                  <a:pt x="654748" y="366713"/>
                </a:lnTo>
                <a:lnTo>
                  <a:pt x="688086" y="366713"/>
                </a:lnTo>
                <a:lnTo>
                  <a:pt x="688086" y="169069"/>
                </a:lnTo>
                <a:lnTo>
                  <a:pt x="624173" y="169069"/>
                </a:lnTo>
                <a:close/>
                <a:moveTo>
                  <a:pt x="576263" y="40481"/>
                </a:moveTo>
                <a:cubicBezTo>
                  <a:pt x="606457" y="40481"/>
                  <a:pt x="631031" y="65056"/>
                  <a:pt x="631031" y="95250"/>
                </a:cubicBezTo>
                <a:cubicBezTo>
                  <a:pt x="631031" y="125444"/>
                  <a:pt x="606457" y="150019"/>
                  <a:pt x="576263" y="150019"/>
                </a:cubicBezTo>
                <a:cubicBezTo>
                  <a:pt x="546068" y="150019"/>
                  <a:pt x="521494" y="125444"/>
                  <a:pt x="521494" y="95250"/>
                </a:cubicBezTo>
                <a:cubicBezTo>
                  <a:pt x="521494" y="65056"/>
                  <a:pt x="546068" y="40481"/>
                  <a:pt x="576263" y="40481"/>
                </a:cubicBezTo>
                <a:close/>
                <a:moveTo>
                  <a:pt x="271463" y="40481"/>
                </a:moveTo>
                <a:cubicBezTo>
                  <a:pt x="301657" y="40481"/>
                  <a:pt x="326231" y="65056"/>
                  <a:pt x="326231" y="95250"/>
                </a:cubicBezTo>
                <a:cubicBezTo>
                  <a:pt x="326231" y="125444"/>
                  <a:pt x="301657" y="150019"/>
                  <a:pt x="271463" y="150019"/>
                </a:cubicBezTo>
                <a:cubicBezTo>
                  <a:pt x="241268" y="150019"/>
                  <a:pt x="216694" y="125444"/>
                  <a:pt x="216694" y="95250"/>
                </a:cubicBezTo>
                <a:cubicBezTo>
                  <a:pt x="216694" y="65056"/>
                  <a:pt x="241268" y="40481"/>
                  <a:pt x="271463" y="40481"/>
                </a:cubicBezTo>
                <a:close/>
                <a:moveTo>
                  <a:pt x="119063" y="283369"/>
                </a:moveTo>
                <a:cubicBezTo>
                  <a:pt x="88868" y="283369"/>
                  <a:pt x="64294" y="258794"/>
                  <a:pt x="64294" y="228600"/>
                </a:cubicBezTo>
                <a:cubicBezTo>
                  <a:pt x="64294" y="198406"/>
                  <a:pt x="88868" y="173831"/>
                  <a:pt x="119063" y="173831"/>
                </a:cubicBezTo>
                <a:cubicBezTo>
                  <a:pt x="149257" y="173831"/>
                  <a:pt x="173831" y="198406"/>
                  <a:pt x="173831" y="228600"/>
                </a:cubicBezTo>
                <a:cubicBezTo>
                  <a:pt x="173831" y="258794"/>
                  <a:pt x="149257" y="283369"/>
                  <a:pt x="119063" y="283369"/>
                </a:cubicBezTo>
                <a:close/>
                <a:moveTo>
                  <a:pt x="423863" y="283369"/>
                </a:moveTo>
                <a:cubicBezTo>
                  <a:pt x="393668" y="283369"/>
                  <a:pt x="369094" y="258794"/>
                  <a:pt x="369094" y="228600"/>
                </a:cubicBezTo>
                <a:cubicBezTo>
                  <a:pt x="369094" y="198406"/>
                  <a:pt x="393668" y="173831"/>
                  <a:pt x="423863" y="173831"/>
                </a:cubicBezTo>
                <a:cubicBezTo>
                  <a:pt x="454057" y="173831"/>
                  <a:pt x="478631" y="198406"/>
                  <a:pt x="478631" y="228600"/>
                </a:cubicBezTo>
                <a:cubicBezTo>
                  <a:pt x="478631" y="258794"/>
                  <a:pt x="454057" y="283369"/>
                  <a:pt x="423863" y="283369"/>
                </a:cubicBezTo>
                <a:close/>
              </a:path>
            </a:pathLst>
          </a:custGeom>
          <a:solidFill>
            <a:srgbClr val="002856"/>
          </a:solidFill>
          <a:ln w="9525" cap="flat">
            <a:noFill/>
            <a:prstDash val="solid"/>
            <a:miter/>
          </a:ln>
        </p:spPr>
        <p:txBody>
          <a:bodyPr rtlCol="0" anchor="ctr"/>
          <a:lstStyle/>
          <a:p>
            <a:endParaRPr lang="en-US"/>
          </a:p>
        </p:txBody>
      </p:sp>
      <p:sp>
        <p:nvSpPr>
          <p:cNvPr id="10" name="Freeform: Shape 159">
            <a:extLst>
              <a:ext uri="{FF2B5EF4-FFF2-40B4-BE49-F238E27FC236}">
                <a16:creationId xmlns:a16="http://schemas.microsoft.com/office/drawing/2014/main" id="{4479B842-10B9-1145-8A62-69EC34249E99}"/>
              </a:ext>
            </a:extLst>
          </p:cNvPr>
          <p:cNvSpPr/>
          <p:nvPr/>
        </p:nvSpPr>
        <p:spPr>
          <a:xfrm>
            <a:off x="528638" y="3505035"/>
            <a:ext cx="542925" cy="542925"/>
          </a:xfrm>
          <a:custGeom>
            <a:avLst/>
            <a:gdLst>
              <a:gd name="connsiteX0" fmla="*/ 254318 w 542925"/>
              <a:gd name="connsiteY0" fmla="*/ 92869 h 542925"/>
              <a:gd name="connsiteX1" fmla="*/ 133636 w 542925"/>
              <a:gd name="connsiteY1" fmla="*/ 397669 h 542925"/>
              <a:gd name="connsiteX2" fmla="*/ 174593 w 542925"/>
              <a:gd name="connsiteY2" fmla="*/ 397669 h 542925"/>
              <a:gd name="connsiteX3" fmla="*/ 207550 w 542925"/>
              <a:gd name="connsiteY3" fmla="*/ 314325 h 542925"/>
              <a:gd name="connsiteX4" fmla="*/ 339947 w 542925"/>
              <a:gd name="connsiteY4" fmla="*/ 314325 h 542925"/>
              <a:gd name="connsiteX5" fmla="*/ 372904 w 542925"/>
              <a:gd name="connsiteY5" fmla="*/ 397669 h 542925"/>
              <a:gd name="connsiteX6" fmla="*/ 413861 w 542925"/>
              <a:gd name="connsiteY6" fmla="*/ 397669 h 542925"/>
              <a:gd name="connsiteX7" fmla="*/ 293370 w 542925"/>
              <a:gd name="connsiteY7" fmla="*/ 92869 h 542925"/>
              <a:gd name="connsiteX8" fmla="*/ 254318 w 542925"/>
              <a:gd name="connsiteY8" fmla="*/ 92869 h 542925"/>
              <a:gd name="connsiteX9" fmla="*/ 222790 w 542925"/>
              <a:gd name="connsiteY9" fmla="*/ 276225 h 542925"/>
              <a:gd name="connsiteX10" fmla="*/ 273844 w 542925"/>
              <a:gd name="connsiteY10" fmla="*/ 147161 h 542925"/>
              <a:gd name="connsiteX11" fmla="*/ 324898 w 542925"/>
              <a:gd name="connsiteY11" fmla="*/ 276225 h 542925"/>
              <a:gd name="connsiteX12" fmla="*/ 222790 w 542925"/>
              <a:gd name="connsiteY12" fmla="*/ 276225 h 542925"/>
              <a:gd name="connsiteX13" fmla="*/ 273844 w 542925"/>
              <a:gd name="connsiteY13" fmla="*/ 7144 h 542925"/>
              <a:gd name="connsiteX14" fmla="*/ 7144 w 542925"/>
              <a:gd name="connsiteY14" fmla="*/ 273844 h 542925"/>
              <a:gd name="connsiteX15" fmla="*/ 273844 w 542925"/>
              <a:gd name="connsiteY15" fmla="*/ 540544 h 542925"/>
              <a:gd name="connsiteX16" fmla="*/ 540544 w 542925"/>
              <a:gd name="connsiteY16" fmla="*/ 273844 h 542925"/>
              <a:gd name="connsiteX17" fmla="*/ 273844 w 542925"/>
              <a:gd name="connsiteY17" fmla="*/ 7144 h 542925"/>
              <a:gd name="connsiteX18" fmla="*/ 273844 w 542925"/>
              <a:gd name="connsiteY18" fmla="*/ 502444 h 542925"/>
              <a:gd name="connsiteX19" fmla="*/ 45244 w 542925"/>
              <a:gd name="connsiteY19" fmla="*/ 273844 h 542925"/>
              <a:gd name="connsiteX20" fmla="*/ 273844 w 542925"/>
              <a:gd name="connsiteY20" fmla="*/ 45244 h 542925"/>
              <a:gd name="connsiteX21" fmla="*/ 502444 w 542925"/>
              <a:gd name="connsiteY21" fmla="*/ 273844 h 542925"/>
              <a:gd name="connsiteX22" fmla="*/ 273844 w 542925"/>
              <a:gd name="connsiteY22" fmla="*/ 5024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42925" h="542925">
                <a:moveTo>
                  <a:pt x="254318" y="92869"/>
                </a:moveTo>
                <a:lnTo>
                  <a:pt x="133636" y="397669"/>
                </a:lnTo>
                <a:lnTo>
                  <a:pt x="174593" y="397669"/>
                </a:lnTo>
                <a:lnTo>
                  <a:pt x="207550" y="314325"/>
                </a:lnTo>
                <a:lnTo>
                  <a:pt x="339947" y="314325"/>
                </a:lnTo>
                <a:lnTo>
                  <a:pt x="372904" y="397669"/>
                </a:lnTo>
                <a:lnTo>
                  <a:pt x="413861" y="397669"/>
                </a:lnTo>
                <a:lnTo>
                  <a:pt x="293370" y="92869"/>
                </a:lnTo>
                <a:lnTo>
                  <a:pt x="254318" y="92869"/>
                </a:lnTo>
                <a:close/>
                <a:moveTo>
                  <a:pt x="222790" y="276225"/>
                </a:moveTo>
                <a:lnTo>
                  <a:pt x="273844" y="147161"/>
                </a:lnTo>
                <a:lnTo>
                  <a:pt x="324898" y="276225"/>
                </a:lnTo>
                <a:lnTo>
                  <a:pt x="222790" y="276225"/>
                </a:lnTo>
                <a:close/>
                <a:moveTo>
                  <a:pt x="273844" y="7144"/>
                </a:moveTo>
                <a:cubicBezTo>
                  <a:pt x="126778" y="7144"/>
                  <a:pt x="7144" y="126778"/>
                  <a:pt x="7144" y="273844"/>
                </a:cubicBezTo>
                <a:cubicBezTo>
                  <a:pt x="7144" y="420910"/>
                  <a:pt x="126778" y="540544"/>
                  <a:pt x="273844" y="540544"/>
                </a:cubicBezTo>
                <a:cubicBezTo>
                  <a:pt x="420910" y="540544"/>
                  <a:pt x="540544" y="420910"/>
                  <a:pt x="540544" y="273844"/>
                </a:cubicBezTo>
                <a:cubicBezTo>
                  <a:pt x="540544" y="126778"/>
                  <a:pt x="420910" y="7144"/>
                  <a:pt x="273844" y="7144"/>
                </a:cubicBezTo>
                <a:close/>
                <a:moveTo>
                  <a:pt x="273844" y="502444"/>
                </a:moveTo>
                <a:cubicBezTo>
                  <a:pt x="147828" y="502444"/>
                  <a:pt x="45244" y="399860"/>
                  <a:pt x="45244" y="273844"/>
                </a:cubicBezTo>
                <a:cubicBezTo>
                  <a:pt x="45244" y="147828"/>
                  <a:pt x="147828" y="45244"/>
                  <a:pt x="273844" y="45244"/>
                </a:cubicBezTo>
                <a:cubicBezTo>
                  <a:pt x="399860" y="45244"/>
                  <a:pt x="502444" y="147828"/>
                  <a:pt x="502444" y="273844"/>
                </a:cubicBezTo>
                <a:cubicBezTo>
                  <a:pt x="502444" y="399860"/>
                  <a:pt x="399860" y="502444"/>
                  <a:pt x="273844" y="502444"/>
                </a:cubicBezTo>
                <a:close/>
              </a:path>
            </a:pathLst>
          </a:custGeom>
          <a:solidFill>
            <a:srgbClr val="002856"/>
          </a:solidFill>
          <a:ln w="9525" cap="flat">
            <a:noFill/>
            <a:prstDash val="solid"/>
            <a:miter/>
          </a:ln>
        </p:spPr>
        <p:txBody>
          <a:bodyPr rtlCol="0" anchor="ctr"/>
          <a:lstStyle/>
          <a:p>
            <a:endParaRPr lang="en-US"/>
          </a:p>
        </p:txBody>
      </p:sp>
      <p:sp>
        <p:nvSpPr>
          <p:cNvPr id="11" name="Freeform: Shape 160">
            <a:extLst>
              <a:ext uri="{FF2B5EF4-FFF2-40B4-BE49-F238E27FC236}">
                <a16:creationId xmlns:a16="http://schemas.microsoft.com/office/drawing/2014/main" id="{08C52B08-9195-364B-9108-9A3960366387}"/>
              </a:ext>
            </a:extLst>
          </p:cNvPr>
          <p:cNvSpPr/>
          <p:nvPr/>
        </p:nvSpPr>
        <p:spPr>
          <a:xfrm>
            <a:off x="528637" y="2539273"/>
            <a:ext cx="542925" cy="542925"/>
          </a:xfrm>
          <a:custGeom>
            <a:avLst/>
            <a:gdLst>
              <a:gd name="connsiteX0" fmla="*/ 364712 w 542925"/>
              <a:gd name="connsiteY0" fmla="*/ 188500 h 542925"/>
              <a:gd name="connsiteX1" fmla="*/ 338994 w 542925"/>
              <a:gd name="connsiteY1" fmla="*/ 269081 h 542925"/>
              <a:gd name="connsiteX2" fmla="*/ 318706 w 542925"/>
              <a:gd name="connsiteY2" fmla="*/ 287941 h 542925"/>
              <a:gd name="connsiteX3" fmla="*/ 292989 w 542925"/>
              <a:gd name="connsiteY3" fmla="*/ 346996 h 542925"/>
              <a:gd name="connsiteX4" fmla="*/ 292989 w 542925"/>
              <a:gd name="connsiteY4" fmla="*/ 359569 h 542925"/>
              <a:gd name="connsiteX5" fmla="*/ 254889 w 542925"/>
              <a:gd name="connsiteY5" fmla="*/ 359569 h 542925"/>
              <a:gd name="connsiteX6" fmla="*/ 254889 w 542925"/>
              <a:gd name="connsiteY6" fmla="*/ 346996 h 542925"/>
              <a:gd name="connsiteX7" fmla="*/ 292798 w 542925"/>
              <a:gd name="connsiteY7" fmla="*/ 260033 h 542925"/>
              <a:gd name="connsiteX8" fmla="*/ 312611 w 542925"/>
              <a:gd name="connsiteY8" fmla="*/ 241649 h 542925"/>
              <a:gd name="connsiteX9" fmla="*/ 327184 w 542925"/>
              <a:gd name="connsiteY9" fmla="*/ 194691 h 542925"/>
              <a:gd name="connsiteX10" fmla="*/ 280321 w 542925"/>
              <a:gd name="connsiteY10" fmla="*/ 150400 h 542925"/>
              <a:gd name="connsiteX11" fmla="*/ 238030 w 542925"/>
              <a:gd name="connsiteY11" fmla="*/ 163735 h 542925"/>
              <a:gd name="connsiteX12" fmla="*/ 220027 w 542925"/>
              <a:gd name="connsiteY12" fmla="*/ 204026 h 542925"/>
              <a:gd name="connsiteX13" fmla="*/ 220027 w 542925"/>
              <a:gd name="connsiteY13" fmla="*/ 219932 h 542925"/>
              <a:gd name="connsiteX14" fmla="*/ 181927 w 542925"/>
              <a:gd name="connsiteY14" fmla="*/ 219932 h 542925"/>
              <a:gd name="connsiteX15" fmla="*/ 181927 w 542925"/>
              <a:gd name="connsiteY15" fmla="*/ 204026 h 542925"/>
              <a:gd name="connsiteX16" fmla="*/ 212693 w 542925"/>
              <a:gd name="connsiteY16" fmla="*/ 135350 h 542925"/>
              <a:gd name="connsiteX17" fmla="*/ 284702 w 542925"/>
              <a:gd name="connsiteY17" fmla="*/ 112586 h 542925"/>
              <a:gd name="connsiteX18" fmla="*/ 364712 w 542925"/>
              <a:gd name="connsiteY18" fmla="*/ 188500 h 542925"/>
              <a:gd name="connsiteX19" fmla="*/ 273844 w 542925"/>
              <a:gd name="connsiteY19" fmla="*/ 388144 h 542925"/>
              <a:gd name="connsiteX20" fmla="*/ 247650 w 542925"/>
              <a:gd name="connsiteY20" fmla="*/ 414338 h 542925"/>
              <a:gd name="connsiteX21" fmla="*/ 273844 w 542925"/>
              <a:gd name="connsiteY21" fmla="*/ 440531 h 542925"/>
              <a:gd name="connsiteX22" fmla="*/ 300038 w 542925"/>
              <a:gd name="connsiteY22" fmla="*/ 414338 h 542925"/>
              <a:gd name="connsiteX23" fmla="*/ 273844 w 542925"/>
              <a:gd name="connsiteY23" fmla="*/ 388144 h 542925"/>
              <a:gd name="connsiteX24" fmla="*/ 540544 w 542925"/>
              <a:gd name="connsiteY24" fmla="*/ 273844 h 542925"/>
              <a:gd name="connsiteX25" fmla="*/ 273844 w 542925"/>
              <a:gd name="connsiteY25" fmla="*/ 540544 h 542925"/>
              <a:gd name="connsiteX26" fmla="*/ 7144 w 542925"/>
              <a:gd name="connsiteY26" fmla="*/ 273844 h 542925"/>
              <a:gd name="connsiteX27" fmla="*/ 273844 w 542925"/>
              <a:gd name="connsiteY27" fmla="*/ 7144 h 542925"/>
              <a:gd name="connsiteX28" fmla="*/ 540544 w 542925"/>
              <a:gd name="connsiteY28" fmla="*/ 273844 h 542925"/>
              <a:gd name="connsiteX29" fmla="*/ 502444 w 542925"/>
              <a:gd name="connsiteY29" fmla="*/ 273844 h 542925"/>
              <a:gd name="connsiteX30" fmla="*/ 273844 w 542925"/>
              <a:gd name="connsiteY30" fmla="*/ 45244 h 542925"/>
              <a:gd name="connsiteX31" fmla="*/ 45244 w 542925"/>
              <a:gd name="connsiteY31" fmla="*/ 273844 h 542925"/>
              <a:gd name="connsiteX32" fmla="*/ 273844 w 542925"/>
              <a:gd name="connsiteY32" fmla="*/ 502444 h 542925"/>
              <a:gd name="connsiteX33" fmla="*/ 502444 w 542925"/>
              <a:gd name="connsiteY33" fmla="*/ 273844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42925" h="542925">
                <a:moveTo>
                  <a:pt x="364712" y="188500"/>
                </a:moveTo>
                <a:cubicBezTo>
                  <a:pt x="369665" y="218504"/>
                  <a:pt x="360236" y="247841"/>
                  <a:pt x="338994" y="269081"/>
                </a:cubicBezTo>
                <a:lnTo>
                  <a:pt x="318706" y="287941"/>
                </a:lnTo>
                <a:cubicBezTo>
                  <a:pt x="302323" y="303181"/>
                  <a:pt x="292989" y="324612"/>
                  <a:pt x="292989" y="346996"/>
                </a:cubicBezTo>
                <a:lnTo>
                  <a:pt x="292989" y="359569"/>
                </a:lnTo>
                <a:lnTo>
                  <a:pt x="254889" y="359569"/>
                </a:lnTo>
                <a:lnTo>
                  <a:pt x="254889" y="346996"/>
                </a:lnTo>
                <a:cubicBezTo>
                  <a:pt x="254889" y="314135"/>
                  <a:pt x="268700" y="282416"/>
                  <a:pt x="292798" y="260033"/>
                </a:cubicBezTo>
                <a:lnTo>
                  <a:pt x="312611" y="241649"/>
                </a:lnTo>
                <a:cubicBezTo>
                  <a:pt x="324612" y="229648"/>
                  <a:pt x="330041" y="212408"/>
                  <a:pt x="327184" y="194691"/>
                </a:cubicBezTo>
                <a:cubicBezTo>
                  <a:pt x="323374" y="171641"/>
                  <a:pt x="303752" y="152972"/>
                  <a:pt x="280321" y="150400"/>
                </a:cubicBezTo>
                <a:cubicBezTo>
                  <a:pt x="264700" y="148590"/>
                  <a:pt x="249650" y="153353"/>
                  <a:pt x="238030" y="163735"/>
                </a:cubicBezTo>
                <a:cubicBezTo>
                  <a:pt x="226600" y="174022"/>
                  <a:pt x="220027" y="188690"/>
                  <a:pt x="220027" y="204026"/>
                </a:cubicBezTo>
                <a:lnTo>
                  <a:pt x="220027" y="219932"/>
                </a:lnTo>
                <a:lnTo>
                  <a:pt x="181927" y="219932"/>
                </a:lnTo>
                <a:lnTo>
                  <a:pt x="181927" y="204026"/>
                </a:lnTo>
                <a:cubicBezTo>
                  <a:pt x="181927" y="177832"/>
                  <a:pt x="193167" y="152781"/>
                  <a:pt x="212693" y="135350"/>
                </a:cubicBezTo>
                <a:cubicBezTo>
                  <a:pt x="232220" y="117920"/>
                  <a:pt x="258508" y="109633"/>
                  <a:pt x="284702" y="112586"/>
                </a:cubicBezTo>
                <a:cubicBezTo>
                  <a:pt x="325088" y="117062"/>
                  <a:pt x="358140" y="148400"/>
                  <a:pt x="364712" y="188500"/>
                </a:cubicBezTo>
                <a:close/>
                <a:moveTo>
                  <a:pt x="273844" y="388144"/>
                </a:moveTo>
                <a:cubicBezTo>
                  <a:pt x="259366" y="388144"/>
                  <a:pt x="247650" y="399860"/>
                  <a:pt x="247650" y="414338"/>
                </a:cubicBezTo>
                <a:cubicBezTo>
                  <a:pt x="247650" y="428816"/>
                  <a:pt x="259366" y="440531"/>
                  <a:pt x="273844" y="440531"/>
                </a:cubicBezTo>
                <a:cubicBezTo>
                  <a:pt x="288321" y="440531"/>
                  <a:pt x="300038" y="428816"/>
                  <a:pt x="300038" y="414338"/>
                </a:cubicBezTo>
                <a:cubicBezTo>
                  <a:pt x="300038" y="399860"/>
                  <a:pt x="288321" y="388144"/>
                  <a:pt x="273844" y="388144"/>
                </a:cubicBezTo>
                <a:close/>
                <a:moveTo>
                  <a:pt x="540544" y="273844"/>
                </a:moveTo>
                <a:cubicBezTo>
                  <a:pt x="540544" y="421100"/>
                  <a:pt x="421100" y="540544"/>
                  <a:pt x="273844" y="540544"/>
                </a:cubicBezTo>
                <a:cubicBezTo>
                  <a:pt x="126587" y="540544"/>
                  <a:pt x="7144" y="421100"/>
                  <a:pt x="7144" y="273844"/>
                </a:cubicBezTo>
                <a:cubicBezTo>
                  <a:pt x="7144" y="126587"/>
                  <a:pt x="126587" y="7144"/>
                  <a:pt x="273844" y="7144"/>
                </a:cubicBezTo>
                <a:cubicBezTo>
                  <a:pt x="421100" y="7144"/>
                  <a:pt x="540544" y="126587"/>
                  <a:pt x="540544" y="273844"/>
                </a:cubicBezTo>
                <a:close/>
                <a:moveTo>
                  <a:pt x="502444" y="273844"/>
                </a:moveTo>
                <a:cubicBezTo>
                  <a:pt x="502444" y="147828"/>
                  <a:pt x="399859" y="45244"/>
                  <a:pt x="273844" y="45244"/>
                </a:cubicBezTo>
                <a:cubicBezTo>
                  <a:pt x="147828" y="45244"/>
                  <a:pt x="45244" y="147828"/>
                  <a:pt x="45244" y="273844"/>
                </a:cubicBezTo>
                <a:cubicBezTo>
                  <a:pt x="45244" y="399860"/>
                  <a:pt x="147828" y="502444"/>
                  <a:pt x="273844" y="502444"/>
                </a:cubicBezTo>
                <a:cubicBezTo>
                  <a:pt x="399859" y="502444"/>
                  <a:pt x="502444" y="399860"/>
                  <a:pt x="502444" y="273844"/>
                </a:cubicBezTo>
                <a:close/>
              </a:path>
            </a:pathLst>
          </a:custGeom>
          <a:solidFill>
            <a:srgbClr val="002856"/>
          </a:solidFill>
          <a:ln w="9525" cap="flat">
            <a:noFill/>
            <a:prstDash val="solid"/>
            <a:miter/>
          </a:ln>
        </p:spPr>
        <p:txBody>
          <a:bodyPr rtlCol="0" anchor="ctr"/>
          <a:lstStyle/>
          <a:p>
            <a:endParaRPr lang="en-US"/>
          </a:p>
        </p:txBody>
      </p:sp>
      <p:sp>
        <p:nvSpPr>
          <p:cNvPr id="12" name="Freeform: Shape 237">
            <a:extLst>
              <a:ext uri="{FF2B5EF4-FFF2-40B4-BE49-F238E27FC236}">
                <a16:creationId xmlns:a16="http://schemas.microsoft.com/office/drawing/2014/main" id="{5B7DDAA0-F322-4344-936A-2DD1264B4383}"/>
              </a:ext>
            </a:extLst>
          </p:cNvPr>
          <p:cNvSpPr/>
          <p:nvPr/>
        </p:nvSpPr>
        <p:spPr>
          <a:xfrm>
            <a:off x="547688" y="4790860"/>
            <a:ext cx="504825" cy="428625"/>
          </a:xfrm>
          <a:custGeom>
            <a:avLst/>
            <a:gdLst>
              <a:gd name="connsiteX0" fmla="*/ 235744 w 504825"/>
              <a:gd name="connsiteY0" fmla="*/ 130969 h 428625"/>
              <a:gd name="connsiteX1" fmla="*/ 83344 w 504825"/>
              <a:gd name="connsiteY1" fmla="*/ 130969 h 428625"/>
              <a:gd name="connsiteX2" fmla="*/ 83344 w 504825"/>
              <a:gd name="connsiteY2" fmla="*/ 92869 h 428625"/>
              <a:gd name="connsiteX3" fmla="*/ 235744 w 504825"/>
              <a:gd name="connsiteY3" fmla="*/ 92869 h 428625"/>
              <a:gd name="connsiteX4" fmla="*/ 235744 w 504825"/>
              <a:gd name="connsiteY4" fmla="*/ 130969 h 428625"/>
              <a:gd name="connsiteX5" fmla="*/ 83344 w 504825"/>
              <a:gd name="connsiteY5" fmla="*/ 197644 h 428625"/>
              <a:gd name="connsiteX6" fmla="*/ 273844 w 504825"/>
              <a:gd name="connsiteY6" fmla="*/ 197644 h 428625"/>
              <a:gd name="connsiteX7" fmla="*/ 273844 w 504825"/>
              <a:gd name="connsiteY7" fmla="*/ 159544 h 428625"/>
              <a:gd name="connsiteX8" fmla="*/ 83344 w 504825"/>
              <a:gd name="connsiteY8" fmla="*/ 159544 h 428625"/>
              <a:gd name="connsiteX9" fmla="*/ 83344 w 504825"/>
              <a:gd name="connsiteY9" fmla="*/ 197644 h 428625"/>
              <a:gd name="connsiteX10" fmla="*/ 7144 w 504825"/>
              <a:gd name="connsiteY10" fmla="*/ 7144 h 428625"/>
              <a:gd name="connsiteX11" fmla="*/ 350044 w 504825"/>
              <a:gd name="connsiteY11" fmla="*/ 7144 h 428625"/>
              <a:gd name="connsiteX12" fmla="*/ 350044 w 504825"/>
              <a:gd name="connsiteY12" fmla="*/ 426244 h 428625"/>
              <a:gd name="connsiteX13" fmla="*/ 7144 w 504825"/>
              <a:gd name="connsiteY13" fmla="*/ 426244 h 428625"/>
              <a:gd name="connsiteX14" fmla="*/ 7144 w 504825"/>
              <a:gd name="connsiteY14" fmla="*/ 7144 h 428625"/>
              <a:gd name="connsiteX15" fmla="*/ 45244 w 504825"/>
              <a:gd name="connsiteY15" fmla="*/ 388144 h 428625"/>
              <a:gd name="connsiteX16" fmla="*/ 311944 w 504825"/>
              <a:gd name="connsiteY16" fmla="*/ 388144 h 428625"/>
              <a:gd name="connsiteX17" fmla="*/ 311944 w 504825"/>
              <a:gd name="connsiteY17" fmla="*/ 45244 h 428625"/>
              <a:gd name="connsiteX18" fmla="*/ 45244 w 504825"/>
              <a:gd name="connsiteY18" fmla="*/ 45244 h 428625"/>
              <a:gd name="connsiteX19" fmla="*/ 45244 w 504825"/>
              <a:gd name="connsiteY19" fmla="*/ 388144 h 428625"/>
              <a:gd name="connsiteX20" fmla="*/ 502444 w 504825"/>
              <a:gd name="connsiteY20" fmla="*/ 7144 h 428625"/>
              <a:gd name="connsiteX21" fmla="*/ 502444 w 504825"/>
              <a:gd name="connsiteY21" fmla="*/ 311944 h 428625"/>
              <a:gd name="connsiteX22" fmla="*/ 445294 w 504825"/>
              <a:gd name="connsiteY22" fmla="*/ 426244 h 428625"/>
              <a:gd name="connsiteX23" fmla="*/ 388144 w 504825"/>
              <a:gd name="connsiteY23" fmla="*/ 311944 h 428625"/>
              <a:gd name="connsiteX24" fmla="*/ 388144 w 504825"/>
              <a:gd name="connsiteY24" fmla="*/ 7144 h 428625"/>
              <a:gd name="connsiteX25" fmla="*/ 502444 w 504825"/>
              <a:gd name="connsiteY25" fmla="*/ 7144 h 428625"/>
              <a:gd name="connsiteX26" fmla="*/ 426244 w 504825"/>
              <a:gd name="connsiteY26" fmla="*/ 45244 h 428625"/>
              <a:gd name="connsiteX27" fmla="*/ 426244 w 504825"/>
              <a:gd name="connsiteY27" fmla="*/ 83344 h 428625"/>
              <a:gd name="connsiteX28" fmla="*/ 464344 w 504825"/>
              <a:gd name="connsiteY28" fmla="*/ 83344 h 428625"/>
              <a:gd name="connsiteX29" fmla="*/ 464344 w 504825"/>
              <a:gd name="connsiteY29" fmla="*/ 45244 h 428625"/>
              <a:gd name="connsiteX30" fmla="*/ 426244 w 504825"/>
              <a:gd name="connsiteY30" fmla="*/ 45244 h 428625"/>
              <a:gd name="connsiteX31" fmla="*/ 464344 w 504825"/>
              <a:gd name="connsiteY31" fmla="*/ 311944 h 428625"/>
              <a:gd name="connsiteX32" fmla="*/ 464344 w 504825"/>
              <a:gd name="connsiteY32" fmla="*/ 121444 h 428625"/>
              <a:gd name="connsiteX33" fmla="*/ 426244 w 504825"/>
              <a:gd name="connsiteY33" fmla="*/ 121444 h 428625"/>
              <a:gd name="connsiteX34" fmla="*/ 426244 w 504825"/>
              <a:gd name="connsiteY34" fmla="*/ 311944 h 428625"/>
              <a:gd name="connsiteX35" fmla="*/ 464344 w 504825"/>
              <a:gd name="connsiteY35" fmla="*/ 311944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04825" h="428625">
                <a:moveTo>
                  <a:pt x="235744" y="130969"/>
                </a:moveTo>
                <a:lnTo>
                  <a:pt x="83344" y="130969"/>
                </a:lnTo>
                <a:lnTo>
                  <a:pt x="83344" y="92869"/>
                </a:lnTo>
                <a:lnTo>
                  <a:pt x="235744" y="92869"/>
                </a:lnTo>
                <a:lnTo>
                  <a:pt x="235744" y="130969"/>
                </a:lnTo>
                <a:close/>
                <a:moveTo>
                  <a:pt x="83344" y="197644"/>
                </a:moveTo>
                <a:lnTo>
                  <a:pt x="273844" y="197644"/>
                </a:lnTo>
                <a:lnTo>
                  <a:pt x="273844" y="159544"/>
                </a:lnTo>
                <a:lnTo>
                  <a:pt x="83344" y="159544"/>
                </a:lnTo>
                <a:lnTo>
                  <a:pt x="83344" y="197644"/>
                </a:lnTo>
                <a:close/>
                <a:moveTo>
                  <a:pt x="7144" y="7144"/>
                </a:moveTo>
                <a:lnTo>
                  <a:pt x="350044" y="7144"/>
                </a:lnTo>
                <a:lnTo>
                  <a:pt x="350044" y="426244"/>
                </a:lnTo>
                <a:lnTo>
                  <a:pt x="7144" y="426244"/>
                </a:lnTo>
                <a:lnTo>
                  <a:pt x="7144" y="7144"/>
                </a:lnTo>
                <a:close/>
                <a:moveTo>
                  <a:pt x="45244" y="388144"/>
                </a:moveTo>
                <a:lnTo>
                  <a:pt x="311944" y="388144"/>
                </a:lnTo>
                <a:lnTo>
                  <a:pt x="311944" y="45244"/>
                </a:lnTo>
                <a:lnTo>
                  <a:pt x="45244" y="45244"/>
                </a:lnTo>
                <a:lnTo>
                  <a:pt x="45244" y="388144"/>
                </a:lnTo>
                <a:close/>
                <a:moveTo>
                  <a:pt x="502444" y="7144"/>
                </a:moveTo>
                <a:lnTo>
                  <a:pt x="502444" y="311944"/>
                </a:lnTo>
                <a:lnTo>
                  <a:pt x="445294" y="426244"/>
                </a:lnTo>
                <a:lnTo>
                  <a:pt x="388144" y="311944"/>
                </a:lnTo>
                <a:lnTo>
                  <a:pt x="388144" y="7144"/>
                </a:lnTo>
                <a:lnTo>
                  <a:pt x="502444" y="7144"/>
                </a:lnTo>
                <a:close/>
                <a:moveTo>
                  <a:pt x="426244" y="45244"/>
                </a:moveTo>
                <a:lnTo>
                  <a:pt x="426244" y="83344"/>
                </a:lnTo>
                <a:lnTo>
                  <a:pt x="464344" y="83344"/>
                </a:lnTo>
                <a:lnTo>
                  <a:pt x="464344" y="45244"/>
                </a:lnTo>
                <a:lnTo>
                  <a:pt x="426244" y="45244"/>
                </a:lnTo>
                <a:close/>
                <a:moveTo>
                  <a:pt x="464344" y="311944"/>
                </a:moveTo>
                <a:lnTo>
                  <a:pt x="464344" y="121444"/>
                </a:lnTo>
                <a:lnTo>
                  <a:pt x="426244" y="121444"/>
                </a:lnTo>
                <a:lnTo>
                  <a:pt x="426244" y="311944"/>
                </a:lnTo>
                <a:lnTo>
                  <a:pt x="464344" y="311944"/>
                </a:lnTo>
                <a:close/>
              </a:path>
            </a:pathLst>
          </a:custGeom>
          <a:solidFill>
            <a:srgbClr val="00285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808610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CE095-1A9C-5948-9253-56277051021B}"/>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b="1" dirty="0">
                <a:solidFill>
                  <a:schemeClr val="dk2"/>
                </a:solidFill>
                <a:ea typeface="Arial Black"/>
                <a:cs typeface="Arial Black"/>
                <a:sym typeface="Arial Black"/>
              </a:rPr>
              <a:t>Exercise 1 — Think from Multiple Perspectives</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Use the Six Thinking Hats to Make Better Decisions</a:t>
            </a:r>
          </a:p>
        </p:txBody>
      </p:sp>
      <p:sp>
        <p:nvSpPr>
          <p:cNvPr id="3" name="Rectangle 2">
            <a:extLst>
              <a:ext uri="{FF2B5EF4-FFF2-40B4-BE49-F238E27FC236}">
                <a16:creationId xmlns:a16="http://schemas.microsoft.com/office/drawing/2014/main" id="{C377A0C8-BE88-194B-BDB0-CD29589B9228}"/>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4" name="Group 3">
            <a:extLst>
              <a:ext uri="{FF2B5EF4-FFF2-40B4-BE49-F238E27FC236}">
                <a16:creationId xmlns:a16="http://schemas.microsoft.com/office/drawing/2014/main" id="{69C7D92F-52D3-9447-867D-C99CA2B33CF7}"/>
              </a:ext>
            </a:extLst>
          </p:cNvPr>
          <p:cNvGrpSpPr/>
          <p:nvPr/>
        </p:nvGrpSpPr>
        <p:grpSpPr>
          <a:xfrm>
            <a:off x="2253252" y="1989138"/>
            <a:ext cx="1413495" cy="830262"/>
            <a:chOff x="1568627" y="2539956"/>
            <a:chExt cx="676275" cy="397232"/>
          </a:xfrm>
        </p:grpSpPr>
        <p:sp>
          <p:nvSpPr>
            <p:cNvPr id="5" name="Freeform 4">
              <a:extLst>
                <a:ext uri="{FF2B5EF4-FFF2-40B4-BE49-F238E27FC236}">
                  <a16:creationId xmlns:a16="http://schemas.microsoft.com/office/drawing/2014/main" id="{585D1D64-D6FE-AA46-A0E5-1201C021B458}"/>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9525" cap="flat">
              <a:noFill/>
              <a:prstDash val="solid"/>
              <a:miter/>
            </a:ln>
          </p:spPr>
          <p:txBody>
            <a:bodyPr rtlCol="0" anchor="ctr"/>
            <a:lstStyle/>
            <a:p>
              <a:endParaRPr lang="en-US" dirty="0"/>
            </a:p>
          </p:txBody>
        </p:sp>
        <p:sp>
          <p:nvSpPr>
            <p:cNvPr id="6" name="Freeform 5">
              <a:extLst>
                <a:ext uri="{FF2B5EF4-FFF2-40B4-BE49-F238E27FC236}">
                  <a16:creationId xmlns:a16="http://schemas.microsoft.com/office/drawing/2014/main" id="{6EEBB636-619C-B244-8F7E-5103B2F98CD6}"/>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952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8EC12237-E683-1548-8DFC-ACD8E73861B1}"/>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9525" cap="flat">
              <a:noFill/>
              <a:prstDash val="solid"/>
              <a:miter/>
            </a:ln>
          </p:spPr>
          <p:txBody>
            <a:bodyPr rtlCol="0" anchor="ctr"/>
            <a:lstStyle/>
            <a:p>
              <a:endParaRPr lang="en-US" dirty="0"/>
            </a:p>
          </p:txBody>
        </p:sp>
      </p:grpSp>
      <p:sp>
        <p:nvSpPr>
          <p:cNvPr id="8" name="Rectangle 7">
            <a:extLst>
              <a:ext uri="{FF2B5EF4-FFF2-40B4-BE49-F238E27FC236}">
                <a16:creationId xmlns:a16="http://schemas.microsoft.com/office/drawing/2014/main" id="{47E0F6B8-D271-C842-BEE1-334071237427}"/>
              </a:ext>
            </a:extLst>
          </p:cNvPr>
          <p:cNvSpPr/>
          <p:nvPr/>
        </p:nvSpPr>
        <p:spPr>
          <a:xfrm>
            <a:off x="1702764" y="2886990"/>
            <a:ext cx="2514471" cy="646331"/>
          </a:xfrm>
          <a:prstGeom prst="rect">
            <a:avLst/>
          </a:prstGeom>
        </p:spPr>
        <p:txBody>
          <a:bodyPr wrap="none">
            <a:spAutoFit/>
          </a:bodyPr>
          <a:lstStyle/>
          <a:p>
            <a:pPr algn="ctr"/>
            <a:r>
              <a:rPr lang="en-US" b="1" dirty="0"/>
              <a:t>Blue Hat</a:t>
            </a:r>
          </a:p>
          <a:p>
            <a:pPr algn="ctr"/>
            <a:r>
              <a:rPr lang="en-US" dirty="0">
                <a:solidFill>
                  <a:srgbClr val="000000"/>
                </a:solidFill>
                <a:ea typeface="Arial"/>
                <a:cs typeface="Arial"/>
                <a:sym typeface="Arial"/>
              </a:rPr>
              <a:t>Managing the Thinking</a:t>
            </a:r>
            <a:endParaRPr lang="en-US" dirty="0"/>
          </a:p>
        </p:txBody>
      </p:sp>
      <p:grpSp>
        <p:nvGrpSpPr>
          <p:cNvPr id="9" name="Group 8">
            <a:extLst>
              <a:ext uri="{FF2B5EF4-FFF2-40B4-BE49-F238E27FC236}">
                <a16:creationId xmlns:a16="http://schemas.microsoft.com/office/drawing/2014/main" id="{0E79F5F1-2F96-F743-96CE-99A7405C8B2C}"/>
              </a:ext>
            </a:extLst>
          </p:cNvPr>
          <p:cNvGrpSpPr/>
          <p:nvPr/>
        </p:nvGrpSpPr>
        <p:grpSpPr>
          <a:xfrm>
            <a:off x="5394019" y="1999077"/>
            <a:ext cx="1413495" cy="830262"/>
            <a:chOff x="1568627" y="2539956"/>
            <a:chExt cx="676275" cy="397232"/>
          </a:xfrm>
        </p:grpSpPr>
        <p:sp>
          <p:nvSpPr>
            <p:cNvPr id="10" name="Freeform 9">
              <a:extLst>
                <a:ext uri="{FF2B5EF4-FFF2-40B4-BE49-F238E27FC236}">
                  <a16:creationId xmlns:a16="http://schemas.microsoft.com/office/drawing/2014/main" id="{0A4E1852-C566-D749-8672-2781B5066CEE}"/>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F5AB23"/>
            </a:solidFill>
            <a:ln w="9525" cap="flat">
              <a:noFill/>
              <a:prstDash val="solid"/>
              <a:miter/>
            </a:ln>
          </p:spPr>
          <p:txBody>
            <a:bodyPr rtlCol="0" anchor="ctr"/>
            <a:lstStyle/>
            <a:p>
              <a:endParaRPr lang="en-US" dirty="0"/>
            </a:p>
          </p:txBody>
        </p:sp>
        <p:sp>
          <p:nvSpPr>
            <p:cNvPr id="11" name="Freeform 10">
              <a:extLst>
                <a:ext uri="{FF2B5EF4-FFF2-40B4-BE49-F238E27FC236}">
                  <a16:creationId xmlns:a16="http://schemas.microsoft.com/office/drawing/2014/main" id="{E926A268-1ACF-154D-9FC4-9E7A54EEE17E}"/>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F5AB23"/>
            </a:solidFill>
            <a:ln w="9525"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314E5619-C93E-3C4E-A4BF-DD357AB0FB18}"/>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F5AB23"/>
            </a:solidFill>
            <a:ln w="9525" cap="flat">
              <a:noFill/>
              <a:prstDash val="solid"/>
              <a:miter/>
            </a:ln>
          </p:spPr>
          <p:txBody>
            <a:bodyPr rtlCol="0" anchor="ctr"/>
            <a:lstStyle/>
            <a:p>
              <a:endParaRPr lang="en-US" dirty="0"/>
            </a:p>
          </p:txBody>
        </p:sp>
      </p:grpSp>
      <p:sp>
        <p:nvSpPr>
          <p:cNvPr id="13" name="Rectangle 12">
            <a:extLst>
              <a:ext uri="{FF2B5EF4-FFF2-40B4-BE49-F238E27FC236}">
                <a16:creationId xmlns:a16="http://schemas.microsoft.com/office/drawing/2014/main" id="{8D6A83BB-84E2-3C41-83BB-3B2FD842E0EF}"/>
              </a:ext>
            </a:extLst>
          </p:cNvPr>
          <p:cNvSpPr/>
          <p:nvPr/>
        </p:nvSpPr>
        <p:spPr>
          <a:xfrm>
            <a:off x="5431319" y="2896929"/>
            <a:ext cx="1338892" cy="646331"/>
          </a:xfrm>
          <a:prstGeom prst="rect">
            <a:avLst/>
          </a:prstGeom>
        </p:spPr>
        <p:txBody>
          <a:bodyPr wrap="none">
            <a:spAutoFit/>
          </a:bodyPr>
          <a:lstStyle/>
          <a:p>
            <a:pPr algn="ctr"/>
            <a:r>
              <a:rPr lang="en-US" b="1" dirty="0">
                <a:solidFill>
                  <a:srgbClr val="000000"/>
                </a:solidFill>
                <a:ea typeface="Arial"/>
                <a:cs typeface="Arial"/>
                <a:sym typeface="Arial"/>
              </a:rPr>
              <a:t>Yellow</a:t>
            </a:r>
            <a:r>
              <a:rPr lang="en-US" b="1" dirty="0"/>
              <a:t> Hat</a:t>
            </a:r>
          </a:p>
          <a:p>
            <a:pPr algn="ctr"/>
            <a:r>
              <a:rPr lang="en-US" dirty="0">
                <a:solidFill>
                  <a:srgbClr val="000000"/>
                </a:solidFill>
                <a:ea typeface="Arial"/>
                <a:cs typeface="Arial"/>
                <a:sym typeface="Arial"/>
              </a:rPr>
              <a:t>Positives</a:t>
            </a:r>
            <a:endParaRPr lang="en-US" dirty="0"/>
          </a:p>
        </p:txBody>
      </p:sp>
      <p:grpSp>
        <p:nvGrpSpPr>
          <p:cNvPr id="14" name="Group 13">
            <a:extLst>
              <a:ext uri="{FF2B5EF4-FFF2-40B4-BE49-F238E27FC236}">
                <a16:creationId xmlns:a16="http://schemas.microsoft.com/office/drawing/2014/main" id="{765090BE-7D54-1F4A-8779-3E08C253F6FE}"/>
              </a:ext>
            </a:extLst>
          </p:cNvPr>
          <p:cNvGrpSpPr/>
          <p:nvPr/>
        </p:nvGrpSpPr>
        <p:grpSpPr>
          <a:xfrm>
            <a:off x="8514898" y="1999077"/>
            <a:ext cx="1413495" cy="830262"/>
            <a:chOff x="1568627" y="2539956"/>
            <a:chExt cx="676275" cy="397232"/>
          </a:xfrm>
        </p:grpSpPr>
        <p:sp>
          <p:nvSpPr>
            <p:cNvPr id="15" name="Freeform 14">
              <a:extLst>
                <a:ext uri="{FF2B5EF4-FFF2-40B4-BE49-F238E27FC236}">
                  <a16:creationId xmlns:a16="http://schemas.microsoft.com/office/drawing/2014/main" id="{C355A514-A35B-6E4A-BF06-1E767D982B9A}"/>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6" name="Freeform 15">
              <a:extLst>
                <a:ext uri="{FF2B5EF4-FFF2-40B4-BE49-F238E27FC236}">
                  <a16:creationId xmlns:a16="http://schemas.microsoft.com/office/drawing/2014/main" id="{4DBBF0F4-91F0-EF4B-B835-89FE43461CE1}"/>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7" name="Freeform 16">
              <a:extLst>
                <a:ext uri="{FF2B5EF4-FFF2-40B4-BE49-F238E27FC236}">
                  <a16:creationId xmlns:a16="http://schemas.microsoft.com/office/drawing/2014/main" id="{A1B1D29F-7964-BD4B-8F0D-DC0FEF45574F}"/>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bg1"/>
            </a:solidFill>
            <a:ln w="12700" cap="flat">
              <a:solidFill>
                <a:srgbClr val="6F7878"/>
              </a:solidFill>
              <a:prstDash val="solid"/>
              <a:miter/>
            </a:ln>
          </p:spPr>
          <p:txBody>
            <a:bodyPr rtlCol="0" anchor="ctr"/>
            <a:lstStyle/>
            <a:p>
              <a:endParaRPr lang="en-US" dirty="0"/>
            </a:p>
          </p:txBody>
        </p:sp>
      </p:grpSp>
      <p:sp>
        <p:nvSpPr>
          <p:cNvPr id="18" name="Rectangle 17">
            <a:extLst>
              <a:ext uri="{FF2B5EF4-FFF2-40B4-BE49-F238E27FC236}">
                <a16:creationId xmlns:a16="http://schemas.microsoft.com/office/drawing/2014/main" id="{884527E4-8268-A842-A4B4-FF579E7F8A91}"/>
              </a:ext>
            </a:extLst>
          </p:cNvPr>
          <p:cNvSpPr/>
          <p:nvPr/>
        </p:nvSpPr>
        <p:spPr>
          <a:xfrm>
            <a:off x="8552198" y="2896929"/>
            <a:ext cx="1338892" cy="646331"/>
          </a:xfrm>
          <a:prstGeom prst="rect">
            <a:avLst/>
          </a:prstGeom>
        </p:spPr>
        <p:txBody>
          <a:bodyPr wrap="none">
            <a:spAutoFit/>
          </a:bodyPr>
          <a:lstStyle/>
          <a:p>
            <a:pPr algn="ctr"/>
            <a:r>
              <a:rPr lang="en-US" b="1" dirty="0">
                <a:solidFill>
                  <a:srgbClr val="000000"/>
                </a:solidFill>
                <a:ea typeface="Arial"/>
                <a:cs typeface="Arial"/>
                <a:sym typeface="Arial"/>
              </a:rPr>
              <a:t>White</a:t>
            </a:r>
            <a:r>
              <a:rPr lang="en-US" b="1" dirty="0"/>
              <a:t> Hat</a:t>
            </a:r>
          </a:p>
          <a:p>
            <a:pPr algn="ctr"/>
            <a:r>
              <a:rPr lang="en-US" dirty="0">
                <a:solidFill>
                  <a:srgbClr val="000000"/>
                </a:solidFill>
                <a:ea typeface="Arial"/>
                <a:cs typeface="Arial"/>
                <a:sym typeface="Arial"/>
              </a:rPr>
              <a:t>Information</a:t>
            </a:r>
            <a:endParaRPr lang="en-US" dirty="0"/>
          </a:p>
        </p:txBody>
      </p:sp>
      <p:grpSp>
        <p:nvGrpSpPr>
          <p:cNvPr id="20" name="Group 19">
            <a:extLst>
              <a:ext uri="{FF2B5EF4-FFF2-40B4-BE49-F238E27FC236}">
                <a16:creationId xmlns:a16="http://schemas.microsoft.com/office/drawing/2014/main" id="{0E1E129D-28C8-C34E-B5F8-5F2ED2984C85}"/>
              </a:ext>
            </a:extLst>
          </p:cNvPr>
          <p:cNvGrpSpPr/>
          <p:nvPr/>
        </p:nvGrpSpPr>
        <p:grpSpPr>
          <a:xfrm>
            <a:off x="2263191" y="3996842"/>
            <a:ext cx="1413495" cy="830262"/>
            <a:chOff x="1568627" y="2539956"/>
            <a:chExt cx="676275" cy="397232"/>
          </a:xfrm>
        </p:grpSpPr>
        <p:sp>
          <p:nvSpPr>
            <p:cNvPr id="21" name="Freeform 20">
              <a:extLst>
                <a:ext uri="{FF2B5EF4-FFF2-40B4-BE49-F238E27FC236}">
                  <a16:creationId xmlns:a16="http://schemas.microsoft.com/office/drawing/2014/main" id="{BFFBC14D-4866-174B-BBEE-F3CC42D9ED80}"/>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0000"/>
            </a:solidFill>
            <a:ln w="9525" cap="flat">
              <a:noFill/>
              <a:prstDash val="solid"/>
              <a:miter/>
            </a:ln>
          </p:spPr>
          <p:txBody>
            <a:bodyPr rtlCol="0" anchor="ctr"/>
            <a:lstStyle/>
            <a:p>
              <a:endParaRPr lang="en-US" dirty="0"/>
            </a:p>
          </p:txBody>
        </p:sp>
        <p:sp>
          <p:nvSpPr>
            <p:cNvPr id="22" name="Freeform 21">
              <a:extLst>
                <a:ext uri="{FF2B5EF4-FFF2-40B4-BE49-F238E27FC236}">
                  <a16:creationId xmlns:a16="http://schemas.microsoft.com/office/drawing/2014/main" id="{4CD37D32-AA14-DC4C-9DC4-82A5AD2063B3}"/>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0000"/>
            </a:solid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FDC01797-3FA1-A447-AFF8-B1B3A07065C0}"/>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0000"/>
            </a:solidFill>
            <a:ln w="9525" cap="flat">
              <a:noFill/>
              <a:prstDash val="solid"/>
              <a:miter/>
            </a:ln>
          </p:spPr>
          <p:txBody>
            <a:bodyPr rtlCol="0" anchor="ctr"/>
            <a:lstStyle/>
            <a:p>
              <a:endParaRPr lang="en-US" dirty="0"/>
            </a:p>
          </p:txBody>
        </p:sp>
      </p:grpSp>
      <p:sp>
        <p:nvSpPr>
          <p:cNvPr id="24" name="Rectangle 23">
            <a:extLst>
              <a:ext uri="{FF2B5EF4-FFF2-40B4-BE49-F238E27FC236}">
                <a16:creationId xmlns:a16="http://schemas.microsoft.com/office/drawing/2014/main" id="{6A10E7C3-92DD-8743-B86F-3D4049D06A61}"/>
              </a:ext>
            </a:extLst>
          </p:cNvPr>
          <p:cNvSpPr/>
          <p:nvPr/>
        </p:nvSpPr>
        <p:spPr>
          <a:xfrm>
            <a:off x="2351820" y="4894694"/>
            <a:ext cx="1236236" cy="646331"/>
          </a:xfrm>
          <a:prstGeom prst="rect">
            <a:avLst/>
          </a:prstGeom>
        </p:spPr>
        <p:txBody>
          <a:bodyPr wrap="none">
            <a:spAutoFit/>
          </a:bodyPr>
          <a:lstStyle/>
          <a:p>
            <a:pPr algn="ctr"/>
            <a:r>
              <a:rPr lang="en-US" b="1" dirty="0"/>
              <a:t>Black Hat</a:t>
            </a:r>
          </a:p>
          <a:p>
            <a:pPr algn="ctr"/>
            <a:r>
              <a:rPr lang="en-US" dirty="0">
                <a:solidFill>
                  <a:srgbClr val="000000"/>
                </a:solidFill>
                <a:ea typeface="Arial"/>
                <a:cs typeface="Arial"/>
                <a:sym typeface="Arial"/>
              </a:rPr>
              <a:t>Negatives</a:t>
            </a:r>
            <a:endParaRPr lang="en-US" dirty="0"/>
          </a:p>
        </p:txBody>
      </p:sp>
      <p:grpSp>
        <p:nvGrpSpPr>
          <p:cNvPr id="25" name="Group 24">
            <a:extLst>
              <a:ext uri="{FF2B5EF4-FFF2-40B4-BE49-F238E27FC236}">
                <a16:creationId xmlns:a16="http://schemas.microsoft.com/office/drawing/2014/main" id="{E7B19C61-68CB-6A43-A2F1-85E5F6A0815E}"/>
              </a:ext>
            </a:extLst>
          </p:cNvPr>
          <p:cNvGrpSpPr/>
          <p:nvPr/>
        </p:nvGrpSpPr>
        <p:grpSpPr>
          <a:xfrm>
            <a:off x="5403958" y="4006781"/>
            <a:ext cx="1413495" cy="830262"/>
            <a:chOff x="1568627" y="2539956"/>
            <a:chExt cx="676275" cy="397232"/>
          </a:xfrm>
        </p:grpSpPr>
        <p:sp>
          <p:nvSpPr>
            <p:cNvPr id="26" name="Freeform 25">
              <a:extLst>
                <a:ext uri="{FF2B5EF4-FFF2-40B4-BE49-F238E27FC236}">
                  <a16:creationId xmlns:a16="http://schemas.microsoft.com/office/drawing/2014/main" id="{97492D08-7C0D-274F-8B95-1F691A3C6DA2}"/>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DE0A01"/>
            </a:solidFill>
            <a:ln w="9525" cap="flat">
              <a:noFill/>
              <a:prstDash val="solid"/>
              <a:miter/>
            </a:ln>
          </p:spPr>
          <p:txBody>
            <a:bodyPr rtlCol="0" anchor="ctr"/>
            <a:lstStyle/>
            <a:p>
              <a:endParaRPr lang="en-US" dirty="0"/>
            </a:p>
          </p:txBody>
        </p:sp>
        <p:sp>
          <p:nvSpPr>
            <p:cNvPr id="27" name="Freeform 26">
              <a:extLst>
                <a:ext uri="{FF2B5EF4-FFF2-40B4-BE49-F238E27FC236}">
                  <a16:creationId xmlns:a16="http://schemas.microsoft.com/office/drawing/2014/main" id="{89893CD0-4E45-E04A-9FFB-73C2B9B8027B}"/>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DE0A01"/>
            </a:solidFill>
            <a:ln w="95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4EDBAE92-C2C9-5F4A-A3B8-7E982FA3B296}"/>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DE0A01"/>
            </a:solidFill>
            <a:ln w="9525" cap="flat">
              <a:noFill/>
              <a:prstDash val="solid"/>
              <a:miter/>
            </a:ln>
          </p:spPr>
          <p:txBody>
            <a:bodyPr rtlCol="0" anchor="ctr"/>
            <a:lstStyle/>
            <a:p>
              <a:endParaRPr lang="en-US" dirty="0"/>
            </a:p>
          </p:txBody>
        </p:sp>
      </p:grpSp>
      <p:sp>
        <p:nvSpPr>
          <p:cNvPr id="29" name="Rectangle 28">
            <a:extLst>
              <a:ext uri="{FF2B5EF4-FFF2-40B4-BE49-F238E27FC236}">
                <a16:creationId xmlns:a16="http://schemas.microsoft.com/office/drawing/2014/main" id="{6F4AA0EB-70A8-2E41-A8C7-13130B72DC70}"/>
              </a:ext>
            </a:extLst>
          </p:cNvPr>
          <p:cNvSpPr/>
          <p:nvPr/>
        </p:nvSpPr>
        <p:spPr>
          <a:xfrm>
            <a:off x="5569530" y="4904633"/>
            <a:ext cx="1082349" cy="646331"/>
          </a:xfrm>
          <a:prstGeom prst="rect">
            <a:avLst/>
          </a:prstGeom>
        </p:spPr>
        <p:txBody>
          <a:bodyPr wrap="none">
            <a:spAutoFit/>
          </a:bodyPr>
          <a:lstStyle/>
          <a:p>
            <a:pPr algn="ctr"/>
            <a:r>
              <a:rPr lang="en-US" b="1" dirty="0">
                <a:solidFill>
                  <a:srgbClr val="000000"/>
                </a:solidFill>
                <a:ea typeface="Arial"/>
                <a:cs typeface="Arial"/>
                <a:sym typeface="Arial"/>
              </a:rPr>
              <a:t>Red</a:t>
            </a:r>
            <a:r>
              <a:rPr lang="en-US" b="1" dirty="0"/>
              <a:t> Hat</a:t>
            </a:r>
          </a:p>
          <a:p>
            <a:pPr algn="ctr"/>
            <a:r>
              <a:rPr lang="en-US" dirty="0">
                <a:solidFill>
                  <a:srgbClr val="000000"/>
                </a:solidFill>
                <a:ea typeface="Arial"/>
                <a:cs typeface="Arial"/>
                <a:sym typeface="Arial"/>
              </a:rPr>
              <a:t>Feelings</a:t>
            </a:r>
            <a:endParaRPr lang="en-US" dirty="0"/>
          </a:p>
        </p:txBody>
      </p:sp>
      <p:grpSp>
        <p:nvGrpSpPr>
          <p:cNvPr id="30" name="Group 29">
            <a:extLst>
              <a:ext uri="{FF2B5EF4-FFF2-40B4-BE49-F238E27FC236}">
                <a16:creationId xmlns:a16="http://schemas.microsoft.com/office/drawing/2014/main" id="{06AB4F49-5F64-C944-872C-739E2DE59453}"/>
              </a:ext>
            </a:extLst>
          </p:cNvPr>
          <p:cNvGrpSpPr/>
          <p:nvPr/>
        </p:nvGrpSpPr>
        <p:grpSpPr>
          <a:xfrm>
            <a:off x="8524837" y="4006781"/>
            <a:ext cx="1413495" cy="830262"/>
            <a:chOff x="1568627" y="2539956"/>
            <a:chExt cx="676275" cy="397232"/>
          </a:xfrm>
          <a:solidFill>
            <a:srgbClr val="00A76D"/>
          </a:solidFill>
        </p:grpSpPr>
        <p:sp>
          <p:nvSpPr>
            <p:cNvPr id="31" name="Freeform 30">
              <a:extLst>
                <a:ext uri="{FF2B5EF4-FFF2-40B4-BE49-F238E27FC236}">
                  <a16:creationId xmlns:a16="http://schemas.microsoft.com/office/drawing/2014/main" id="{94632A2E-3AFF-0046-A479-5C1DA6EBDC74}"/>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32" name="Freeform 31">
              <a:extLst>
                <a:ext uri="{FF2B5EF4-FFF2-40B4-BE49-F238E27FC236}">
                  <a16:creationId xmlns:a16="http://schemas.microsoft.com/office/drawing/2014/main" id="{FBBD9638-DBEF-1D40-843A-D4C168A498AC}"/>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dirty="0"/>
            </a:p>
          </p:txBody>
        </p:sp>
        <p:sp>
          <p:nvSpPr>
            <p:cNvPr id="33" name="Freeform 32">
              <a:extLst>
                <a:ext uri="{FF2B5EF4-FFF2-40B4-BE49-F238E27FC236}">
                  <a16:creationId xmlns:a16="http://schemas.microsoft.com/office/drawing/2014/main" id="{B3F3EEE9-37D0-B34B-9807-92A45B244837}"/>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34" name="Rectangle 33">
            <a:extLst>
              <a:ext uri="{FF2B5EF4-FFF2-40B4-BE49-F238E27FC236}">
                <a16:creationId xmlns:a16="http://schemas.microsoft.com/office/drawing/2014/main" id="{4D6454FF-7390-FF4B-8EF9-F7EEBE41CECB}"/>
              </a:ext>
            </a:extLst>
          </p:cNvPr>
          <p:cNvSpPr/>
          <p:nvPr/>
        </p:nvSpPr>
        <p:spPr>
          <a:xfrm>
            <a:off x="8587817" y="4904633"/>
            <a:ext cx="1287533" cy="646331"/>
          </a:xfrm>
          <a:prstGeom prst="rect">
            <a:avLst/>
          </a:prstGeom>
        </p:spPr>
        <p:txBody>
          <a:bodyPr wrap="none">
            <a:spAutoFit/>
          </a:bodyPr>
          <a:lstStyle/>
          <a:p>
            <a:pPr algn="ctr"/>
            <a:r>
              <a:rPr lang="en-US" b="1" dirty="0">
                <a:solidFill>
                  <a:srgbClr val="000000"/>
                </a:solidFill>
                <a:ea typeface="Arial"/>
                <a:cs typeface="Arial"/>
                <a:sym typeface="Arial"/>
              </a:rPr>
              <a:t>Green</a:t>
            </a:r>
            <a:r>
              <a:rPr lang="en-US" b="1" dirty="0"/>
              <a:t> Hat</a:t>
            </a:r>
          </a:p>
          <a:p>
            <a:pPr algn="ctr"/>
            <a:r>
              <a:rPr lang="en-US" dirty="0">
                <a:solidFill>
                  <a:srgbClr val="000000"/>
                </a:solidFill>
                <a:ea typeface="Arial"/>
                <a:cs typeface="Arial"/>
                <a:sym typeface="Arial"/>
              </a:rPr>
              <a:t>Ideas</a:t>
            </a:r>
            <a:endParaRPr lang="en-US" dirty="0"/>
          </a:p>
        </p:txBody>
      </p:sp>
    </p:spTree>
    <p:extLst>
      <p:ext uri="{BB962C8B-B14F-4D97-AF65-F5344CB8AC3E}">
        <p14:creationId xmlns:p14="http://schemas.microsoft.com/office/powerpoint/2010/main" val="2352418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BA252-933B-3543-A958-031644F5E57D}"/>
              </a:ext>
            </a:extLst>
          </p:cNvPr>
          <p:cNvSpPr txBox="1">
            <a:spLocks/>
          </p:cNvSpPr>
          <p:nvPr/>
        </p:nvSpPr>
        <p:spPr>
          <a:xfrm>
            <a:off x="457200" y="366713"/>
            <a:ext cx="11276013" cy="443198"/>
          </a:xfrm>
          <a:prstGeom prst="rect">
            <a:avLst/>
          </a:prstGeom>
        </p:spPr>
        <p:txBody>
          <a:bodyPr/>
          <a:lstStyle>
            <a:lvl1pPr algn="l" defTabSz="914400" rtl="0" eaLnBrk="1" latinLnBrk="0" hangingPunct="1">
              <a:lnSpc>
                <a:spcPct val="90000"/>
              </a:lnSpc>
              <a:spcBef>
                <a:spcPct val="0"/>
              </a:spcBef>
              <a:spcAft>
                <a:spcPts val="1200"/>
              </a:spcAft>
              <a:buNone/>
              <a:defRPr sz="3200" kern="1200">
                <a:solidFill>
                  <a:schemeClr val="tx2"/>
                </a:solidFill>
                <a:latin typeface="+mj-lt"/>
                <a:ea typeface="+mj-ea"/>
                <a:cs typeface="+mj-cs"/>
              </a:defRPr>
            </a:lvl1pPr>
          </a:lstStyle>
          <a:p>
            <a:r>
              <a:rPr lang="en-IN" b="1" dirty="0">
                <a:solidFill>
                  <a:schemeClr val="dk2"/>
                </a:solidFill>
                <a:ea typeface="Arial Black"/>
                <a:cs typeface="Arial Black"/>
                <a:sym typeface="Arial Black"/>
              </a:rPr>
              <a:t>Exercise 1 — Think from Multiple Perspectives</a:t>
            </a:r>
            <a:br>
              <a:rPr lang="en-IN" b="1" dirty="0">
                <a:solidFill>
                  <a:schemeClr val="dk2"/>
                </a:solidFill>
                <a:ea typeface="Arial Black"/>
                <a:cs typeface="Arial Black"/>
                <a:sym typeface="Arial Black"/>
              </a:rPr>
            </a:br>
            <a:r>
              <a:rPr lang="en-IN" sz="2400" dirty="0">
                <a:solidFill>
                  <a:schemeClr val="tx1"/>
                </a:solidFill>
                <a:latin typeface="+mn-lt"/>
                <a:ea typeface="Arial Black"/>
                <a:cs typeface="Arial Black"/>
                <a:sym typeface="Arial Black"/>
              </a:rPr>
              <a:t>Guess the Hat</a:t>
            </a:r>
          </a:p>
        </p:txBody>
      </p:sp>
      <p:sp>
        <p:nvSpPr>
          <p:cNvPr id="3" name="Rectangle 2">
            <a:extLst>
              <a:ext uri="{FF2B5EF4-FFF2-40B4-BE49-F238E27FC236}">
                <a16:creationId xmlns:a16="http://schemas.microsoft.com/office/drawing/2014/main" id="{79B5B64C-52F3-0241-A429-E1D23BCB9FD7}"/>
              </a:ext>
            </a:extLst>
          </p:cNvPr>
          <p:cNvSpPr/>
          <p:nvPr/>
        </p:nvSpPr>
        <p:spPr>
          <a:xfrm>
            <a:off x="374073" y="5930662"/>
            <a:ext cx="9281204" cy="230832"/>
          </a:xfrm>
          <a:prstGeom prst="rect">
            <a:avLst/>
          </a:prstGeom>
        </p:spPr>
        <p:txBody>
          <a:bodyPr wrap="square">
            <a:spAutoFit/>
          </a:bodyPr>
          <a:lstStyle/>
          <a:p>
            <a:r>
              <a:rPr lang="en-US" sz="900" dirty="0">
                <a:solidFill>
                  <a:srgbClr val="6F7878"/>
                </a:solidFill>
              </a:rPr>
              <a:t>Source: Gartner (April 2019)</a:t>
            </a:r>
          </a:p>
        </p:txBody>
      </p:sp>
      <p:grpSp>
        <p:nvGrpSpPr>
          <p:cNvPr id="36" name="Group 35">
            <a:extLst>
              <a:ext uri="{FF2B5EF4-FFF2-40B4-BE49-F238E27FC236}">
                <a16:creationId xmlns:a16="http://schemas.microsoft.com/office/drawing/2014/main" id="{F1634130-5A6E-884C-8C3E-EEE2C7A0E98B}"/>
              </a:ext>
            </a:extLst>
          </p:cNvPr>
          <p:cNvGrpSpPr/>
          <p:nvPr/>
        </p:nvGrpSpPr>
        <p:grpSpPr>
          <a:xfrm>
            <a:off x="941672" y="1976420"/>
            <a:ext cx="10308657" cy="1666690"/>
            <a:chOff x="1040808" y="1976420"/>
            <a:chExt cx="10308657" cy="1666690"/>
          </a:xfrm>
        </p:grpSpPr>
        <p:grpSp>
          <p:nvGrpSpPr>
            <p:cNvPr id="4" name="Group 3">
              <a:extLst>
                <a:ext uri="{FF2B5EF4-FFF2-40B4-BE49-F238E27FC236}">
                  <a16:creationId xmlns:a16="http://schemas.microsoft.com/office/drawing/2014/main" id="{4870FEF4-BD32-5E41-89E8-DB72D3A96B3C}"/>
                </a:ext>
              </a:extLst>
            </p:cNvPr>
            <p:cNvGrpSpPr/>
            <p:nvPr/>
          </p:nvGrpSpPr>
          <p:grpSpPr>
            <a:xfrm>
              <a:off x="1547574" y="1989138"/>
              <a:ext cx="1036606" cy="608884"/>
              <a:chOff x="1568627" y="2539956"/>
              <a:chExt cx="676275" cy="397232"/>
            </a:xfrm>
          </p:grpSpPr>
          <p:sp>
            <p:nvSpPr>
              <p:cNvPr id="5" name="Freeform 4">
                <a:extLst>
                  <a:ext uri="{FF2B5EF4-FFF2-40B4-BE49-F238E27FC236}">
                    <a16:creationId xmlns:a16="http://schemas.microsoft.com/office/drawing/2014/main" id="{5AF55771-DEA9-E647-BD2D-ED2E826F1285}"/>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2856"/>
              </a:solidFill>
              <a:ln w="9525" cap="flat">
                <a:noFill/>
                <a:prstDash val="solid"/>
                <a:miter/>
              </a:ln>
            </p:spPr>
            <p:txBody>
              <a:bodyPr rtlCol="0" anchor="ctr"/>
              <a:lstStyle/>
              <a:p>
                <a:endParaRPr lang="en-US" dirty="0"/>
              </a:p>
            </p:txBody>
          </p:sp>
          <p:sp>
            <p:nvSpPr>
              <p:cNvPr id="6" name="Freeform 5">
                <a:extLst>
                  <a:ext uri="{FF2B5EF4-FFF2-40B4-BE49-F238E27FC236}">
                    <a16:creationId xmlns:a16="http://schemas.microsoft.com/office/drawing/2014/main" id="{BAF466DE-BA64-E54C-862B-CC2E5216BEB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2856"/>
              </a:solidFill>
              <a:ln w="952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B97EF91E-8503-9942-8D4E-B350F31AB97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2856"/>
              </a:solidFill>
              <a:ln w="9525" cap="flat">
                <a:noFill/>
                <a:prstDash val="solid"/>
                <a:miter/>
              </a:ln>
            </p:spPr>
            <p:txBody>
              <a:bodyPr rtlCol="0" anchor="ctr"/>
              <a:lstStyle/>
              <a:p>
                <a:endParaRPr lang="en-US" dirty="0"/>
              </a:p>
            </p:txBody>
          </p:sp>
        </p:grpSp>
        <p:grpSp>
          <p:nvGrpSpPr>
            <p:cNvPr id="8" name="Group 7">
              <a:extLst>
                <a:ext uri="{FF2B5EF4-FFF2-40B4-BE49-F238E27FC236}">
                  <a16:creationId xmlns:a16="http://schemas.microsoft.com/office/drawing/2014/main" id="{CB304717-261D-F04D-925D-A344451761F7}"/>
                </a:ext>
              </a:extLst>
            </p:cNvPr>
            <p:cNvGrpSpPr/>
            <p:nvPr/>
          </p:nvGrpSpPr>
          <p:grpSpPr>
            <a:xfrm>
              <a:off x="6715680" y="1984021"/>
              <a:ext cx="1036606" cy="608884"/>
              <a:chOff x="1568627" y="2539956"/>
              <a:chExt cx="676275" cy="397232"/>
            </a:xfrm>
          </p:grpSpPr>
          <p:sp>
            <p:nvSpPr>
              <p:cNvPr id="9" name="Freeform 8">
                <a:extLst>
                  <a:ext uri="{FF2B5EF4-FFF2-40B4-BE49-F238E27FC236}">
                    <a16:creationId xmlns:a16="http://schemas.microsoft.com/office/drawing/2014/main" id="{CF38784B-1CA8-A04D-80ED-9D47F07FF0C0}"/>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F5AB23"/>
              </a:solidFill>
              <a:ln w="9525" cap="flat">
                <a:noFill/>
                <a:prstDash val="solid"/>
                <a:miter/>
              </a:ln>
            </p:spPr>
            <p:txBody>
              <a:bodyPr rtlCol="0" anchor="ctr"/>
              <a:lstStyle/>
              <a:p>
                <a:endParaRPr lang="en-US" dirty="0"/>
              </a:p>
            </p:txBody>
          </p:sp>
          <p:sp>
            <p:nvSpPr>
              <p:cNvPr id="10" name="Freeform 9">
                <a:extLst>
                  <a:ext uri="{FF2B5EF4-FFF2-40B4-BE49-F238E27FC236}">
                    <a16:creationId xmlns:a16="http://schemas.microsoft.com/office/drawing/2014/main" id="{881A2688-A255-3346-A3FB-CA17C66E7209}"/>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F5AB23"/>
              </a:solidFill>
              <a:ln w="9525"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DC5A6940-3A22-C743-ABFC-B397483487CE}"/>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F5AB23"/>
              </a:solidFill>
              <a:ln w="9525" cap="flat">
                <a:noFill/>
                <a:prstDash val="solid"/>
                <a:miter/>
              </a:ln>
            </p:spPr>
            <p:txBody>
              <a:bodyPr rtlCol="0" anchor="ctr"/>
              <a:lstStyle/>
              <a:p>
                <a:endParaRPr lang="en-US" dirty="0"/>
              </a:p>
            </p:txBody>
          </p:sp>
        </p:grpSp>
        <p:grpSp>
          <p:nvGrpSpPr>
            <p:cNvPr id="12" name="Group 11">
              <a:extLst>
                <a:ext uri="{FF2B5EF4-FFF2-40B4-BE49-F238E27FC236}">
                  <a16:creationId xmlns:a16="http://schemas.microsoft.com/office/drawing/2014/main" id="{D91B1C4E-78D2-2647-95E7-59642E9D06BC}"/>
                </a:ext>
              </a:extLst>
            </p:cNvPr>
            <p:cNvGrpSpPr/>
            <p:nvPr/>
          </p:nvGrpSpPr>
          <p:grpSpPr>
            <a:xfrm>
              <a:off x="3270276" y="1984021"/>
              <a:ext cx="1036606" cy="608884"/>
              <a:chOff x="1568627" y="2539956"/>
              <a:chExt cx="676275" cy="397232"/>
            </a:xfrm>
          </p:grpSpPr>
          <p:sp>
            <p:nvSpPr>
              <p:cNvPr id="13" name="Freeform 12">
                <a:extLst>
                  <a:ext uri="{FF2B5EF4-FFF2-40B4-BE49-F238E27FC236}">
                    <a16:creationId xmlns:a16="http://schemas.microsoft.com/office/drawing/2014/main" id="{A76C65DC-1E93-D24C-B10A-C5EF34F203C6}"/>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4" name="Freeform 13">
                <a:extLst>
                  <a:ext uri="{FF2B5EF4-FFF2-40B4-BE49-F238E27FC236}">
                    <a16:creationId xmlns:a16="http://schemas.microsoft.com/office/drawing/2014/main" id="{3D5D19D9-0C90-8447-AD40-71B0E31621AF}"/>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chemeClr val="bg1"/>
              </a:solidFill>
              <a:ln w="12700" cap="flat">
                <a:solidFill>
                  <a:srgbClr val="6F7878"/>
                </a:solid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id="{D81D30B3-05C5-354A-87E9-72570B69C5BC}"/>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chemeClr val="bg1"/>
              </a:solidFill>
              <a:ln w="12700" cap="flat">
                <a:solidFill>
                  <a:srgbClr val="6F7878"/>
                </a:solidFill>
                <a:prstDash val="solid"/>
                <a:miter/>
              </a:ln>
            </p:spPr>
            <p:txBody>
              <a:bodyPr rtlCol="0" anchor="ctr"/>
              <a:lstStyle/>
              <a:p>
                <a:endParaRPr lang="en-US" dirty="0"/>
              </a:p>
            </p:txBody>
          </p:sp>
        </p:grpSp>
        <p:grpSp>
          <p:nvGrpSpPr>
            <p:cNvPr id="16" name="Group 15">
              <a:extLst>
                <a:ext uri="{FF2B5EF4-FFF2-40B4-BE49-F238E27FC236}">
                  <a16:creationId xmlns:a16="http://schemas.microsoft.com/office/drawing/2014/main" id="{59D1D702-7659-6E4A-9B40-A419774D92DA}"/>
                </a:ext>
              </a:extLst>
            </p:cNvPr>
            <p:cNvGrpSpPr/>
            <p:nvPr/>
          </p:nvGrpSpPr>
          <p:grpSpPr>
            <a:xfrm>
              <a:off x="8438382" y="1976420"/>
              <a:ext cx="1036606" cy="608884"/>
              <a:chOff x="1568627" y="2539956"/>
              <a:chExt cx="676275" cy="397232"/>
            </a:xfrm>
          </p:grpSpPr>
          <p:sp>
            <p:nvSpPr>
              <p:cNvPr id="17" name="Freeform 16">
                <a:extLst>
                  <a:ext uri="{FF2B5EF4-FFF2-40B4-BE49-F238E27FC236}">
                    <a16:creationId xmlns:a16="http://schemas.microsoft.com/office/drawing/2014/main" id="{CCFF6C74-CDEA-0F42-A700-2AC7C54F338F}"/>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000000"/>
              </a:solidFill>
              <a:ln w="9525" cap="flat">
                <a:noFill/>
                <a:prstDash val="solid"/>
                <a:miter/>
              </a:ln>
            </p:spPr>
            <p:txBody>
              <a:bodyPr rtlCol="0" anchor="ctr"/>
              <a:lstStyle/>
              <a:p>
                <a:endParaRPr lang="en-US" dirty="0"/>
              </a:p>
            </p:txBody>
          </p:sp>
          <p:sp>
            <p:nvSpPr>
              <p:cNvPr id="18" name="Freeform 17">
                <a:extLst>
                  <a:ext uri="{FF2B5EF4-FFF2-40B4-BE49-F238E27FC236}">
                    <a16:creationId xmlns:a16="http://schemas.microsoft.com/office/drawing/2014/main" id="{ECE43940-B97F-C446-8FAB-79AC759AF1BE}"/>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000000"/>
              </a:solidFill>
              <a:ln w="95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B807F4C-AD7C-2143-922E-111BB2576AA4}"/>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000000"/>
              </a:solidFill>
              <a:ln w="9525" cap="flat">
                <a:noFill/>
                <a:prstDash val="solid"/>
                <a:miter/>
              </a:ln>
            </p:spPr>
            <p:txBody>
              <a:bodyPr rtlCol="0" anchor="ctr"/>
              <a:lstStyle/>
              <a:p>
                <a:endParaRPr lang="en-US" dirty="0"/>
              </a:p>
            </p:txBody>
          </p:sp>
        </p:grpSp>
        <p:grpSp>
          <p:nvGrpSpPr>
            <p:cNvPr id="20" name="Group 19">
              <a:extLst>
                <a:ext uri="{FF2B5EF4-FFF2-40B4-BE49-F238E27FC236}">
                  <a16:creationId xmlns:a16="http://schemas.microsoft.com/office/drawing/2014/main" id="{E7D9256A-D715-E847-B9A5-EFFF5627B2CB}"/>
                </a:ext>
              </a:extLst>
            </p:cNvPr>
            <p:cNvGrpSpPr/>
            <p:nvPr/>
          </p:nvGrpSpPr>
          <p:grpSpPr>
            <a:xfrm>
              <a:off x="4992978" y="1991275"/>
              <a:ext cx="1036606" cy="608884"/>
              <a:chOff x="1568627" y="2539956"/>
              <a:chExt cx="676275" cy="397232"/>
            </a:xfrm>
          </p:grpSpPr>
          <p:sp>
            <p:nvSpPr>
              <p:cNvPr id="21" name="Freeform 20">
                <a:extLst>
                  <a:ext uri="{FF2B5EF4-FFF2-40B4-BE49-F238E27FC236}">
                    <a16:creationId xmlns:a16="http://schemas.microsoft.com/office/drawing/2014/main" id="{A86EC43D-58BD-8348-BC12-AF18130F0953}"/>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solidFill>
                <a:srgbClr val="DE0A01"/>
              </a:solidFill>
              <a:ln w="9525" cap="flat">
                <a:noFill/>
                <a:prstDash val="solid"/>
                <a:miter/>
              </a:ln>
            </p:spPr>
            <p:txBody>
              <a:bodyPr rtlCol="0" anchor="ctr"/>
              <a:lstStyle/>
              <a:p>
                <a:endParaRPr lang="en-US" dirty="0"/>
              </a:p>
            </p:txBody>
          </p:sp>
          <p:sp>
            <p:nvSpPr>
              <p:cNvPr id="22" name="Freeform 21">
                <a:extLst>
                  <a:ext uri="{FF2B5EF4-FFF2-40B4-BE49-F238E27FC236}">
                    <a16:creationId xmlns:a16="http://schemas.microsoft.com/office/drawing/2014/main" id="{1F35C1A2-3C44-D245-AA56-724905AD92D0}"/>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solidFill>
                <a:srgbClr val="DE0A01"/>
              </a:solid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BCE00CE-99D9-B341-B1D5-B1F14B37FAA6}"/>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solidFill>
                <a:srgbClr val="DE0A01"/>
              </a:solidFill>
              <a:ln w="9525" cap="flat">
                <a:noFill/>
                <a:prstDash val="solid"/>
                <a:miter/>
              </a:ln>
            </p:spPr>
            <p:txBody>
              <a:bodyPr rtlCol="0" anchor="ctr"/>
              <a:lstStyle/>
              <a:p>
                <a:endParaRPr lang="en-US" dirty="0"/>
              </a:p>
            </p:txBody>
          </p:sp>
        </p:grpSp>
        <p:grpSp>
          <p:nvGrpSpPr>
            <p:cNvPr id="24" name="Group 23">
              <a:extLst>
                <a:ext uri="{FF2B5EF4-FFF2-40B4-BE49-F238E27FC236}">
                  <a16:creationId xmlns:a16="http://schemas.microsoft.com/office/drawing/2014/main" id="{C20F2209-44FA-5D4A-B4F6-877DF1EBF13A}"/>
                </a:ext>
              </a:extLst>
            </p:cNvPr>
            <p:cNvGrpSpPr/>
            <p:nvPr/>
          </p:nvGrpSpPr>
          <p:grpSpPr>
            <a:xfrm>
              <a:off x="10161084" y="2023287"/>
              <a:ext cx="1036606" cy="608884"/>
              <a:chOff x="1568627" y="2539956"/>
              <a:chExt cx="676275" cy="397232"/>
            </a:xfrm>
            <a:solidFill>
              <a:srgbClr val="00A76D"/>
            </a:solidFill>
          </p:grpSpPr>
          <p:sp>
            <p:nvSpPr>
              <p:cNvPr id="25" name="Freeform 24">
                <a:extLst>
                  <a:ext uri="{FF2B5EF4-FFF2-40B4-BE49-F238E27FC236}">
                    <a16:creationId xmlns:a16="http://schemas.microsoft.com/office/drawing/2014/main" id="{1BC44F95-EDDC-A44C-BB7D-A7181DDDDDF1}"/>
                  </a:ext>
                </a:extLst>
              </p:cNvPr>
              <p:cNvSpPr/>
              <p:nvPr/>
            </p:nvSpPr>
            <p:spPr>
              <a:xfrm>
                <a:off x="1568627" y="2539956"/>
                <a:ext cx="676275" cy="207926"/>
              </a:xfrm>
              <a:custGeom>
                <a:avLst/>
                <a:gdLst>
                  <a:gd name="connsiteX0" fmla="*/ 341948 w 676275"/>
                  <a:gd name="connsiteY0" fmla="*/ 208304 h 207925"/>
                  <a:gd name="connsiteX1" fmla="*/ 0 w 676275"/>
                  <a:gd name="connsiteY1" fmla="*/ 110768 h 207925"/>
                  <a:gd name="connsiteX2" fmla="*/ 341948 w 676275"/>
                  <a:gd name="connsiteY2" fmla="*/ 0 h 207925"/>
                  <a:gd name="connsiteX3" fmla="*/ 683990 w 676275"/>
                  <a:gd name="connsiteY3" fmla="*/ 110768 h 207925"/>
                  <a:gd name="connsiteX4" fmla="*/ 341948 w 676275"/>
                  <a:gd name="connsiteY4" fmla="*/ 208304 h 207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6275" h="207925">
                    <a:moveTo>
                      <a:pt x="341948" y="208304"/>
                    </a:moveTo>
                    <a:lnTo>
                      <a:pt x="0" y="110768"/>
                    </a:lnTo>
                    <a:lnTo>
                      <a:pt x="341948" y="0"/>
                    </a:lnTo>
                    <a:lnTo>
                      <a:pt x="683990" y="110768"/>
                    </a:lnTo>
                    <a:lnTo>
                      <a:pt x="341948" y="208304"/>
                    </a:lnTo>
                    <a:close/>
                  </a:path>
                </a:pathLst>
              </a:custGeom>
              <a:grpFill/>
              <a:ln w="12700" cap="flat">
                <a:noFill/>
                <a:prstDash val="solid"/>
                <a:miter/>
              </a:ln>
            </p:spPr>
            <p:txBody>
              <a:bodyPr rtlCol="0" anchor="ctr"/>
              <a:lstStyle/>
              <a:p>
                <a:endParaRPr lang="en-US" dirty="0"/>
              </a:p>
            </p:txBody>
          </p:sp>
          <p:sp>
            <p:nvSpPr>
              <p:cNvPr id="26" name="Freeform 25">
                <a:extLst>
                  <a:ext uri="{FF2B5EF4-FFF2-40B4-BE49-F238E27FC236}">
                    <a16:creationId xmlns:a16="http://schemas.microsoft.com/office/drawing/2014/main" id="{DE6F782A-F459-4742-BE6A-9C5BB1A83803}"/>
                  </a:ext>
                </a:extLst>
              </p:cNvPr>
              <p:cNvSpPr/>
              <p:nvPr/>
            </p:nvSpPr>
            <p:spPr>
              <a:xfrm>
                <a:off x="1721027" y="2706391"/>
                <a:ext cx="371475" cy="132316"/>
              </a:xfrm>
              <a:custGeom>
                <a:avLst/>
                <a:gdLst>
                  <a:gd name="connsiteX0" fmla="*/ 370332 w 371475"/>
                  <a:gd name="connsiteY0" fmla="*/ 0 h 132316"/>
                  <a:gd name="connsiteX1" fmla="*/ 189548 w 371475"/>
                  <a:gd name="connsiteY1" fmla="*/ 50942 h 132316"/>
                  <a:gd name="connsiteX2" fmla="*/ 8572 w 371475"/>
                  <a:gd name="connsiteY2" fmla="*/ 95 h 132316"/>
                  <a:gd name="connsiteX3" fmla="*/ 0 w 371475"/>
                  <a:gd name="connsiteY3" fmla="*/ 52170 h 132316"/>
                  <a:gd name="connsiteX4" fmla="*/ 14288 w 371475"/>
                  <a:gd name="connsiteY4" fmla="*/ 83737 h 132316"/>
                  <a:gd name="connsiteX5" fmla="*/ 189167 w 371475"/>
                  <a:gd name="connsiteY5" fmla="*/ 134585 h 132316"/>
                  <a:gd name="connsiteX6" fmla="*/ 364141 w 371475"/>
                  <a:gd name="connsiteY6" fmla="*/ 83737 h 132316"/>
                  <a:gd name="connsiteX7" fmla="*/ 378333 w 371475"/>
                  <a:gd name="connsiteY7" fmla="*/ 52170 h 132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132316">
                    <a:moveTo>
                      <a:pt x="370332" y="0"/>
                    </a:moveTo>
                    <a:lnTo>
                      <a:pt x="189548" y="50942"/>
                    </a:lnTo>
                    <a:lnTo>
                      <a:pt x="8572" y="95"/>
                    </a:lnTo>
                    <a:lnTo>
                      <a:pt x="0" y="52170"/>
                    </a:lnTo>
                    <a:cubicBezTo>
                      <a:pt x="393" y="64148"/>
                      <a:pt x="5526" y="75489"/>
                      <a:pt x="14288" y="83737"/>
                    </a:cubicBezTo>
                    <a:cubicBezTo>
                      <a:pt x="28575" y="95929"/>
                      <a:pt x="81820" y="134585"/>
                      <a:pt x="189167" y="134585"/>
                    </a:cubicBezTo>
                    <a:cubicBezTo>
                      <a:pt x="296513" y="134585"/>
                      <a:pt x="349853" y="95929"/>
                      <a:pt x="364141" y="83737"/>
                    </a:cubicBezTo>
                    <a:cubicBezTo>
                      <a:pt x="372850" y="75462"/>
                      <a:pt x="377945" y="64129"/>
                      <a:pt x="378333" y="52170"/>
                    </a:cubicBezTo>
                    <a:close/>
                  </a:path>
                </a:pathLst>
              </a:custGeom>
              <a:grpFill/>
              <a:ln w="12700" cap="flat">
                <a:noFill/>
                <a:prstDash val="solid"/>
                <a:miter/>
              </a:ln>
            </p:spPr>
            <p:txBody>
              <a:bodyPr rtlCol="0" anchor="ctr"/>
              <a:lstStyle/>
              <a:p>
                <a:endParaRPr lang="en-US" dirty="0"/>
              </a:p>
            </p:txBody>
          </p:sp>
          <p:sp>
            <p:nvSpPr>
              <p:cNvPr id="27" name="Freeform 26">
                <a:extLst>
                  <a:ext uri="{FF2B5EF4-FFF2-40B4-BE49-F238E27FC236}">
                    <a16:creationId xmlns:a16="http://schemas.microsoft.com/office/drawing/2014/main" id="{47CD4323-2E78-9341-96C4-220193A1AC8A}"/>
                  </a:ext>
                </a:extLst>
              </p:cNvPr>
              <p:cNvSpPr/>
              <p:nvPr/>
            </p:nvSpPr>
            <p:spPr>
              <a:xfrm>
                <a:off x="2099836" y="2691458"/>
                <a:ext cx="57150" cy="245730"/>
              </a:xfrm>
              <a:custGeom>
                <a:avLst/>
                <a:gdLst>
                  <a:gd name="connsiteX0" fmla="*/ 63246 w 57150"/>
                  <a:gd name="connsiteY0" fmla="*/ 255087 h 245730"/>
                  <a:gd name="connsiteX1" fmla="*/ 0 w 57150"/>
                  <a:gd name="connsiteY1" fmla="*/ 255087 h 245730"/>
                  <a:gd name="connsiteX2" fmla="*/ 18859 w 57150"/>
                  <a:gd name="connsiteY2" fmla="*/ 7183 h 245730"/>
                  <a:gd name="connsiteX3" fmla="*/ 42958 w 57150"/>
                  <a:gd name="connsiteY3" fmla="*/ 0 h 245730"/>
                  <a:gd name="connsiteX4" fmla="*/ 63246 w 57150"/>
                  <a:gd name="connsiteY4" fmla="*/ 255087 h 245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 h="245730">
                    <a:moveTo>
                      <a:pt x="63246" y="255087"/>
                    </a:moveTo>
                    <a:lnTo>
                      <a:pt x="0" y="255087"/>
                    </a:lnTo>
                    <a:lnTo>
                      <a:pt x="18859" y="7183"/>
                    </a:lnTo>
                    <a:lnTo>
                      <a:pt x="42958" y="0"/>
                    </a:lnTo>
                    <a:lnTo>
                      <a:pt x="63246" y="255087"/>
                    </a:lnTo>
                    <a:close/>
                  </a:path>
                </a:pathLst>
              </a:custGeom>
              <a:grpFill/>
              <a:ln w="12700" cap="flat">
                <a:noFill/>
                <a:prstDash val="solid"/>
                <a:miter/>
              </a:ln>
            </p:spPr>
            <p:txBody>
              <a:bodyPr rtlCol="0" anchor="ctr"/>
              <a:lstStyle/>
              <a:p>
                <a:endParaRPr lang="en-US" dirty="0"/>
              </a:p>
            </p:txBody>
          </p:sp>
        </p:grpSp>
        <p:sp>
          <p:nvSpPr>
            <p:cNvPr id="28" name="Rectangle 27">
              <a:extLst>
                <a:ext uri="{FF2B5EF4-FFF2-40B4-BE49-F238E27FC236}">
                  <a16:creationId xmlns:a16="http://schemas.microsoft.com/office/drawing/2014/main" id="{331ED048-2F3F-BC41-8A9A-C8D7C4B5BDB4}"/>
                </a:ext>
              </a:extLst>
            </p:cNvPr>
            <p:cNvSpPr/>
            <p:nvPr/>
          </p:nvSpPr>
          <p:spPr>
            <a:xfrm>
              <a:off x="1040808" y="2719780"/>
              <a:ext cx="2090015" cy="923330"/>
            </a:xfrm>
            <a:prstGeom prst="rect">
              <a:avLst/>
            </a:prstGeom>
          </p:spPr>
          <p:txBody>
            <a:bodyPr wrap="square">
              <a:spAutoFit/>
            </a:bodyPr>
            <a:lstStyle/>
            <a:p>
              <a:pPr algn="ctr"/>
              <a:r>
                <a:rPr lang="en-US" b="1" dirty="0"/>
                <a:t>Blue Hat</a:t>
              </a:r>
            </a:p>
            <a:p>
              <a:pPr algn="ctr"/>
              <a:r>
                <a:rPr lang="en-US" dirty="0">
                  <a:solidFill>
                    <a:srgbClr val="000000"/>
                  </a:solidFill>
                  <a:ea typeface="Arial"/>
                  <a:cs typeface="Arial"/>
                  <a:sym typeface="Arial"/>
                </a:rPr>
                <a:t>Managing the Thinking</a:t>
              </a:r>
              <a:endParaRPr lang="en-US" dirty="0"/>
            </a:p>
          </p:txBody>
        </p:sp>
        <p:sp>
          <p:nvSpPr>
            <p:cNvPr id="29" name="Rectangle 28">
              <a:extLst>
                <a:ext uri="{FF2B5EF4-FFF2-40B4-BE49-F238E27FC236}">
                  <a16:creationId xmlns:a16="http://schemas.microsoft.com/office/drawing/2014/main" id="{B14BA354-6B24-C04E-B3D7-EB83585B47C3}"/>
                </a:ext>
              </a:extLst>
            </p:cNvPr>
            <p:cNvSpPr/>
            <p:nvPr/>
          </p:nvSpPr>
          <p:spPr>
            <a:xfrm>
              <a:off x="6471549" y="2719780"/>
              <a:ext cx="1536134" cy="923330"/>
            </a:xfrm>
            <a:prstGeom prst="rect">
              <a:avLst/>
            </a:prstGeom>
          </p:spPr>
          <p:txBody>
            <a:bodyPr wrap="square">
              <a:spAutoFit/>
            </a:bodyPr>
            <a:lstStyle/>
            <a:p>
              <a:pPr algn="ctr"/>
              <a:r>
                <a:rPr lang="en-US" b="1" dirty="0">
                  <a:solidFill>
                    <a:srgbClr val="000000"/>
                  </a:solidFill>
                  <a:ea typeface="Arial"/>
                  <a:cs typeface="Arial"/>
                  <a:sym typeface="Arial"/>
                </a:rPr>
                <a:t>Yellow</a:t>
              </a:r>
              <a:r>
                <a:rPr lang="en-US" b="1" dirty="0"/>
                <a:t> Hat</a:t>
              </a:r>
            </a:p>
            <a:p>
              <a:pPr algn="ctr"/>
              <a:r>
                <a:rPr lang="en-US" dirty="0">
                  <a:solidFill>
                    <a:srgbClr val="000000"/>
                  </a:solidFill>
                  <a:ea typeface="Arial"/>
                  <a:cs typeface="Arial"/>
                  <a:sym typeface="Arial"/>
                </a:rPr>
                <a:t>Positives Upsides</a:t>
              </a:r>
              <a:endParaRPr lang="en-US" dirty="0"/>
            </a:p>
          </p:txBody>
        </p:sp>
        <p:sp>
          <p:nvSpPr>
            <p:cNvPr id="30" name="Rectangle 29">
              <a:extLst>
                <a:ext uri="{FF2B5EF4-FFF2-40B4-BE49-F238E27FC236}">
                  <a16:creationId xmlns:a16="http://schemas.microsoft.com/office/drawing/2014/main" id="{16DBEFB7-2184-704E-B9F6-E8D54264200B}"/>
                </a:ext>
              </a:extLst>
            </p:cNvPr>
            <p:cNvSpPr/>
            <p:nvPr/>
          </p:nvSpPr>
          <p:spPr>
            <a:xfrm>
              <a:off x="3106340" y="2719780"/>
              <a:ext cx="1364476" cy="646331"/>
            </a:xfrm>
            <a:prstGeom prst="rect">
              <a:avLst/>
            </a:prstGeom>
          </p:spPr>
          <p:txBody>
            <a:bodyPr wrap="none">
              <a:spAutoFit/>
            </a:bodyPr>
            <a:lstStyle/>
            <a:p>
              <a:pPr algn="ctr"/>
              <a:r>
                <a:rPr lang="en-US" b="1" dirty="0">
                  <a:solidFill>
                    <a:srgbClr val="000000"/>
                  </a:solidFill>
                  <a:ea typeface="Arial"/>
                  <a:cs typeface="Arial"/>
                  <a:sym typeface="Arial"/>
                </a:rPr>
                <a:t>White</a:t>
              </a:r>
              <a:r>
                <a:rPr lang="en-US" b="1" dirty="0"/>
                <a:t> Hat</a:t>
              </a:r>
            </a:p>
            <a:p>
              <a:pPr algn="ctr"/>
              <a:r>
                <a:rPr lang="en-US" dirty="0">
                  <a:solidFill>
                    <a:srgbClr val="000000"/>
                  </a:solidFill>
                  <a:ea typeface="Arial"/>
                  <a:cs typeface="Arial"/>
                  <a:sym typeface="Arial"/>
                </a:rPr>
                <a:t>Data, Facts</a:t>
              </a:r>
              <a:endParaRPr lang="en-US" dirty="0"/>
            </a:p>
          </p:txBody>
        </p:sp>
        <p:sp>
          <p:nvSpPr>
            <p:cNvPr id="31" name="Rectangle 30">
              <a:extLst>
                <a:ext uri="{FF2B5EF4-FFF2-40B4-BE49-F238E27FC236}">
                  <a16:creationId xmlns:a16="http://schemas.microsoft.com/office/drawing/2014/main" id="{F83B1A6B-539B-9F40-A436-3ACBBDF390C4}"/>
                </a:ext>
              </a:extLst>
            </p:cNvPr>
            <p:cNvSpPr/>
            <p:nvPr/>
          </p:nvSpPr>
          <p:spPr>
            <a:xfrm>
              <a:off x="8090314" y="2719780"/>
              <a:ext cx="1732739" cy="923330"/>
            </a:xfrm>
            <a:prstGeom prst="rect">
              <a:avLst/>
            </a:prstGeom>
          </p:spPr>
          <p:txBody>
            <a:bodyPr wrap="square">
              <a:spAutoFit/>
            </a:bodyPr>
            <a:lstStyle/>
            <a:p>
              <a:pPr algn="ctr"/>
              <a:r>
                <a:rPr lang="en-US" b="1" dirty="0"/>
                <a:t>Black Hat</a:t>
              </a:r>
            </a:p>
            <a:p>
              <a:pPr algn="ctr"/>
              <a:r>
                <a:rPr lang="en-US" dirty="0">
                  <a:solidFill>
                    <a:srgbClr val="000000"/>
                  </a:solidFill>
                  <a:ea typeface="Arial"/>
                  <a:cs typeface="Arial"/>
                  <a:sym typeface="Arial"/>
                </a:rPr>
                <a:t>Negatives Challenges</a:t>
              </a:r>
              <a:endParaRPr lang="en-US" dirty="0"/>
            </a:p>
          </p:txBody>
        </p:sp>
        <p:sp>
          <p:nvSpPr>
            <p:cNvPr id="34" name="Rectangle 33">
              <a:extLst>
                <a:ext uri="{FF2B5EF4-FFF2-40B4-BE49-F238E27FC236}">
                  <a16:creationId xmlns:a16="http://schemas.microsoft.com/office/drawing/2014/main" id="{CFE3914C-469D-0D4B-AEA8-D7FDBC7E3538}"/>
                </a:ext>
              </a:extLst>
            </p:cNvPr>
            <p:cNvSpPr/>
            <p:nvPr/>
          </p:nvSpPr>
          <p:spPr>
            <a:xfrm>
              <a:off x="4699412" y="2719780"/>
              <a:ext cx="1623735" cy="923330"/>
            </a:xfrm>
            <a:prstGeom prst="rect">
              <a:avLst/>
            </a:prstGeom>
          </p:spPr>
          <p:txBody>
            <a:bodyPr wrap="square">
              <a:spAutoFit/>
            </a:bodyPr>
            <a:lstStyle/>
            <a:p>
              <a:pPr algn="ctr"/>
              <a:r>
                <a:rPr lang="en-US" b="1" dirty="0">
                  <a:solidFill>
                    <a:srgbClr val="000000"/>
                  </a:solidFill>
                  <a:ea typeface="Arial"/>
                  <a:cs typeface="Arial"/>
                  <a:sym typeface="Arial"/>
                </a:rPr>
                <a:t>Red</a:t>
              </a:r>
              <a:r>
                <a:rPr lang="en-US" b="1" dirty="0"/>
                <a:t> Hat</a:t>
              </a:r>
            </a:p>
            <a:p>
              <a:pPr algn="ctr"/>
              <a:r>
                <a:rPr lang="en-US" dirty="0">
                  <a:solidFill>
                    <a:srgbClr val="000000"/>
                  </a:solidFill>
                  <a:ea typeface="Arial"/>
                  <a:cs typeface="Arial"/>
                  <a:sym typeface="Arial"/>
                </a:rPr>
                <a:t>Feelings, Emotions</a:t>
              </a:r>
              <a:endParaRPr lang="en-US" dirty="0"/>
            </a:p>
          </p:txBody>
        </p:sp>
        <p:sp>
          <p:nvSpPr>
            <p:cNvPr id="35" name="Rectangle 34">
              <a:extLst>
                <a:ext uri="{FF2B5EF4-FFF2-40B4-BE49-F238E27FC236}">
                  <a16:creationId xmlns:a16="http://schemas.microsoft.com/office/drawing/2014/main" id="{7F52E7CA-BBB3-464E-B66D-21425669E438}"/>
                </a:ext>
              </a:extLst>
            </p:cNvPr>
            <p:cNvSpPr/>
            <p:nvPr/>
          </p:nvSpPr>
          <p:spPr>
            <a:xfrm>
              <a:off x="10010573" y="2719780"/>
              <a:ext cx="1338892" cy="923330"/>
            </a:xfrm>
            <a:prstGeom prst="rect">
              <a:avLst/>
            </a:prstGeom>
          </p:spPr>
          <p:txBody>
            <a:bodyPr wrap="square">
              <a:spAutoFit/>
            </a:bodyPr>
            <a:lstStyle/>
            <a:p>
              <a:pPr algn="ctr"/>
              <a:r>
                <a:rPr lang="en-US" b="1" dirty="0">
                  <a:solidFill>
                    <a:srgbClr val="000000"/>
                  </a:solidFill>
                  <a:ea typeface="Arial"/>
                  <a:cs typeface="Arial"/>
                  <a:sym typeface="Arial"/>
                </a:rPr>
                <a:t>Green</a:t>
              </a:r>
              <a:r>
                <a:rPr lang="en-US" b="1" dirty="0"/>
                <a:t> Hat</a:t>
              </a:r>
            </a:p>
            <a:p>
              <a:pPr algn="ctr"/>
              <a:r>
                <a:rPr lang="en-US" dirty="0">
                  <a:solidFill>
                    <a:srgbClr val="000000"/>
                  </a:solidFill>
                  <a:ea typeface="Arial"/>
                  <a:cs typeface="Arial"/>
                  <a:sym typeface="Arial"/>
                </a:rPr>
                <a:t>New Ideas Options</a:t>
              </a:r>
              <a:endParaRPr lang="en-US" dirty="0"/>
            </a:p>
          </p:txBody>
        </p:sp>
      </p:grpSp>
      <p:sp>
        <p:nvSpPr>
          <p:cNvPr id="37" name="Rectangle 36">
            <a:extLst>
              <a:ext uri="{FF2B5EF4-FFF2-40B4-BE49-F238E27FC236}">
                <a16:creationId xmlns:a16="http://schemas.microsoft.com/office/drawing/2014/main" id="{F146E58B-B80A-9346-8A22-3792F8CEC781}"/>
              </a:ext>
            </a:extLst>
          </p:cNvPr>
          <p:cNvSpPr/>
          <p:nvPr/>
        </p:nvSpPr>
        <p:spPr>
          <a:xfrm>
            <a:off x="2266433" y="3966466"/>
            <a:ext cx="7659134" cy="976403"/>
          </a:xfrm>
          <a:prstGeom prst="rect">
            <a:avLst/>
          </a:prstGeom>
          <a:ln w="12700">
            <a:solidFill>
              <a:srgbClr val="6F7878"/>
            </a:solidFill>
          </a:ln>
        </p:spPr>
        <p:txBody>
          <a:bodyPr wrap="square" tIns="72000" bIns="72000">
            <a:spAutoFit/>
          </a:bodyPr>
          <a:lstStyle/>
          <a:p>
            <a:pPr lvl="0" algn="ctr"/>
            <a:r>
              <a:rPr lang="en-US" b="1" dirty="0">
                <a:solidFill>
                  <a:srgbClr val="000000"/>
                </a:solidFill>
                <a:ea typeface="Arial"/>
                <a:cs typeface="Arial"/>
                <a:sym typeface="Arial"/>
              </a:rPr>
              <a:t>Which hat?</a:t>
            </a:r>
          </a:p>
          <a:p>
            <a:pPr algn="ctr"/>
            <a:r>
              <a:rPr lang="en-IN" dirty="0">
                <a:solidFill>
                  <a:srgbClr val="000000"/>
                </a:solidFill>
                <a:ea typeface="Arial"/>
                <a:cs typeface="Arial"/>
                <a:sym typeface="Arial"/>
              </a:rPr>
              <a:t>Example: Stakeholder’s gut reaction to a project idea:  </a:t>
            </a:r>
            <a:endParaRPr lang="en-IN" dirty="0"/>
          </a:p>
          <a:p>
            <a:pPr algn="ctr"/>
            <a:r>
              <a:rPr lang="en-IN" dirty="0">
                <a:solidFill>
                  <a:srgbClr val="000000"/>
                </a:solidFill>
                <a:ea typeface="Arial"/>
                <a:cs typeface="Arial"/>
                <a:sym typeface="Arial"/>
              </a:rPr>
              <a:t>“This thing is </a:t>
            </a:r>
            <a:r>
              <a:rPr lang="en-IN" dirty="0" err="1">
                <a:solidFill>
                  <a:srgbClr val="000000"/>
                </a:solidFill>
                <a:ea typeface="Arial"/>
                <a:cs typeface="Arial"/>
                <a:sym typeface="Arial"/>
              </a:rPr>
              <a:t>gonna</a:t>
            </a:r>
            <a:r>
              <a:rPr lang="en-IN" dirty="0">
                <a:solidFill>
                  <a:srgbClr val="000000"/>
                </a:solidFill>
                <a:ea typeface="Arial"/>
                <a:cs typeface="Arial"/>
                <a:sym typeface="Arial"/>
              </a:rPr>
              <a:t> work!”</a:t>
            </a:r>
            <a:endParaRPr lang="en-IN" dirty="0"/>
          </a:p>
        </p:txBody>
      </p:sp>
    </p:spTree>
    <p:extLst>
      <p:ext uri="{BB962C8B-B14F-4D97-AF65-F5344CB8AC3E}">
        <p14:creationId xmlns:p14="http://schemas.microsoft.com/office/powerpoint/2010/main" val="2461783874"/>
      </p:ext>
    </p:extLst>
  </p:cSld>
  <p:clrMapOvr>
    <a:masterClrMapping/>
  </p:clrMapOvr>
</p:sld>
</file>

<file path=ppt/theme/theme1.xml><?xml version="1.0" encoding="utf-8"?>
<a:theme xmlns:a="http://schemas.openxmlformats.org/drawingml/2006/main" name="White bkgrnd master">
  <a:themeElements>
    <a:clrScheme name="2018 Brand Colors-011">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4F4F4"/>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91440" rtlCol="0">
        <a:spAutoFit/>
      </a:bodyPr>
      <a:lstStyle>
        <a:defPPr>
          <a:defRPr dirty="0" err="1"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C24CECE6-3CED-9D4B-A8B4-9EEF26549D56}"/>
    </a:ext>
  </a:extLst>
</a:theme>
</file>

<file path=ppt/theme/theme2.xml><?xml version="1.0" encoding="utf-8"?>
<a:theme xmlns:a="http://schemas.openxmlformats.org/drawingml/2006/main" name="Blue bkgrnd master">
  <a:themeElements>
    <a:clrScheme name="2018 Brand Colors-012">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DDA51265-2388-C34B-A9BD-A05D4B1564FB}"/>
    </a:ext>
  </a:extLst>
</a:theme>
</file>

<file path=ppt/theme/theme3.xml><?xml version="1.0" encoding="utf-8"?>
<a:theme xmlns:a="http://schemas.openxmlformats.org/drawingml/2006/main" name="White bk accent color options">
  <a:themeElements>
    <a:clrScheme name="2018 Brand Colors-011">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E761DEC4-4F20-1C4C-A2DD-0F4E73817801}"/>
    </a:ext>
  </a:extLst>
</a:theme>
</file>

<file path=ppt/theme/theme4.xml><?xml version="1.0" encoding="utf-8"?>
<a:theme xmlns:a="http://schemas.openxmlformats.org/drawingml/2006/main" name="Blue bk accent color options">
  <a:themeElements>
    <a:clrScheme name="2018 Brand Colors-012">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0052D7"/>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New Gartner Blue">
      <a:srgbClr val="002856"/>
    </a:custClr>
    <a:custClr name="Sky">
      <a:srgbClr val="009AD7"/>
    </a:custClr>
    <a:custClr name="Tangerine">
      <a:srgbClr val="FF540A"/>
    </a:custClr>
    <a:custClr name="Lemon">
      <a:srgbClr val="FEC10D"/>
    </a:custClr>
    <a:custClr name="Rose">
      <a:srgbClr val="E81159"/>
    </a:custClr>
    <a:custClr name="Steel">
      <a:srgbClr val="6F7878"/>
    </a:custClr>
    <a:custClr name="Black">
      <a:srgbClr val="000000"/>
    </a:custClr>
    <a:custClr name="White">
      <a:srgbClr val="FFFFFF"/>
    </a:custClr>
    <a:custClr name="White">
      <a:srgbClr val="FFFFFF"/>
    </a:custClr>
    <a:custClr name="Error Red">
      <a:srgbClr val="DE0A01"/>
    </a:custClr>
    <a:custClr name="New Gartner Blue Tint1">
      <a:srgbClr val="6E7D9D"/>
    </a:custClr>
    <a:custClr name="Sky Tint1">
      <a:srgbClr val="49C5F4"/>
    </a:custClr>
    <a:custClr name="Tangerine Tint1">
      <a:srgbClr val="F8AF79"/>
    </a:custClr>
    <a:custClr name="Lemon Tint1">
      <a:srgbClr val="FFE48E"/>
    </a:custClr>
    <a:custClr name="Rose Tint1">
      <a:srgbClr val="F4729D"/>
    </a:custClr>
    <a:custClr name="Steel Tint1">
      <a:srgbClr val="979D9D"/>
    </a:custClr>
    <a:custClr name="White">
      <a:srgbClr val="FFFFFF"/>
    </a:custClr>
    <a:custClr name="White">
      <a:srgbClr val="FFFFFF"/>
    </a:custClr>
    <a:custClr name="White">
      <a:srgbClr val="FFFFFF"/>
    </a:custClr>
    <a:custClr name="Warning Yellow">
      <a:srgbClr val="F5AB23"/>
    </a:custClr>
    <a:custClr name="New Gartner Blue Tint2">
      <a:srgbClr val="9AACC7"/>
    </a:custClr>
    <a:custClr name="Sky Tint2">
      <a:srgbClr val="91DCF8"/>
    </a:custClr>
    <a:custClr name="Tangerine Tint2">
      <a:srgbClr val="FBC9A6"/>
    </a:custClr>
    <a:custClr name="Lemon Tint2">
      <a:srgbClr val="FFEDB3"/>
    </a:custClr>
    <a:custClr name="Rose Tint2">
      <a:srgbClr val="F8A1BD"/>
    </a:custClr>
    <a:custClr name="Border Gray">
      <a:srgbClr val="D3D3D3"/>
    </a:custClr>
    <a:custClr name="White">
      <a:srgbClr val="FFFFFF"/>
    </a:custClr>
    <a:custClr name="White">
      <a:srgbClr val="FFFFFF"/>
    </a:custClr>
    <a:custClr name="White">
      <a:srgbClr val="FFFFFF"/>
    </a:custClr>
    <a:custClr name="Success Green">
      <a:srgbClr val="00A76D"/>
    </a:custClr>
    <a:custClr name="New Gartner Blue Tint3">
      <a:srgbClr val="C0D1E0"/>
    </a:custClr>
    <a:custClr name="Sky Tint3">
      <a:srgbClr val="DAF3FD"/>
    </a:custClr>
    <a:custClr name="White">
      <a:srgbClr val="FFFFFF"/>
    </a:custClr>
    <a:custClr name="White">
      <a:srgbClr val="FFFFFF"/>
    </a:custClr>
    <a:custClr name="Rose Tint3">
      <a:srgbClr val="F9C1D2"/>
    </a:custClr>
    <a:custClr name="Background Gray">
      <a:srgbClr val="F4F4F4"/>
    </a:custClr>
    <a:custClr name="White">
      <a:srgbClr val="FFFFFF"/>
    </a:custClr>
    <a:custClr name="White">
      <a:srgbClr val="FFFFFF"/>
    </a:custClr>
    <a:custClr name="White">
      <a:srgbClr val="FFFFFF"/>
    </a:custClr>
    <a:custClr name="White">
      <a:srgbClr val="FFFFFF"/>
    </a:custClr>
    <a:custClr name="New Gartner Blue Dark">
      <a:srgbClr val="355578"/>
    </a:custClr>
    <a:custClr name="Sky Dark">
      <a:srgbClr val="0074AD"/>
    </a:custClr>
    <a:custClr name="Tangerine Dark">
      <a:srgbClr val="932F18"/>
    </a:custClr>
    <a:custClr name="Lemon Dark">
      <a:srgbClr val="BF920B"/>
    </a:custClr>
    <a:custClr name="Rose Dark">
      <a:srgbClr val="AF0D43"/>
    </a:custClr>
    <a:custClr name="Steel Dark">
      <a:srgbClr val="535A54"/>
    </a:custClr>
    <a:custClr name="White">
      <a:srgbClr val="FFFFFF"/>
    </a:custClr>
    <a:custClr name="White">
      <a:srgbClr val="FFFFFF"/>
    </a:custClr>
    <a:custClr name="White">
      <a:srgbClr val="FFFFFF"/>
    </a:custClr>
    <a:custClr name="White">
      <a:srgbClr val="FFFFFF"/>
    </a:custClr>
  </a:custClrLst>
  <a:extLst>
    <a:ext uri="{05A4C25C-085E-4340-85A3-A5531E510DB2}">
      <thm15:themeFamily xmlns:thm15="http://schemas.microsoft.com/office/thememl/2012/main" name="Presentation7" id="{70FF06A5-CC25-EA42-8A2C-1745B6520833}" vid="{B406DBB9-B71C-FA45-8716-7B12B620F428}"/>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artne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White bkgrnd master</Template>
  <TotalTime>389</TotalTime>
  <Words>2447</Words>
  <Application>Microsoft Macintosh PowerPoint</Application>
  <PresentationFormat>Widescreen</PresentationFormat>
  <Paragraphs>378</Paragraphs>
  <Slides>28</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28</vt:i4>
      </vt:variant>
    </vt:vector>
  </HeadingPairs>
  <TitlesOfParts>
    <vt:vector size="36" baseType="lpstr">
      <vt:lpstr>Arial</vt:lpstr>
      <vt:lpstr>Arial Black</vt:lpstr>
      <vt:lpstr>Calibri</vt:lpstr>
      <vt:lpstr>Wingdings</vt:lpstr>
      <vt:lpstr>White bkgrnd master</vt:lpstr>
      <vt:lpstr>Blue bkgrnd master</vt:lpstr>
      <vt:lpstr>White bk accent color options</vt:lpstr>
      <vt:lpstr>Blue bk accent color options</vt:lpstr>
      <vt:lpstr>Exercises for Personal and Team Development</vt:lpstr>
      <vt:lpstr>PowerPoint Presentation</vt:lpstr>
      <vt:lpstr>Twelve Competencies for High Performance in 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Exercises for Personal and Team Development</dc:title>
  <dc:creator>Walia,Aashna</dc:creator>
  <cp:lastModifiedBy>Walia,Aashna</cp:lastModifiedBy>
  <cp:revision>370</cp:revision>
  <dcterms:created xsi:type="dcterms:W3CDTF">2019-04-05T04:06:31Z</dcterms:created>
  <dcterms:modified xsi:type="dcterms:W3CDTF">2019-04-18T07:06:01Z</dcterms:modified>
</cp:coreProperties>
</file>