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44" r:id="rId1"/>
    <p:sldMasterId id="2147483794" r:id="rId2"/>
    <p:sldMasterId id="2147483814" r:id="rId3"/>
    <p:sldMasterId id="2147483854" r:id="rId4"/>
  </p:sldMasterIdLst>
  <p:notesMasterIdLst>
    <p:notesMasterId r:id="rId38"/>
  </p:notesMasterIdLst>
  <p:handoutMasterIdLst>
    <p:handoutMasterId r:id="rId39"/>
  </p:handoutMasterIdLst>
  <p:sldIdLst>
    <p:sldId id="355" r:id="rId5"/>
    <p:sldId id="346" r:id="rId6"/>
    <p:sldId id="358" r:id="rId7"/>
    <p:sldId id="351" r:id="rId8"/>
    <p:sldId id="356" r:id="rId9"/>
    <p:sldId id="357"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6" r:id="rId33"/>
    <p:sldId id="381" r:id="rId34"/>
    <p:sldId id="382" r:id="rId35"/>
    <p:sldId id="383" r:id="rId36"/>
    <p:sldId id="385"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ferty,Charles" initials="R" lastIdx="3" clrIdx="0">
    <p:extLst>
      <p:ext uri="{19B8F6BF-5375-455C-9EA6-DF929625EA0E}">
        <p15:presenceInfo xmlns:p15="http://schemas.microsoft.com/office/powerpoint/2012/main" userId="S-1-5-21-802951002-2094223479-794563710-77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5578"/>
    <a:srgbClr val="D0DEEA"/>
    <a:srgbClr val="A1B3CA"/>
    <a:srgbClr val="6A80A3"/>
    <a:srgbClr val="7EBFDD"/>
    <a:srgbClr val="D3D3D3"/>
    <a:srgbClr val="DAF3FD"/>
    <a:srgbClr val="91DCF8"/>
    <a:srgbClr val="49C5F4"/>
    <a:srgbClr val="009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2" autoAdjust="0"/>
    <p:restoredTop sz="96366" autoAdjust="0"/>
  </p:normalViewPr>
  <p:slideViewPr>
    <p:cSldViewPr snapToGrid="0">
      <p:cViewPr varScale="1">
        <p:scale>
          <a:sx n="113" d="100"/>
          <a:sy n="113" d="100"/>
        </p:scale>
        <p:origin x="200" y="600"/>
      </p:cViewPr>
      <p:guideLst/>
    </p:cSldViewPr>
  </p:slideViewPr>
  <p:outlineViewPr>
    <p:cViewPr>
      <p:scale>
        <a:sx n="33" d="100"/>
        <a:sy n="33" d="100"/>
      </p:scale>
      <p:origin x="0" y="-2526"/>
    </p:cViewPr>
  </p:outlineViewPr>
  <p:notesTextViewPr>
    <p:cViewPr>
      <p:scale>
        <a:sx n="75" d="100"/>
        <a:sy n="75" d="100"/>
      </p:scale>
      <p:origin x="0" y="0"/>
    </p:cViewPr>
  </p:notesTextViewPr>
  <p:sorterViewPr>
    <p:cViewPr varScale="1">
      <p:scale>
        <a:sx n="1" d="1"/>
        <a:sy n="1" d="1"/>
      </p:scale>
      <p:origin x="0" y="-12492"/>
    </p:cViewPr>
  </p:sorterViewPr>
  <p:notesViewPr>
    <p:cSldViewPr snapToGrid="0">
      <p:cViewPr>
        <p:scale>
          <a:sx n="75" d="100"/>
          <a:sy n="75" d="100"/>
        </p:scale>
        <p:origin x="3234" y="2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D0E8F3FD-8012-4C7C-BCFB-C23E18FC275E}" type="datetimeFigureOut">
              <a:rPr lang="en-US" smtClean="0"/>
              <a:t>4/18/19</a:t>
            </a:fld>
            <a:endParaRPr lang="en-US" dirty="0"/>
          </a:p>
        </p:txBody>
      </p:sp>
      <p:sp>
        <p:nvSpPr>
          <p:cNvPr id="5" name="TextBox 4"/>
          <p:cNvSpPr txBox="1"/>
          <p:nvPr/>
        </p:nvSpPr>
        <p:spPr>
          <a:xfrm>
            <a:off x="247758" y="9007834"/>
            <a:ext cx="6514886" cy="93263"/>
          </a:xfrm>
          <a:prstGeom prst="rect">
            <a:avLst/>
          </a:prstGeom>
          <a:noFill/>
        </p:spPr>
        <p:txBody>
          <a:bodyPr wrap="square" lIns="0" tIns="0" rIns="0" bIns="0" rtlCol="0" anchor="b" anchorCtr="0">
            <a:spAutoFit/>
          </a:bodyPr>
          <a:lstStyle/>
          <a:p>
            <a:pPr marL="232075" indent="-232075" defTabSz="928299">
              <a:tabLst>
                <a:tab pos="232075" algn="l"/>
              </a:tabLst>
              <a:defRPr/>
            </a:pPr>
            <a:fld id="{1CE9EA8B-DBE7-492B-893F-AD13AC039ED7}" type="slidenum">
              <a:rPr lang="en-US" sz="600">
                <a:solidFill>
                  <a:srgbClr val="979D9D"/>
                </a:solidFill>
              </a:rPr>
              <a:pPr marL="232075" indent="-232075" defTabSz="928299">
                <a:tabLst>
                  <a:tab pos="232075" algn="l"/>
                </a:tabLst>
                <a:defRPr/>
              </a:pPr>
              <a:t>‹#›</a:t>
            </a:fld>
            <a:r>
              <a:rPr lang="en-US" sz="600" dirty="0">
                <a:solidFill>
                  <a:srgbClr val="979D9D"/>
                </a:solidFill>
              </a:rPr>
              <a:t>	© 2018 Gartner, Inc. and/or its affiliates. All rights reserved. Gartner is a registered trademark of Gartner, Inc. and its affiliates.</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84263" y="719138"/>
            <a:ext cx="4841875" cy="2724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247757" y="3628710"/>
            <a:ext cx="6514886" cy="5287522"/>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rot="16200000">
            <a:off x="-1057726" y="1996784"/>
            <a:ext cx="2752545" cy="141577"/>
          </a:xfrm>
          <a:prstGeom prst="rect">
            <a:avLst/>
          </a:prstGeom>
          <a:noFill/>
        </p:spPr>
        <p:txBody>
          <a:bodyPr wrap="none" lIns="0" tIns="0" rIns="0" bIns="0" rtlCol="0" anchor="ctr">
            <a:spAutoFit/>
          </a:bodyPr>
          <a:lstStyle/>
          <a:p>
            <a:pPr algn="ctr">
              <a:spcBef>
                <a:spcPts val="0"/>
              </a:spcBef>
              <a:spcAft>
                <a:spcPts val="0"/>
              </a:spcAft>
            </a:pPr>
            <a:r>
              <a:rPr lang="en-US" sz="900" kern="1200" spc="102" baseline="0" dirty="0">
                <a:solidFill>
                  <a:srgbClr val="CDCDCD"/>
                </a:solidFill>
                <a:effectLst/>
              </a:rPr>
              <a:t>— NOT FOR EXTERNAL DISTRIBUTION —</a:t>
            </a:r>
            <a:endParaRPr lang="en-US" sz="900" spc="102" baseline="0" dirty="0">
              <a:solidFill>
                <a:srgbClr val="CDCDCD"/>
              </a:solidFill>
            </a:endParaRPr>
          </a:p>
        </p:txBody>
      </p:sp>
      <p:sp>
        <p:nvSpPr>
          <p:cNvPr id="12" name="TextBox 11"/>
          <p:cNvSpPr txBox="1"/>
          <p:nvPr/>
        </p:nvSpPr>
        <p:spPr>
          <a:xfrm rot="5400000">
            <a:off x="5315583" y="1996784"/>
            <a:ext cx="2752545" cy="141577"/>
          </a:xfrm>
          <a:prstGeom prst="rect">
            <a:avLst/>
          </a:prstGeom>
          <a:noFill/>
        </p:spPr>
        <p:txBody>
          <a:bodyPr wrap="none" lIns="0" tIns="0" rIns="0" bIns="0" rtlCol="0" anchor="ctr">
            <a:spAutoFit/>
          </a:bodyPr>
          <a:lstStyle/>
          <a:p>
            <a:pPr algn="ctr">
              <a:spcBef>
                <a:spcPts val="0"/>
              </a:spcBef>
              <a:spcAft>
                <a:spcPts val="0"/>
              </a:spcAft>
            </a:pPr>
            <a:r>
              <a:rPr lang="en-US" sz="900" kern="1200" spc="102" baseline="0" dirty="0">
                <a:solidFill>
                  <a:srgbClr val="CDCDCD"/>
                </a:solidFill>
                <a:effectLst/>
              </a:rPr>
              <a:t>— NOT FOR EXTERNAL DISTRIBUTION —</a:t>
            </a:r>
            <a:endParaRPr lang="en-US" sz="900" spc="102" baseline="0" dirty="0">
              <a:solidFill>
                <a:srgbClr val="CDCDCD"/>
              </a:solidFill>
            </a:endParaRPr>
          </a:p>
        </p:txBody>
      </p:sp>
      <p:sp>
        <p:nvSpPr>
          <p:cNvPr id="14" name="Text Box 86"/>
          <p:cNvSpPr txBox="1">
            <a:spLocks noChangeArrowheads="1"/>
          </p:cNvSpPr>
          <p:nvPr/>
        </p:nvSpPr>
        <p:spPr bwMode="gray">
          <a:xfrm>
            <a:off x="247760" y="129551"/>
            <a:ext cx="6466646" cy="261061"/>
          </a:xfrm>
          <a:prstGeom prst="rect">
            <a:avLst/>
          </a:prstGeom>
          <a:noFill/>
          <a:ln w="12700">
            <a:noFill/>
            <a:miter lim="800000"/>
            <a:headEnd type="none" w="sm" len="sm"/>
            <a:tailEnd type="none" w="sm" len="sm"/>
          </a:ln>
          <a:effectLst/>
        </p:spPr>
        <p:txBody>
          <a:bodyPr wrap="square" lIns="0" tIns="46377" rIns="92755" bIns="46377" anchor="t" anchorCtr="0">
            <a:spAutoFit/>
          </a:bodyPr>
          <a:lstStyle/>
          <a:p>
            <a:pPr marL="0" marR="0" lvl="0" indent="0" algn="l" defTabSz="926688" rtl="0" eaLnBrk="1" fontAlgn="auto" latinLnBrk="0" hangingPunct="1">
              <a:lnSpc>
                <a:spcPct val="90000"/>
              </a:lnSpc>
              <a:spcBef>
                <a:spcPct val="0"/>
              </a:spcBef>
              <a:spcAft>
                <a:spcPct val="0"/>
              </a:spcAft>
              <a:buClrTx/>
              <a:buSzTx/>
              <a:buFontTx/>
              <a:buNone/>
              <a:tabLst/>
              <a:defRPr/>
            </a:pPr>
            <a:r>
              <a:rPr lang="en-US" sz="1200" b="1" dirty="0"/>
              <a:t>Presentation Title</a:t>
            </a:r>
          </a:p>
        </p:txBody>
      </p:sp>
      <p:sp>
        <p:nvSpPr>
          <p:cNvPr id="8" name="TextBox 7"/>
          <p:cNvSpPr txBox="1"/>
          <p:nvPr/>
        </p:nvSpPr>
        <p:spPr>
          <a:xfrm>
            <a:off x="247758" y="9007834"/>
            <a:ext cx="6514886" cy="93263"/>
          </a:xfrm>
          <a:prstGeom prst="rect">
            <a:avLst/>
          </a:prstGeom>
          <a:noFill/>
        </p:spPr>
        <p:txBody>
          <a:bodyPr wrap="square" lIns="0" tIns="0" rIns="0" bIns="0" rtlCol="0" anchor="b" anchorCtr="0">
            <a:spAutoFit/>
          </a:bodyPr>
          <a:lstStyle/>
          <a:p>
            <a:pPr marL="232075" marR="0" lvl="0" indent="-232075" algn="l" defTabSz="928299" rtl="0" eaLnBrk="1" fontAlgn="auto" latinLnBrk="0" hangingPunct="1">
              <a:lnSpc>
                <a:spcPct val="100000"/>
              </a:lnSpc>
              <a:spcBef>
                <a:spcPts val="0"/>
              </a:spcBef>
              <a:spcAft>
                <a:spcPts val="0"/>
              </a:spcAft>
              <a:buClrTx/>
              <a:buSzTx/>
              <a:buFontTx/>
              <a:buNone/>
              <a:tabLst>
                <a:tab pos="232075" algn="l"/>
              </a:tabLst>
              <a:defRPr/>
            </a:pPr>
            <a:fld id="{1CE9EA8B-DBE7-492B-893F-AD13AC039ED7}" type="slidenum">
              <a:rPr lang="en-US" sz="600" smtClean="0">
                <a:solidFill>
                  <a:srgbClr val="979D9D"/>
                </a:solidFill>
              </a:rPr>
              <a:pPr marL="232075" marR="0" lvl="0" indent="-232075" algn="l" defTabSz="928299" rtl="0" eaLnBrk="1" fontAlgn="auto" latinLnBrk="0" hangingPunct="1">
                <a:lnSpc>
                  <a:spcPct val="100000"/>
                </a:lnSpc>
                <a:spcBef>
                  <a:spcPts val="0"/>
                </a:spcBef>
                <a:spcAft>
                  <a:spcPts val="0"/>
                </a:spcAft>
                <a:buClrTx/>
                <a:buSzTx/>
                <a:buFontTx/>
                <a:buNone/>
                <a:tabLst>
                  <a:tab pos="232075" algn="l"/>
                </a:tabLst>
                <a:defRPr/>
              </a:pPr>
              <a:t>‹#›</a:t>
            </a:fld>
            <a:r>
              <a:rPr lang="en-US" sz="600" dirty="0">
                <a:solidFill>
                  <a:srgbClr val="979D9D"/>
                </a:solidFill>
              </a:rPr>
              <a:t>	© 2018 Gartner, Inc. and/or its affiliates. All rights reserved. Gartner is a registered trademark of Gartner, Inc. and its affiliates.</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6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idx="1"/>
          </p:nvPr>
        </p:nvSpPr>
        <p:spPr/>
        <p:txBody>
          <a:bodyPr/>
          <a:lstStyle/>
          <a:p>
            <a:endParaRPr lang="en-US" dirty="0"/>
          </a:p>
        </p:txBody>
      </p:sp>
      <p:sp>
        <p:nvSpPr>
          <p:cNvPr id="6" name="Rectangle 103"/>
          <p:cNvSpPr>
            <a:spLocks noChangeArrowheads="1"/>
          </p:cNvSpPr>
          <p:nvPr/>
        </p:nvSpPr>
        <p:spPr bwMode="gray">
          <a:xfrm>
            <a:off x="3948220" y="662011"/>
            <a:ext cx="2676609" cy="424817"/>
          </a:xfrm>
          <a:prstGeom prst="rect">
            <a:avLst/>
          </a:prstGeom>
          <a:noFill/>
          <a:ln w="9525">
            <a:noFill/>
            <a:miter lim="800000"/>
            <a:headEnd/>
            <a:tailEnd/>
          </a:ln>
        </p:spPr>
        <p:txBody>
          <a:bodyPr wrap="square" lIns="66016" tIns="25763" rIns="66016" bIns="25763">
            <a:spAutoFit/>
          </a:bodyPr>
          <a:lstStyle/>
          <a:p>
            <a:pPr defTabSz="962144">
              <a:spcBef>
                <a:spcPct val="0"/>
              </a:spcBef>
              <a:spcAft>
                <a:spcPct val="0"/>
              </a:spcAft>
            </a:pPr>
            <a:r>
              <a:rPr lang="en-US" sz="1200" dirty="0">
                <a:solidFill>
                  <a:srgbClr val="000000"/>
                </a:solidFill>
              </a:rPr>
              <a:t>Presenter's Name</a:t>
            </a:r>
          </a:p>
          <a:p>
            <a:pPr defTabSz="962144">
              <a:spcBef>
                <a:spcPct val="0"/>
              </a:spcBef>
              <a:spcAft>
                <a:spcPct val="0"/>
              </a:spcAft>
            </a:pPr>
            <a:r>
              <a:rPr lang="en-US" sz="1200" dirty="0">
                <a:solidFill>
                  <a:srgbClr val="000000"/>
                </a:solidFill>
              </a:rPr>
              <a:t>Presenter's Name</a:t>
            </a:r>
          </a:p>
        </p:txBody>
      </p:sp>
    </p:spTree>
    <p:extLst>
      <p:ext uri="{BB962C8B-B14F-4D97-AF65-F5344CB8AC3E}">
        <p14:creationId xmlns:p14="http://schemas.microsoft.com/office/powerpoint/2010/main" val="237654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720725"/>
            <a:ext cx="4841875" cy="2724150"/>
          </a:xfrm>
          <a:noFill/>
          <a:ln w="12700">
            <a:solidFill>
              <a:prstClr val="black"/>
            </a:solidFill>
          </a:ln>
        </p:spPr>
      </p:sp>
      <p:sp>
        <p:nvSpPr>
          <p:cNvPr id="3" name="Notes Placeholder 2"/>
          <p:cNvSpPr>
            <a:spLocks noGrp="1" noChangeAspect="1"/>
          </p:cNvSpPr>
          <p:nvPr>
            <p:ph type="body" idx="1"/>
          </p:nvPr>
        </p:nvSpPr>
        <p:spPr>
          <a:xfrm>
            <a:off x="247757" y="3628710"/>
            <a:ext cx="6514886" cy="5287522"/>
          </a:xfrm>
        </p:spPr>
        <p:txBody>
          <a:bodyPr vert="horz" lIns="0" tIns="0" rIns="0" bIns="0" rtlCol="0"/>
          <a:lstStyle/>
          <a:p>
            <a:endParaRPr lang="en-US" dirty="0"/>
          </a:p>
        </p:txBody>
      </p:sp>
    </p:spTree>
    <p:extLst>
      <p:ext uri="{BB962C8B-B14F-4D97-AF65-F5344CB8AC3E}">
        <p14:creationId xmlns:p14="http://schemas.microsoft.com/office/powerpoint/2010/main" val="375473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noChangeAspect="1"/>
          </p:cNvSpPr>
          <p:nvPr>
            <p:ph type="body" idx="1"/>
          </p:nvPr>
        </p:nvSpPr>
        <p:spPr>
          <a:xfrm>
            <a:off x="247757" y="3628710"/>
            <a:ext cx="6514886" cy="5287522"/>
          </a:xfrm>
        </p:spPr>
        <p:txBody>
          <a:bodyPr vert="horz" lIns="0" tIns="0" rIns="0" bIns="0" rtlCol="0"/>
          <a:lstStyle/>
          <a:p>
            <a:endParaRPr lang="en-US" dirty="0"/>
          </a:p>
        </p:txBody>
      </p:sp>
      <p:sp>
        <p:nvSpPr>
          <p:cNvPr id="6" name="Rectangle 103"/>
          <p:cNvSpPr>
            <a:spLocks noChangeArrowheads="1"/>
          </p:cNvSpPr>
          <p:nvPr/>
        </p:nvSpPr>
        <p:spPr bwMode="gray">
          <a:xfrm>
            <a:off x="3948220" y="662011"/>
            <a:ext cx="2676609" cy="424817"/>
          </a:xfrm>
          <a:prstGeom prst="rect">
            <a:avLst/>
          </a:prstGeom>
          <a:noFill/>
          <a:ln w="9525">
            <a:noFill/>
            <a:miter lim="800000"/>
            <a:headEnd/>
            <a:tailEnd/>
          </a:ln>
        </p:spPr>
        <p:txBody>
          <a:bodyPr wrap="square" lIns="66016" tIns="25763" rIns="66016" bIns="25763">
            <a:spAutoFit/>
          </a:bodyPr>
          <a:lstStyle/>
          <a:p>
            <a:pPr defTabSz="962144">
              <a:spcBef>
                <a:spcPct val="0"/>
              </a:spcBef>
              <a:spcAft>
                <a:spcPct val="0"/>
              </a:spcAft>
            </a:pPr>
            <a:r>
              <a:rPr lang="en-US" sz="1200" dirty="0">
                <a:solidFill>
                  <a:srgbClr val="000000"/>
                </a:solidFill>
              </a:rPr>
              <a:t>Presenter's Name</a:t>
            </a:r>
          </a:p>
          <a:p>
            <a:pPr defTabSz="962144">
              <a:spcBef>
                <a:spcPct val="0"/>
              </a:spcBef>
              <a:spcAft>
                <a:spcPct val="0"/>
              </a:spcAft>
            </a:pPr>
            <a:r>
              <a:rPr lang="en-US" sz="1200" dirty="0">
                <a:solidFill>
                  <a:srgbClr val="000000"/>
                </a:solidFill>
              </a:rPr>
              <a:t>Presenter's Name</a:t>
            </a:r>
          </a:p>
        </p:txBody>
      </p:sp>
    </p:spTree>
    <p:extLst>
      <p:ext uri="{BB962C8B-B14F-4D97-AF65-F5344CB8AC3E}">
        <p14:creationId xmlns:p14="http://schemas.microsoft.com/office/powerpoint/2010/main" val="36131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720725"/>
            <a:ext cx="4841875" cy="2724150"/>
          </a:xfrm>
          <a:noFill/>
          <a:ln w="12700">
            <a:solidFill>
              <a:prstClr val="black"/>
            </a:solidFill>
          </a:ln>
        </p:spPr>
      </p:sp>
      <p:sp>
        <p:nvSpPr>
          <p:cNvPr id="3" name="Notes Placeholder 2"/>
          <p:cNvSpPr>
            <a:spLocks noGrp="1" noChangeAspect="1"/>
          </p:cNvSpPr>
          <p:nvPr>
            <p:ph type="body" idx="1"/>
          </p:nvPr>
        </p:nvSpPr>
        <p:spPr>
          <a:xfrm>
            <a:off x="247757" y="3628710"/>
            <a:ext cx="6514886" cy="5287522"/>
          </a:xfrm>
        </p:spPr>
        <p:txBody>
          <a:bodyPr vert="horz" lIns="0" tIns="0" rIns="0" bIns="0" rtlCol="0"/>
          <a:lstStyle/>
          <a:p>
            <a:endParaRPr lang="en-US" dirty="0"/>
          </a:p>
        </p:txBody>
      </p:sp>
    </p:spTree>
    <p:extLst>
      <p:ext uri="{BB962C8B-B14F-4D97-AF65-F5344CB8AC3E}">
        <p14:creationId xmlns:p14="http://schemas.microsoft.com/office/powerpoint/2010/main" val="35784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720725"/>
            <a:ext cx="4841875" cy="2724150"/>
          </a:xfrm>
          <a:noFill/>
          <a:ln w="12700">
            <a:solidFill>
              <a:prstClr val="black"/>
            </a:solidFill>
          </a:ln>
        </p:spPr>
      </p:sp>
      <p:sp>
        <p:nvSpPr>
          <p:cNvPr id="3" name="Notes Placeholder 2"/>
          <p:cNvSpPr>
            <a:spLocks noGrp="1" noChangeAspect="1"/>
          </p:cNvSpPr>
          <p:nvPr>
            <p:ph type="body" idx="1"/>
          </p:nvPr>
        </p:nvSpPr>
        <p:spPr>
          <a:xfrm>
            <a:off x="247757" y="3628710"/>
            <a:ext cx="6514886" cy="5287522"/>
          </a:xfrm>
        </p:spPr>
        <p:txBody>
          <a:bodyPr vert="horz" lIns="0" tIns="0" rIns="0" bIns="0" rtlCol="0"/>
          <a:lstStyle/>
          <a:p>
            <a:endParaRPr lang="en-US" dirty="0"/>
          </a:p>
        </p:txBody>
      </p:sp>
    </p:spTree>
    <p:extLst>
      <p:ext uri="{BB962C8B-B14F-4D97-AF65-F5344CB8AC3E}">
        <p14:creationId xmlns:p14="http://schemas.microsoft.com/office/powerpoint/2010/main" val="224311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720725"/>
            <a:ext cx="4841875" cy="2724150"/>
          </a:xfrm>
          <a:noFill/>
          <a:ln w="12700">
            <a:solidFill>
              <a:prstClr val="black"/>
            </a:solidFill>
          </a:ln>
        </p:spPr>
      </p:sp>
      <p:sp>
        <p:nvSpPr>
          <p:cNvPr id="3" name="Notes Placeholder 2"/>
          <p:cNvSpPr>
            <a:spLocks noGrp="1" noChangeAspect="1"/>
          </p:cNvSpPr>
          <p:nvPr>
            <p:ph type="body" idx="1"/>
          </p:nvPr>
        </p:nvSpPr>
        <p:spPr>
          <a:xfrm>
            <a:off x="247757" y="3628710"/>
            <a:ext cx="6514886" cy="5287522"/>
          </a:xfrm>
        </p:spPr>
        <p:txBody>
          <a:bodyPr vert="horz" lIns="0" tIns="0" rIns="0" bIns="0" rtlCol="0"/>
          <a:lstStyle/>
          <a:p>
            <a:endParaRPr lang="en-US" dirty="0"/>
          </a:p>
        </p:txBody>
      </p:sp>
    </p:spTree>
    <p:extLst>
      <p:ext uri="{BB962C8B-B14F-4D97-AF65-F5344CB8AC3E}">
        <p14:creationId xmlns:p14="http://schemas.microsoft.com/office/powerpoint/2010/main" val="1784526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endParaRPr lang="en-US" dirty="0"/>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7" name="TextBox 16"/>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D3D3D3"/>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D3D3D3"/>
              </a:solidFill>
              <a:ea typeface="Arial Unicode MS" pitchFamily="34" charset="-128"/>
              <a:cs typeface="Arial Unicode MS" pitchFamily="34" charset="-128"/>
            </a:endParaRPr>
          </a:p>
        </p:txBody>
      </p:sp>
    </p:spTree>
    <p:extLst>
      <p:ext uri="{BB962C8B-B14F-4D97-AF65-F5344CB8AC3E}">
        <p14:creationId xmlns:p14="http://schemas.microsoft.com/office/powerpoint/2010/main" val="8077582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8"/>
          </p:nvPr>
        </p:nvSpPr>
        <p:spPr>
          <a:xfrm>
            <a:off x="337534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p:cNvSpPr>
            <a:spLocks noGrp="1"/>
          </p:cNvSpPr>
          <p:nvPr>
            <p:ph type="body" sz="quarter" idx="19"/>
          </p:nvPr>
        </p:nvSpPr>
        <p:spPr>
          <a:xfrm>
            <a:off x="625475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20"/>
          </p:nvPr>
        </p:nvSpPr>
        <p:spPr>
          <a:xfrm>
            <a:off x="9169718"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710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6" name="Text Placeholder 11"/>
          <p:cNvSpPr>
            <a:spLocks noGrp="1"/>
          </p:cNvSpPr>
          <p:nvPr>
            <p:ph type="body" sz="quarter" idx="18"/>
          </p:nvPr>
        </p:nvSpPr>
        <p:spPr>
          <a:xfrm>
            <a:off x="457200"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9"/>
          </p:nvPr>
        </p:nvSpPr>
        <p:spPr>
          <a:xfrm>
            <a:off x="3363487"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1"/>
          <p:cNvSpPr>
            <a:spLocks noGrp="1"/>
          </p:cNvSpPr>
          <p:nvPr>
            <p:ph type="body" sz="quarter" idx="20"/>
          </p:nvPr>
        </p:nvSpPr>
        <p:spPr>
          <a:xfrm>
            <a:off x="626660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21"/>
          </p:nvPr>
        </p:nvSpPr>
        <p:spPr>
          <a:xfrm>
            <a:off x="916654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147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rgbClr val="002856"/>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88874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417568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3553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endParaRPr lang="en-US" dirty="0"/>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47847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endParaRPr lang="en-US" dirty="0"/>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169590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89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551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endParaRPr lang="en-US" dirty="0"/>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9540" y="5975402"/>
            <a:ext cx="2050653" cy="469087"/>
          </a:xfrm>
          <a:prstGeom prst="rect">
            <a:avLst/>
          </a:prstGeom>
        </p:spPr>
      </p:pic>
      <p:sp>
        <p:nvSpPr>
          <p:cNvPr id="17" name="TextBox 16"/>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32717970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46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990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047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bwMode="ltGray">
          <a:xfrm>
            <a:off x="4424192"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p:cNvSpPr>
            <a:spLocks noGrp="1"/>
          </p:cNvSpPr>
          <p:nvPr>
            <p:ph type="body" sz="quarter" idx="20"/>
          </p:nvPr>
        </p:nvSpPr>
        <p:spPr bwMode="ltGray">
          <a:xfrm>
            <a:off x="8391523"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8"/>
          </p:nvPr>
        </p:nvSpPr>
        <p:spPr bwMode="ltGray">
          <a:xfrm>
            <a:off x="457200"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5568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8"/>
          </p:nvPr>
        </p:nvSpPr>
        <p:spPr>
          <a:xfrm>
            <a:off x="337534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9"/>
          </p:nvPr>
        </p:nvSpPr>
        <p:spPr>
          <a:xfrm>
            <a:off x="625475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20"/>
          </p:nvPr>
        </p:nvSpPr>
        <p:spPr>
          <a:xfrm>
            <a:off x="9169718"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474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6" name="Text Placeholder 11"/>
          <p:cNvSpPr>
            <a:spLocks noGrp="1"/>
          </p:cNvSpPr>
          <p:nvPr>
            <p:ph type="body" sz="quarter" idx="18"/>
          </p:nvPr>
        </p:nvSpPr>
        <p:spPr bwMode="ltGray">
          <a:xfrm>
            <a:off x="457200"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19"/>
          </p:nvPr>
        </p:nvSpPr>
        <p:spPr bwMode="ltGray">
          <a:xfrm>
            <a:off x="3363487"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p:cNvSpPr>
            <a:spLocks noGrp="1"/>
          </p:cNvSpPr>
          <p:nvPr>
            <p:ph type="body" sz="quarter" idx="20"/>
          </p:nvPr>
        </p:nvSpPr>
        <p:spPr bwMode="ltGray">
          <a:xfrm>
            <a:off x="6266602"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p:cNvSpPr>
            <a:spLocks noGrp="1"/>
          </p:cNvSpPr>
          <p:nvPr>
            <p:ph type="body" sz="quarter" idx="21"/>
          </p:nvPr>
        </p:nvSpPr>
        <p:spPr bwMode="ltGray">
          <a:xfrm>
            <a:off x="9166542"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1756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177489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93816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B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35458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392693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18680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1_Steel">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auto">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1" name="TextBox 20"/>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427098466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1_Tang">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auto">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20623271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1_Lemon">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auto">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422145620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1_Rose">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auto">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7665613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628170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3937759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601489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W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2190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8316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W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829384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W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917916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W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751650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W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522767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ltGray">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6873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W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ltGray">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397417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W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lt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542238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W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818095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B1_Steel">
    <p:spTree>
      <p:nvGrpSpPr>
        <p:cNvPr id="1" name=""/>
        <p:cNvGrpSpPr/>
        <p:nvPr/>
      </p:nvGrpSpPr>
      <p:grpSpPr>
        <a:xfrm>
          <a:off x="0" y="0"/>
          <a:ext cx="0" cy="0"/>
          <a:chOff x="0" y="0"/>
          <a:chExt cx="0" cy="0"/>
        </a:xfrm>
      </p:grpSpPr>
      <p:sp>
        <p:nvSpPr>
          <p:cNvPr id="9" name="Focus Frame 2"/>
          <p:cNvSpPr>
            <a:spLocks noChangeAspect="1"/>
          </p:cNvSpPr>
          <p:nvPr userDrawn="1"/>
        </p:nvSpPr>
        <p:spPr bwMode="auto">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1" name="TextBox 20"/>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683118759"/>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B1_Tang">
    <p:spTree>
      <p:nvGrpSpPr>
        <p:cNvPr id="1" name=""/>
        <p:cNvGrpSpPr/>
        <p:nvPr/>
      </p:nvGrpSpPr>
      <p:grpSpPr>
        <a:xfrm>
          <a:off x="0" y="0"/>
          <a:ext cx="0" cy="0"/>
          <a:chOff x="0" y="0"/>
          <a:chExt cx="0" cy="0"/>
        </a:xfrm>
      </p:grpSpPr>
      <p:sp>
        <p:nvSpPr>
          <p:cNvPr id="9" name="Focus Frame 2"/>
          <p:cNvSpPr>
            <a:spLocks noChangeAspect="1"/>
          </p:cNvSpPr>
          <p:nvPr userDrawn="1"/>
        </p:nvSpPr>
        <p:spPr bwMode="auto">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B89179ED-A686-9449-9FFD-704E4F6FFA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Tree>
    <p:extLst>
      <p:ext uri="{BB962C8B-B14F-4D97-AF65-F5344CB8AC3E}">
        <p14:creationId xmlns:p14="http://schemas.microsoft.com/office/powerpoint/2010/main" val="251224209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199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B1_Lemon">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auto">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1506269273"/>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B1_Rose">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auto">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auto">
          <a:xfrm>
            <a:off x="1588464"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dirty="0"/>
          </a:p>
        </p:txBody>
      </p:sp>
      <p:sp>
        <p:nvSpPr>
          <p:cNvPr id="20" name="TextBox 19"/>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152423458"/>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B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275595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B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909608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B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226527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B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3297283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B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832804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B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2865879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B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2234056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B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99334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13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auto">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auto">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00896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B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auto">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auto">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765831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B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inv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inv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059275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B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386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73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046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580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Gartner Logo"/>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30673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8" name="TextBox 7"/>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INTERNAL or RESTRICTED</a:t>
            </a: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3745" r:id="rId1"/>
    <p:sldLayoutId id="2147483786" r:id="rId2"/>
    <p:sldLayoutId id="2147483751" r:id="rId3"/>
    <p:sldLayoutId id="2147483750" r:id="rId4"/>
    <p:sldLayoutId id="2147483746" r:id="rId5"/>
    <p:sldLayoutId id="2147483759" r:id="rId6"/>
    <p:sldLayoutId id="2147483748" r:id="rId7"/>
    <p:sldLayoutId id="2147483761" r:id="rId8"/>
    <p:sldLayoutId id="2147483762" r:id="rId9"/>
    <p:sldLayoutId id="2147483763" r:id="rId10"/>
    <p:sldLayoutId id="2147483764" r:id="rId11"/>
    <p:sldLayoutId id="2147483788" r:id="rId12"/>
    <p:sldLayoutId id="2147483789" r:id="rId13"/>
    <p:sldLayoutId id="2147483790" r:id="rId14"/>
    <p:sldLayoutId id="2147483791" r:id="rId15"/>
    <p:sldLayoutId id="2147483792" r:id="rId16"/>
    <p:sldLayoutId id="2147483793" r:id="rId17"/>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3" orient="horz" pos="4035" userDrawn="1">
          <p15:clr>
            <a:srgbClr val="5ACBF0"/>
          </p15:clr>
        </p15:guide>
        <p15:guide id="14" pos="3752" userDrawn="1">
          <p15:clr>
            <a:srgbClr val="5ACBF0"/>
          </p15:clr>
        </p15:guide>
        <p15:guide id="15" pos="3927" userDrawn="1">
          <p15:clr>
            <a:srgbClr val="5ACBF0"/>
          </p15:clr>
        </p15:guide>
        <p15:guide id="16" orient="horz" pos="3947" userDrawn="1">
          <p15:clr>
            <a:srgbClr val="5ACBF0"/>
          </p15:clr>
        </p15:guide>
        <p15:guide id="17" pos="2655" userDrawn="1">
          <p15:clr>
            <a:srgbClr val="A4A3A4"/>
          </p15:clr>
        </p15:guide>
        <p15:guide id="19" pos="502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bwMode="black">
          <a:xfrm>
            <a:off x="10452994" y="6241641"/>
            <a:ext cx="1280218" cy="292484"/>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b="0" kern="1200" smtClean="0">
                <a:solidFill>
                  <a:srgbClr val="979D9D"/>
                </a:solidFill>
                <a:latin typeface="+mn-lt"/>
                <a:ea typeface="+mn-ea"/>
                <a:cs typeface="+mn-cs"/>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b="0" kern="1200" dirty="0">
                <a:solidFill>
                  <a:srgbClr val="979D9D"/>
                </a:solidFill>
                <a:latin typeface="+mn-lt"/>
                <a:ea typeface="+mn-ea"/>
                <a:cs typeface="+mn-cs"/>
              </a:rPr>
              <a:t>	© 2018 Gartner, Inc. and/or its affiliates. All rights reserved. Gartner is a registered trademark of Gartner, Inc. and its affiliates.</a:t>
            </a:r>
          </a:p>
        </p:txBody>
      </p:sp>
      <p:sp>
        <p:nvSpPr>
          <p:cNvPr id="8" name="Footnote Notice" hidden="1"/>
          <p:cNvSpPr/>
          <p:nvPr userDrawn="1"/>
        </p:nvSpPr>
        <p:spPr>
          <a:xfrm>
            <a:off x="2940424" y="5279208"/>
            <a:ext cx="6311152" cy="1015663"/>
          </a:xfrm>
          <a:prstGeom prst="rect">
            <a:avLst/>
          </a:prstGeom>
          <a:solidFill>
            <a:srgbClr val="FF0000"/>
          </a:solidFill>
          <a:ln w="12700">
            <a:solidFill>
              <a:srgbClr val="FF0000"/>
            </a:solidFill>
          </a:ln>
        </p:spPr>
        <p:txBody>
          <a:bodyPr wrap="square">
            <a:spAutoFit/>
          </a:bodyPr>
          <a:lstStyle/>
          <a:p>
            <a:pPr marL="0" marR="0" indent="0" algn="l">
              <a:lnSpc>
                <a:spcPts val="1200"/>
              </a:lnSpc>
              <a:spcBef>
                <a:spcPts val="0"/>
              </a:spcBef>
              <a:spcAft>
                <a:spcPts val="0"/>
              </a:spcAft>
            </a:pPr>
            <a:r>
              <a:rPr lang="en-US" sz="1200" b="1" dirty="0">
                <a:solidFill>
                  <a:schemeClr val="tx1"/>
                </a:solidFill>
                <a:effectLst/>
                <a:latin typeface="+mn-lt"/>
                <a:ea typeface="Calibri" panose="020F0502020204030204" pitchFamily="34" charset="0"/>
              </a:rPr>
              <a:t>READ AND THEN DELETE THIS BOX</a:t>
            </a:r>
            <a:r>
              <a:rPr lang="en-US" sz="1200" b="1" baseline="0" dirty="0">
                <a:solidFill>
                  <a:schemeClr val="tx1"/>
                </a:solidFill>
                <a:effectLst/>
                <a:latin typeface="+mn-lt"/>
                <a:ea typeface="Calibri" panose="020F0502020204030204" pitchFamily="34" charset="0"/>
              </a:rPr>
              <a:t> | Go tot the VIEW tab, select “Slide Master”</a:t>
            </a:r>
            <a:endParaRPr lang="en-US" sz="1200" b="1" dirty="0">
              <a:solidFill>
                <a:schemeClr val="tx1"/>
              </a:solidFill>
              <a:effectLst/>
              <a:latin typeface="+mn-lt"/>
              <a:ea typeface="Calibri" panose="020F0502020204030204" pitchFamily="34" charset="0"/>
            </a:endParaRPr>
          </a:p>
          <a:p>
            <a:pPr marL="0" marR="0" indent="0" algn="l">
              <a:lnSpc>
                <a:spcPts val="1200"/>
              </a:lnSpc>
              <a:spcBef>
                <a:spcPts val="0"/>
              </a:spcBef>
              <a:spcAft>
                <a:spcPts val="0"/>
              </a:spcAft>
            </a:pPr>
            <a:r>
              <a:rPr lang="en-US" sz="1200" b="0" dirty="0">
                <a:solidFill>
                  <a:schemeClr val="tx1"/>
                </a:solidFill>
                <a:effectLst/>
                <a:latin typeface="+mn-lt"/>
                <a:ea typeface="Calibri" panose="020F0502020204030204" pitchFamily="34" charset="0"/>
              </a:rPr>
              <a:t>To comply with the Information Classification Policy, all employees must modify the footer information for all documents containing Confidential, Restricted or Public Information. Click in the Footer and enter the version, the date the file was last modified, and the appropriate classification—INTERNAL or RESTRICTED. For presentations containing only Public Information, delete everything below the copyright line.</a:t>
            </a:r>
          </a:p>
        </p:txBody>
      </p:sp>
      <p:sp>
        <p:nvSpPr>
          <p:cNvPr id="11" name="TextBox 10"/>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INTERNAL or RESTRICTED</a:t>
            </a:r>
          </a:p>
        </p:txBody>
      </p:sp>
    </p:spTree>
    <p:extLst>
      <p:ext uri="{BB962C8B-B14F-4D97-AF65-F5344CB8AC3E}">
        <p14:creationId xmlns:p14="http://schemas.microsoft.com/office/powerpoint/2010/main" val="202564493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3" r:id="rId4"/>
    <p:sldLayoutId id="2147483802" r:id="rId5"/>
    <p:sldLayoutId id="2147483804" r:id="rId6"/>
    <p:sldLayoutId id="2147483805" r:id="rId7"/>
    <p:sldLayoutId id="2147483806" r:id="rId8"/>
    <p:sldLayoutId id="2147483807" r:id="rId9"/>
    <p:sldLayoutId id="2147483809" r:id="rId10"/>
    <p:sldLayoutId id="2147483810" r:id="rId11"/>
    <p:sldLayoutId id="2147483811" r:id="rId12"/>
    <p:sldLayoutId id="2147483812" r:id="rId13"/>
    <p:sldLayoutId id="2147483813" r:id="rId14"/>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5" userDrawn="1">
          <p15:clr>
            <a:srgbClr val="A4A3A4"/>
          </p15:clr>
        </p15:guide>
        <p15:guide id="16" pos="502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8" name="Footnote Notice" hidden="1"/>
          <p:cNvSpPr/>
          <p:nvPr userDrawn="1"/>
        </p:nvSpPr>
        <p:spPr>
          <a:xfrm>
            <a:off x="2940424" y="5279208"/>
            <a:ext cx="6311152" cy="1015663"/>
          </a:xfrm>
          <a:prstGeom prst="rect">
            <a:avLst/>
          </a:prstGeom>
          <a:solidFill>
            <a:srgbClr val="FF0000"/>
          </a:solidFill>
          <a:ln w="12700">
            <a:solidFill>
              <a:srgbClr val="FF0000"/>
            </a:solidFill>
          </a:ln>
        </p:spPr>
        <p:txBody>
          <a:bodyPr wrap="square">
            <a:spAutoFit/>
          </a:bodyPr>
          <a:lstStyle/>
          <a:p>
            <a:pPr marL="0" marR="0" indent="0" algn="l">
              <a:lnSpc>
                <a:spcPts val="1200"/>
              </a:lnSpc>
              <a:spcBef>
                <a:spcPts val="0"/>
              </a:spcBef>
              <a:spcAft>
                <a:spcPts val="0"/>
              </a:spcAft>
            </a:pPr>
            <a:r>
              <a:rPr lang="en-US" sz="1200" b="1" dirty="0">
                <a:solidFill>
                  <a:schemeClr val="bg1"/>
                </a:solidFill>
                <a:effectLst/>
                <a:latin typeface="+mn-lt"/>
                <a:ea typeface="Calibri" panose="020F0502020204030204" pitchFamily="34" charset="0"/>
              </a:rPr>
              <a:t>READ AND THEN DELETE THIS BOX</a:t>
            </a:r>
            <a:r>
              <a:rPr lang="en-US" sz="1200" b="1" baseline="0" dirty="0">
                <a:solidFill>
                  <a:schemeClr val="bg1"/>
                </a:solidFill>
                <a:effectLst/>
                <a:latin typeface="+mn-lt"/>
                <a:ea typeface="Calibri" panose="020F0502020204030204" pitchFamily="34" charset="0"/>
              </a:rPr>
              <a:t> | Go tot the VIEW tab, select “Slide Master”</a:t>
            </a:r>
            <a:endParaRPr lang="en-US" sz="1200" b="1" dirty="0">
              <a:solidFill>
                <a:schemeClr val="bg1"/>
              </a:solidFill>
              <a:effectLst/>
              <a:latin typeface="+mn-lt"/>
              <a:ea typeface="Calibri" panose="020F0502020204030204" pitchFamily="34" charset="0"/>
            </a:endParaRPr>
          </a:p>
          <a:p>
            <a:pPr marL="0" marR="0" indent="0" algn="l">
              <a:lnSpc>
                <a:spcPts val="1200"/>
              </a:lnSpc>
              <a:spcBef>
                <a:spcPts val="0"/>
              </a:spcBef>
              <a:spcAft>
                <a:spcPts val="0"/>
              </a:spcAft>
            </a:pPr>
            <a:r>
              <a:rPr lang="en-US" sz="1200" b="0" dirty="0">
                <a:solidFill>
                  <a:schemeClr val="bg1"/>
                </a:solidFill>
                <a:effectLst/>
                <a:latin typeface="+mn-lt"/>
                <a:ea typeface="Calibri" panose="020F0502020204030204" pitchFamily="34" charset="0"/>
              </a:rPr>
              <a:t>To comply with the Information Classification Policy, all employees must modify the footer information for all documents containing Confidential, Restricted or Public Information. Click in the Footer and enter the version, the date the file was last modified, and the appropriate classification—INTERNAL or RESTRICTED. For presentations containing only Public Information, delete everything below the copyright line.</a:t>
            </a:r>
          </a:p>
        </p:txBody>
      </p:sp>
      <p:sp>
        <p:nvSpPr>
          <p:cNvPr id="9" name="TextBox 8"/>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INTERNAL or RESTRICTED</a:t>
            </a:r>
          </a:p>
        </p:txBody>
      </p:sp>
    </p:spTree>
    <p:extLst>
      <p:ext uri="{BB962C8B-B14F-4D97-AF65-F5344CB8AC3E}">
        <p14:creationId xmlns:p14="http://schemas.microsoft.com/office/powerpoint/2010/main" val="52000736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5" userDrawn="1">
          <p15:clr>
            <a:srgbClr val="A4A3A4"/>
          </p15:clr>
        </p15:guide>
        <p15:guide id="16" pos="502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8" name="Footnote Notice" hidden="1"/>
          <p:cNvSpPr/>
          <p:nvPr userDrawn="1"/>
        </p:nvSpPr>
        <p:spPr>
          <a:xfrm>
            <a:off x="2940424" y="5279208"/>
            <a:ext cx="6311152" cy="1015663"/>
          </a:xfrm>
          <a:prstGeom prst="rect">
            <a:avLst/>
          </a:prstGeom>
          <a:solidFill>
            <a:srgbClr val="FF0000"/>
          </a:solidFill>
          <a:ln w="12700">
            <a:solidFill>
              <a:srgbClr val="FF0000"/>
            </a:solidFill>
          </a:ln>
        </p:spPr>
        <p:txBody>
          <a:bodyPr wrap="square">
            <a:spAutoFit/>
          </a:bodyPr>
          <a:lstStyle/>
          <a:p>
            <a:pPr marL="0" marR="0" indent="0" algn="l">
              <a:lnSpc>
                <a:spcPts val="1200"/>
              </a:lnSpc>
              <a:spcBef>
                <a:spcPts val="0"/>
              </a:spcBef>
              <a:spcAft>
                <a:spcPts val="0"/>
              </a:spcAft>
            </a:pPr>
            <a:r>
              <a:rPr lang="en-US" sz="1200" b="1" dirty="0">
                <a:solidFill>
                  <a:schemeClr val="tx1"/>
                </a:solidFill>
                <a:effectLst/>
                <a:latin typeface="+mn-lt"/>
                <a:ea typeface="Calibri" panose="020F0502020204030204" pitchFamily="34" charset="0"/>
              </a:rPr>
              <a:t>READ AND THEN DELETE THIS BOX</a:t>
            </a:r>
            <a:r>
              <a:rPr lang="en-US" sz="1200" b="1" baseline="0" dirty="0">
                <a:solidFill>
                  <a:schemeClr val="tx1"/>
                </a:solidFill>
                <a:effectLst/>
                <a:latin typeface="+mn-lt"/>
                <a:ea typeface="Calibri" panose="020F0502020204030204" pitchFamily="34" charset="0"/>
              </a:rPr>
              <a:t> | Go tot the VIEW tab, select “Slide Master”</a:t>
            </a:r>
            <a:endParaRPr lang="en-US" sz="1200" b="1" dirty="0">
              <a:solidFill>
                <a:schemeClr val="tx1"/>
              </a:solidFill>
              <a:effectLst/>
              <a:latin typeface="+mn-lt"/>
              <a:ea typeface="Calibri" panose="020F0502020204030204" pitchFamily="34" charset="0"/>
            </a:endParaRPr>
          </a:p>
          <a:p>
            <a:pPr marL="0" marR="0" indent="0" algn="l">
              <a:lnSpc>
                <a:spcPts val="1200"/>
              </a:lnSpc>
              <a:spcBef>
                <a:spcPts val="0"/>
              </a:spcBef>
              <a:spcAft>
                <a:spcPts val="0"/>
              </a:spcAft>
            </a:pPr>
            <a:r>
              <a:rPr lang="en-US" sz="1200" b="0" dirty="0">
                <a:solidFill>
                  <a:schemeClr val="tx1"/>
                </a:solidFill>
                <a:effectLst/>
                <a:latin typeface="+mn-lt"/>
                <a:ea typeface="Calibri" panose="020F0502020204030204" pitchFamily="34" charset="0"/>
              </a:rPr>
              <a:t>To comply with the Information Classification Policy, all employees must modify the footer information for all documents containing Confidential, Restricted or Public Information. Click in the Footer and enter the version, the date the file was last modified, and the appropriate classification—INTERNAL or RESTRICTED. For presentations containing only Public Information, delete everything below the copyright line.</a:t>
            </a:r>
          </a:p>
        </p:txBody>
      </p:sp>
      <p:sp>
        <p:nvSpPr>
          <p:cNvPr id="9" name="TextBox 8"/>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INTERNAL or RESTRICTED</a:t>
            </a:r>
          </a:p>
        </p:txBody>
      </p:sp>
    </p:spTree>
    <p:extLst>
      <p:ext uri="{BB962C8B-B14F-4D97-AF65-F5344CB8AC3E}">
        <p14:creationId xmlns:p14="http://schemas.microsoft.com/office/powerpoint/2010/main" val="3809325339"/>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6" userDrawn="1">
          <p15:clr>
            <a:srgbClr val="A4A3A4"/>
          </p15:clr>
        </p15:guide>
        <p15:guide id="16" pos="502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news.gallup.com/reports/199961/7.aspx?utm_source=SOAW&amp;utm_campaign=StateofAmericanWorkplace&amp;utm_medium=2013SOAWreport"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Part 1: Communication</a:t>
            </a:r>
          </a:p>
        </p:txBody>
      </p:sp>
      <p:sp>
        <p:nvSpPr>
          <p:cNvPr id="2" name="Title 1"/>
          <p:cNvSpPr>
            <a:spLocks noGrp="1"/>
          </p:cNvSpPr>
          <p:nvPr>
            <p:ph type="ctrTitle"/>
          </p:nvPr>
        </p:nvSpPr>
        <p:spPr/>
        <p:txBody>
          <a:bodyPr/>
          <a:lstStyle/>
          <a:p>
            <a:r>
              <a:rPr lang="en-US" dirty="0"/>
              <a:t>Exercises for Personal and Team Development</a:t>
            </a:r>
          </a:p>
        </p:txBody>
      </p:sp>
    </p:spTree>
    <p:extLst>
      <p:ext uri="{BB962C8B-B14F-4D97-AF65-F5344CB8AC3E}">
        <p14:creationId xmlns:p14="http://schemas.microsoft.com/office/powerpoint/2010/main" val="2179622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312E1-6EA9-5940-97DC-42AEBA3FD0C2}"/>
              </a:ext>
            </a:extLst>
          </p:cNvPr>
          <p:cNvSpPr>
            <a:spLocks noGrp="1"/>
          </p:cNvSpPr>
          <p:nvPr>
            <p:ph type="title"/>
          </p:nvPr>
        </p:nvSpPr>
        <p:spPr/>
        <p:txBody>
          <a:bodyPr/>
          <a:lstStyle/>
          <a:p>
            <a:r>
              <a:rPr lang="en-IN" b="1" dirty="0">
                <a:solidFill>
                  <a:schemeClr val="dk2"/>
                </a:solidFill>
                <a:ea typeface="Arial Black"/>
                <a:cs typeface="Arial Black"/>
                <a:sym typeface="Arial Black"/>
              </a:rPr>
              <a:t>Exercise 1: Become an Active Listener</a:t>
            </a:r>
            <a:endParaRPr lang="en-US" dirty="0"/>
          </a:p>
        </p:txBody>
      </p:sp>
      <p:sp>
        <p:nvSpPr>
          <p:cNvPr id="6" name="Text Placeholder 5">
            <a:extLst>
              <a:ext uri="{FF2B5EF4-FFF2-40B4-BE49-F238E27FC236}">
                <a16:creationId xmlns:a16="http://schemas.microsoft.com/office/drawing/2014/main" id="{C3ABA4B8-1299-A945-87E4-3FC26D5D9E26}"/>
              </a:ext>
            </a:extLst>
          </p:cNvPr>
          <p:cNvSpPr>
            <a:spLocks noGrp="1"/>
          </p:cNvSpPr>
          <p:nvPr>
            <p:ph type="body" sz="quarter" idx="18"/>
          </p:nvPr>
        </p:nvSpPr>
        <p:spPr>
          <a:xfrm>
            <a:off x="457200" y="3024556"/>
            <a:ext cx="2563495" cy="404444"/>
          </a:xfrm>
          <a:solidFill>
            <a:srgbClr val="002856"/>
          </a:solidFill>
        </p:spPr>
        <p:txBody>
          <a:bodyPr lIns="72000" tIns="72000" rIns="72000" bIns="72000" anchor="ctr" anchorCtr="0"/>
          <a:lstStyle/>
          <a:p>
            <a:pPr algn="ctr"/>
            <a:r>
              <a:rPr lang="en-US" sz="1600" dirty="0">
                <a:solidFill>
                  <a:schemeClr val="bg1"/>
                </a:solidFill>
              </a:rPr>
              <a:t>1.</a:t>
            </a:r>
          </a:p>
        </p:txBody>
      </p:sp>
      <p:sp>
        <p:nvSpPr>
          <p:cNvPr id="7" name="Text Placeholder 6">
            <a:extLst>
              <a:ext uri="{FF2B5EF4-FFF2-40B4-BE49-F238E27FC236}">
                <a16:creationId xmlns:a16="http://schemas.microsoft.com/office/drawing/2014/main" id="{653EB8D5-12A1-6048-A129-DB79C0AA5ACE}"/>
              </a:ext>
            </a:extLst>
          </p:cNvPr>
          <p:cNvSpPr>
            <a:spLocks noGrp="1"/>
          </p:cNvSpPr>
          <p:nvPr>
            <p:ph type="body" sz="quarter" idx="19"/>
          </p:nvPr>
        </p:nvSpPr>
        <p:spPr>
          <a:xfrm>
            <a:off x="3363487" y="3024556"/>
            <a:ext cx="2563495" cy="404444"/>
          </a:xfrm>
          <a:solidFill>
            <a:srgbClr val="002856"/>
          </a:solidFill>
        </p:spPr>
        <p:txBody>
          <a:bodyPr lIns="72000" tIns="72000" rIns="72000" bIns="72000" anchor="ctr" anchorCtr="0"/>
          <a:lstStyle/>
          <a:p>
            <a:pPr algn="ctr"/>
            <a:r>
              <a:rPr lang="en-US" sz="1600" dirty="0">
                <a:solidFill>
                  <a:schemeClr val="bg1"/>
                </a:solidFill>
              </a:rPr>
              <a:t>2.</a:t>
            </a:r>
          </a:p>
        </p:txBody>
      </p:sp>
      <p:sp>
        <p:nvSpPr>
          <p:cNvPr id="8" name="Text Placeholder 7">
            <a:extLst>
              <a:ext uri="{FF2B5EF4-FFF2-40B4-BE49-F238E27FC236}">
                <a16:creationId xmlns:a16="http://schemas.microsoft.com/office/drawing/2014/main" id="{1F3D514E-C4F7-434A-AF05-C9BF37926047}"/>
              </a:ext>
            </a:extLst>
          </p:cNvPr>
          <p:cNvSpPr>
            <a:spLocks noGrp="1"/>
          </p:cNvSpPr>
          <p:nvPr>
            <p:ph type="body" sz="quarter" idx="20"/>
          </p:nvPr>
        </p:nvSpPr>
        <p:spPr>
          <a:xfrm>
            <a:off x="6266602" y="3024556"/>
            <a:ext cx="2563495" cy="404444"/>
          </a:xfrm>
          <a:solidFill>
            <a:srgbClr val="002856"/>
          </a:solidFill>
        </p:spPr>
        <p:txBody>
          <a:bodyPr lIns="72000" tIns="72000" rIns="72000" bIns="72000" anchor="ctr" anchorCtr="0"/>
          <a:lstStyle/>
          <a:p>
            <a:pPr algn="ctr"/>
            <a:r>
              <a:rPr lang="en-US" sz="1600" dirty="0">
                <a:solidFill>
                  <a:schemeClr val="bg1"/>
                </a:solidFill>
              </a:rPr>
              <a:t>3.</a:t>
            </a:r>
          </a:p>
        </p:txBody>
      </p:sp>
      <p:sp>
        <p:nvSpPr>
          <p:cNvPr id="9" name="Text Placeholder 8">
            <a:extLst>
              <a:ext uri="{FF2B5EF4-FFF2-40B4-BE49-F238E27FC236}">
                <a16:creationId xmlns:a16="http://schemas.microsoft.com/office/drawing/2014/main" id="{07E1A943-9E61-424D-A63D-70FD72F84621}"/>
              </a:ext>
            </a:extLst>
          </p:cNvPr>
          <p:cNvSpPr>
            <a:spLocks noGrp="1"/>
          </p:cNvSpPr>
          <p:nvPr>
            <p:ph type="body" sz="quarter" idx="21"/>
          </p:nvPr>
        </p:nvSpPr>
        <p:spPr>
          <a:xfrm>
            <a:off x="9166542" y="3024556"/>
            <a:ext cx="2563495" cy="404444"/>
          </a:xfrm>
          <a:solidFill>
            <a:srgbClr val="002856"/>
          </a:solidFill>
        </p:spPr>
        <p:txBody>
          <a:bodyPr lIns="72000" tIns="72000" rIns="72000" bIns="72000" anchor="ctr" anchorCtr="0"/>
          <a:lstStyle/>
          <a:p>
            <a:pPr algn="ctr"/>
            <a:r>
              <a:rPr lang="en-US" sz="1600" dirty="0">
                <a:solidFill>
                  <a:schemeClr val="bg1"/>
                </a:solidFill>
              </a:rPr>
              <a:t>4.</a:t>
            </a:r>
          </a:p>
        </p:txBody>
      </p:sp>
      <p:sp>
        <p:nvSpPr>
          <p:cNvPr id="10" name="Text Placeholder 5">
            <a:extLst>
              <a:ext uri="{FF2B5EF4-FFF2-40B4-BE49-F238E27FC236}">
                <a16:creationId xmlns:a16="http://schemas.microsoft.com/office/drawing/2014/main" id="{81458E09-8F5E-6D4C-9E79-B74474E4551D}"/>
              </a:ext>
            </a:extLst>
          </p:cNvPr>
          <p:cNvSpPr txBox="1">
            <a:spLocks/>
          </p:cNvSpPr>
          <p:nvPr/>
        </p:nvSpPr>
        <p:spPr>
          <a:xfrm>
            <a:off x="457200" y="1537399"/>
            <a:ext cx="11272837" cy="1284180"/>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a:t>
            </a:r>
          </a:p>
          <a:p>
            <a:pPr marL="179388" indent="-179388">
              <a:spcAft>
                <a:spcPts val="600"/>
              </a:spcAft>
              <a:buClr>
                <a:schemeClr val="tx1"/>
              </a:buClr>
              <a:buSzPct val="100000"/>
              <a:buFont typeface="Arial" panose="020B0604020202020204" pitchFamily="34" charset="0"/>
              <a:buChar char="•"/>
            </a:pPr>
            <a:r>
              <a:rPr lang="en-IN" sz="1600" b="0" dirty="0"/>
              <a:t>Review the descriptors listed in each of the columns below.</a:t>
            </a:r>
          </a:p>
          <a:p>
            <a:pPr marL="179388" indent="-179388">
              <a:spcAft>
                <a:spcPts val="600"/>
              </a:spcAft>
              <a:buClr>
                <a:schemeClr val="tx1"/>
              </a:buClr>
              <a:buSzPct val="100000"/>
              <a:buFont typeface="Arial" panose="020B0604020202020204" pitchFamily="34" charset="0"/>
              <a:buChar char="•"/>
            </a:pPr>
            <a:r>
              <a:rPr lang="en-IN" sz="1600" b="0" dirty="0"/>
              <a:t>Select one list of words that best describes you. You may see yourself reflected on more than one list, but this is a forced-choice exercise. You have to choose one!</a:t>
            </a:r>
          </a:p>
        </p:txBody>
      </p:sp>
      <p:sp>
        <p:nvSpPr>
          <p:cNvPr id="12" name="Rectangle 11">
            <a:extLst>
              <a:ext uri="{FF2B5EF4-FFF2-40B4-BE49-F238E27FC236}">
                <a16:creationId xmlns:a16="http://schemas.microsoft.com/office/drawing/2014/main" id="{A494D263-D49F-6843-8246-C9BAF0D6A4C7}"/>
              </a:ext>
            </a:extLst>
          </p:cNvPr>
          <p:cNvSpPr/>
          <p:nvPr/>
        </p:nvSpPr>
        <p:spPr>
          <a:xfrm>
            <a:off x="457200" y="3531496"/>
            <a:ext cx="2563495" cy="1946687"/>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Enthusiastic</a:t>
            </a:r>
            <a:endParaRPr lang="en-US" sz="1600" dirty="0">
              <a:sym typeface="Arial"/>
            </a:endParaRPr>
          </a:p>
          <a:p>
            <a:pPr lvl="0" algn="ctr">
              <a:lnSpc>
                <a:spcPts val="1920"/>
              </a:lnSpc>
              <a:spcAft>
                <a:spcPts val="600"/>
              </a:spcAft>
            </a:pPr>
            <a:r>
              <a:rPr lang="en-US" sz="1600" dirty="0">
                <a:solidFill>
                  <a:srgbClr val="000000"/>
                </a:solidFill>
                <a:ea typeface="Arial"/>
                <a:cs typeface="Arial"/>
                <a:sym typeface="Arial"/>
              </a:rPr>
              <a:t>Ambitious</a:t>
            </a:r>
          </a:p>
          <a:p>
            <a:pPr algn="ctr">
              <a:lnSpc>
                <a:spcPts val="1920"/>
              </a:lnSpc>
              <a:spcAft>
                <a:spcPts val="600"/>
              </a:spcAft>
            </a:pPr>
            <a:r>
              <a:rPr lang="en-US" sz="1600" dirty="0">
                <a:solidFill>
                  <a:srgbClr val="000000"/>
                </a:solidFill>
                <a:ea typeface="Arial"/>
                <a:cs typeface="Arial"/>
                <a:sym typeface="Arial"/>
              </a:rPr>
              <a:t>Creative</a:t>
            </a:r>
            <a:endParaRPr lang="en-US" sz="1600" dirty="0"/>
          </a:p>
          <a:p>
            <a:pPr lvl="0" algn="ctr">
              <a:spcAft>
                <a:spcPts val="600"/>
              </a:spcAft>
            </a:pPr>
            <a:r>
              <a:rPr lang="en-US" sz="1600" dirty="0">
                <a:solidFill>
                  <a:srgbClr val="000000"/>
                </a:solidFill>
                <a:ea typeface="Arial"/>
                <a:cs typeface="Arial"/>
                <a:sym typeface="Arial"/>
              </a:rPr>
              <a:t>Fast-Paced</a:t>
            </a:r>
            <a:endParaRPr lang="en-US" sz="1600" dirty="0">
              <a:sym typeface="Arial"/>
            </a:endParaRPr>
          </a:p>
          <a:p>
            <a:pPr lvl="0" algn="ctr">
              <a:spcAft>
                <a:spcPts val="600"/>
              </a:spcAft>
            </a:pPr>
            <a:r>
              <a:rPr lang="en-US" sz="1600" dirty="0">
                <a:solidFill>
                  <a:srgbClr val="000000"/>
                </a:solidFill>
                <a:ea typeface="Arial"/>
                <a:cs typeface="Arial"/>
                <a:sym typeface="Arial"/>
              </a:rPr>
              <a:t>Optimistic</a:t>
            </a:r>
            <a:endParaRPr lang="en-US" sz="1600" dirty="0">
              <a:sym typeface="Arial"/>
            </a:endParaRPr>
          </a:p>
          <a:p>
            <a:pPr lvl="0" algn="ctr">
              <a:spcAft>
                <a:spcPts val="600"/>
              </a:spcAft>
            </a:pPr>
            <a:r>
              <a:rPr lang="en-US" sz="1600" dirty="0">
                <a:solidFill>
                  <a:srgbClr val="000000"/>
                </a:solidFill>
                <a:ea typeface="Arial"/>
                <a:cs typeface="Arial"/>
                <a:sym typeface="Arial"/>
              </a:rPr>
              <a:t>Confident</a:t>
            </a:r>
            <a:endParaRPr lang="en-US" sz="1600" dirty="0"/>
          </a:p>
        </p:txBody>
      </p:sp>
      <p:sp>
        <p:nvSpPr>
          <p:cNvPr id="13" name="Rectangle 12">
            <a:extLst>
              <a:ext uri="{FF2B5EF4-FFF2-40B4-BE49-F238E27FC236}">
                <a16:creationId xmlns:a16="http://schemas.microsoft.com/office/drawing/2014/main" id="{6F623B70-32A9-214D-BAF9-2BB925ECB2C0}"/>
              </a:ext>
            </a:extLst>
          </p:cNvPr>
          <p:cNvSpPr/>
          <p:nvPr/>
        </p:nvSpPr>
        <p:spPr>
          <a:xfrm>
            <a:off x="3363487" y="3531496"/>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Direct</a:t>
            </a:r>
          </a:p>
          <a:p>
            <a:pPr algn="ctr">
              <a:lnSpc>
                <a:spcPts val="1920"/>
              </a:lnSpc>
              <a:spcAft>
                <a:spcPts val="600"/>
              </a:spcAft>
            </a:pPr>
            <a:r>
              <a:rPr lang="en-US" sz="1600" dirty="0">
                <a:solidFill>
                  <a:srgbClr val="000000"/>
                </a:solidFill>
                <a:ea typeface="Arial"/>
                <a:cs typeface="Arial"/>
                <a:sym typeface="Arial"/>
              </a:rPr>
              <a:t>Assertive</a:t>
            </a:r>
            <a:endParaRPr lang="en-US" sz="1600" dirty="0"/>
          </a:p>
          <a:p>
            <a:pPr algn="ctr">
              <a:lnSpc>
                <a:spcPts val="1920"/>
              </a:lnSpc>
              <a:spcAft>
                <a:spcPts val="600"/>
              </a:spcAft>
            </a:pPr>
            <a:r>
              <a:rPr lang="en-US" sz="1600" dirty="0">
                <a:solidFill>
                  <a:srgbClr val="000000"/>
                </a:solidFill>
                <a:ea typeface="Arial"/>
                <a:cs typeface="Arial"/>
                <a:sym typeface="Arial"/>
              </a:rPr>
              <a:t>Results-Oriented</a:t>
            </a:r>
            <a:endParaRPr lang="en-US" sz="1600" dirty="0"/>
          </a:p>
          <a:p>
            <a:pPr algn="ctr">
              <a:lnSpc>
                <a:spcPts val="1920"/>
              </a:lnSpc>
              <a:spcAft>
                <a:spcPts val="600"/>
              </a:spcAft>
            </a:pPr>
            <a:r>
              <a:rPr lang="en-US" sz="1600" dirty="0">
                <a:solidFill>
                  <a:srgbClr val="000000"/>
                </a:solidFill>
                <a:ea typeface="Arial"/>
                <a:cs typeface="Arial"/>
                <a:sym typeface="Arial"/>
              </a:rPr>
              <a:t>Independent</a:t>
            </a:r>
            <a:endParaRPr lang="en-US" sz="1600" dirty="0"/>
          </a:p>
          <a:p>
            <a:pPr algn="ctr">
              <a:lnSpc>
                <a:spcPts val="1920"/>
              </a:lnSpc>
              <a:spcAft>
                <a:spcPts val="600"/>
              </a:spcAft>
            </a:pPr>
            <a:r>
              <a:rPr lang="en-US" sz="1600" dirty="0">
                <a:solidFill>
                  <a:srgbClr val="000000"/>
                </a:solidFill>
                <a:ea typeface="Arial"/>
                <a:cs typeface="Arial"/>
                <a:sym typeface="Arial"/>
              </a:rPr>
              <a:t>Decisive</a:t>
            </a:r>
            <a:endParaRPr lang="en-US" sz="1600" dirty="0"/>
          </a:p>
          <a:p>
            <a:pPr lvl="0" algn="ctr">
              <a:lnSpc>
                <a:spcPts val="1920"/>
              </a:lnSpc>
              <a:spcAft>
                <a:spcPts val="600"/>
              </a:spcAft>
            </a:pPr>
            <a:r>
              <a:rPr lang="en-US" sz="1600" dirty="0">
                <a:solidFill>
                  <a:srgbClr val="000000"/>
                </a:solidFill>
                <a:ea typeface="Arial"/>
                <a:cs typeface="Arial"/>
                <a:sym typeface="Arial"/>
              </a:rPr>
              <a:t>Competitive</a:t>
            </a:r>
          </a:p>
        </p:txBody>
      </p:sp>
      <p:sp>
        <p:nvSpPr>
          <p:cNvPr id="14" name="Rectangle 13">
            <a:extLst>
              <a:ext uri="{FF2B5EF4-FFF2-40B4-BE49-F238E27FC236}">
                <a16:creationId xmlns:a16="http://schemas.microsoft.com/office/drawing/2014/main" id="{7CDD865B-DBF4-DE44-BB32-BDFB71086A79}"/>
              </a:ext>
            </a:extLst>
          </p:cNvPr>
          <p:cNvSpPr/>
          <p:nvPr/>
        </p:nvSpPr>
        <p:spPr>
          <a:xfrm>
            <a:off x="6266602" y="3531496"/>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Organized</a:t>
            </a:r>
          </a:p>
          <a:p>
            <a:pPr lvl="0" algn="ctr">
              <a:lnSpc>
                <a:spcPts val="1920"/>
              </a:lnSpc>
              <a:spcAft>
                <a:spcPts val="600"/>
              </a:spcAft>
            </a:pPr>
            <a:r>
              <a:rPr lang="en-US" sz="1600" dirty="0">
                <a:solidFill>
                  <a:srgbClr val="000000"/>
                </a:solidFill>
                <a:ea typeface="Arial"/>
                <a:cs typeface="Arial"/>
                <a:sym typeface="Arial"/>
              </a:rPr>
              <a:t>Thorough</a:t>
            </a:r>
          </a:p>
          <a:p>
            <a:pPr lvl="0" algn="ctr">
              <a:lnSpc>
                <a:spcPts val="1920"/>
              </a:lnSpc>
              <a:spcAft>
                <a:spcPts val="600"/>
              </a:spcAft>
            </a:pPr>
            <a:r>
              <a:rPr lang="en-US" sz="1600" dirty="0">
                <a:solidFill>
                  <a:srgbClr val="000000"/>
                </a:solidFill>
                <a:ea typeface="Arial"/>
                <a:cs typeface="Arial"/>
                <a:sym typeface="Arial"/>
              </a:rPr>
              <a:t>Logical</a:t>
            </a:r>
          </a:p>
          <a:p>
            <a:pPr lvl="0" algn="ctr">
              <a:lnSpc>
                <a:spcPts val="1920"/>
              </a:lnSpc>
              <a:spcAft>
                <a:spcPts val="600"/>
              </a:spcAft>
            </a:pPr>
            <a:r>
              <a:rPr lang="en-US" sz="1600" dirty="0">
                <a:solidFill>
                  <a:srgbClr val="000000"/>
                </a:solidFill>
                <a:ea typeface="Arial"/>
                <a:cs typeface="Arial"/>
                <a:sym typeface="Arial"/>
              </a:rPr>
              <a:t>Prudent</a:t>
            </a:r>
          </a:p>
          <a:p>
            <a:pPr lvl="0" algn="ctr">
              <a:lnSpc>
                <a:spcPts val="1920"/>
              </a:lnSpc>
              <a:spcAft>
                <a:spcPts val="600"/>
              </a:spcAft>
            </a:pPr>
            <a:r>
              <a:rPr lang="en-US" sz="1600" dirty="0">
                <a:solidFill>
                  <a:srgbClr val="000000"/>
                </a:solidFill>
                <a:ea typeface="Arial"/>
                <a:cs typeface="Arial"/>
                <a:sym typeface="Arial"/>
              </a:rPr>
              <a:t>Accurate</a:t>
            </a:r>
          </a:p>
          <a:p>
            <a:pPr algn="ctr">
              <a:lnSpc>
                <a:spcPts val="1920"/>
              </a:lnSpc>
              <a:spcAft>
                <a:spcPts val="600"/>
              </a:spcAft>
            </a:pPr>
            <a:r>
              <a:rPr lang="en-US" sz="1600" dirty="0">
                <a:solidFill>
                  <a:srgbClr val="000000"/>
                </a:solidFill>
                <a:ea typeface="Arial"/>
                <a:cs typeface="Arial"/>
                <a:sym typeface="Arial"/>
              </a:rPr>
              <a:t>Conscientious</a:t>
            </a:r>
          </a:p>
        </p:txBody>
      </p:sp>
      <p:sp>
        <p:nvSpPr>
          <p:cNvPr id="15" name="Rectangle 14">
            <a:extLst>
              <a:ext uri="{FF2B5EF4-FFF2-40B4-BE49-F238E27FC236}">
                <a16:creationId xmlns:a16="http://schemas.microsoft.com/office/drawing/2014/main" id="{F5256EBF-660F-1243-B73C-9E506E87E36A}"/>
              </a:ext>
            </a:extLst>
          </p:cNvPr>
          <p:cNvSpPr/>
          <p:nvPr/>
        </p:nvSpPr>
        <p:spPr>
          <a:xfrm>
            <a:off x="9166542" y="3531496"/>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Diplomatic</a:t>
            </a:r>
          </a:p>
          <a:p>
            <a:pPr algn="ctr">
              <a:lnSpc>
                <a:spcPts val="1920"/>
              </a:lnSpc>
              <a:spcAft>
                <a:spcPts val="600"/>
              </a:spcAft>
            </a:pPr>
            <a:r>
              <a:rPr lang="en-US" sz="1600" dirty="0">
                <a:solidFill>
                  <a:srgbClr val="000000"/>
                </a:solidFill>
                <a:ea typeface="Arial"/>
                <a:cs typeface="Arial"/>
                <a:sym typeface="Arial"/>
              </a:rPr>
              <a:t>Loyal</a:t>
            </a:r>
            <a:endParaRPr lang="en-US" sz="1600" dirty="0"/>
          </a:p>
          <a:p>
            <a:pPr algn="ctr">
              <a:lnSpc>
                <a:spcPts val="1920"/>
              </a:lnSpc>
              <a:spcAft>
                <a:spcPts val="600"/>
              </a:spcAft>
            </a:pPr>
            <a:r>
              <a:rPr lang="en-US" sz="1600" dirty="0">
                <a:solidFill>
                  <a:srgbClr val="000000"/>
                </a:solidFill>
                <a:ea typeface="Arial"/>
                <a:cs typeface="Arial"/>
                <a:sym typeface="Arial"/>
              </a:rPr>
              <a:t>Supportive</a:t>
            </a:r>
            <a:endParaRPr lang="en-US" sz="1600" dirty="0"/>
          </a:p>
          <a:p>
            <a:pPr algn="ctr">
              <a:lnSpc>
                <a:spcPts val="1920"/>
              </a:lnSpc>
              <a:spcAft>
                <a:spcPts val="600"/>
              </a:spcAft>
            </a:pPr>
            <a:r>
              <a:rPr lang="en-US" sz="1600" dirty="0">
                <a:solidFill>
                  <a:srgbClr val="000000"/>
                </a:solidFill>
                <a:ea typeface="Arial"/>
                <a:cs typeface="Arial"/>
                <a:sym typeface="Arial"/>
              </a:rPr>
              <a:t>Friendly</a:t>
            </a:r>
            <a:endParaRPr lang="en-US" sz="1600" dirty="0"/>
          </a:p>
          <a:p>
            <a:pPr algn="ctr">
              <a:lnSpc>
                <a:spcPts val="1920"/>
              </a:lnSpc>
              <a:spcAft>
                <a:spcPts val="600"/>
              </a:spcAft>
            </a:pPr>
            <a:r>
              <a:rPr lang="en-US" sz="1600" dirty="0">
                <a:solidFill>
                  <a:srgbClr val="000000"/>
                </a:solidFill>
                <a:ea typeface="Arial"/>
                <a:cs typeface="Arial"/>
                <a:sym typeface="Arial"/>
              </a:rPr>
              <a:t>Considerate</a:t>
            </a:r>
            <a:endParaRPr lang="en-US" sz="1600" dirty="0"/>
          </a:p>
          <a:p>
            <a:pPr algn="ctr">
              <a:lnSpc>
                <a:spcPts val="1920"/>
              </a:lnSpc>
              <a:spcAft>
                <a:spcPts val="600"/>
              </a:spcAft>
            </a:pPr>
            <a:r>
              <a:rPr lang="en-US" sz="1600" dirty="0">
                <a:solidFill>
                  <a:srgbClr val="000000"/>
                </a:solidFill>
                <a:ea typeface="Arial"/>
                <a:cs typeface="Arial"/>
                <a:sym typeface="Arial"/>
              </a:rPr>
              <a:t>Relaxed</a:t>
            </a:r>
            <a:endParaRPr lang="en-US" sz="1600" dirty="0"/>
          </a:p>
        </p:txBody>
      </p:sp>
      <p:sp>
        <p:nvSpPr>
          <p:cNvPr id="16" name="Rectangle 15">
            <a:extLst>
              <a:ext uri="{FF2B5EF4-FFF2-40B4-BE49-F238E27FC236}">
                <a16:creationId xmlns:a16="http://schemas.microsoft.com/office/drawing/2014/main" id="{6B6BAC47-1388-8D4D-8D34-C5ECCA023DAB}"/>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56513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312E1-6EA9-5940-97DC-42AEBA3FD0C2}"/>
              </a:ext>
            </a:extLst>
          </p:cNvPr>
          <p:cNvSpPr>
            <a:spLocks noGrp="1"/>
          </p:cNvSpPr>
          <p:nvPr>
            <p:ph type="title"/>
          </p:nvPr>
        </p:nvSpPr>
        <p:spPr/>
        <p:txBody>
          <a:bodyPr/>
          <a:lstStyle/>
          <a:p>
            <a:r>
              <a:rPr lang="en-IN" b="1" dirty="0">
                <a:solidFill>
                  <a:schemeClr val="dk2"/>
                </a:solidFill>
                <a:ea typeface="Arial Black"/>
                <a:cs typeface="Arial Black"/>
                <a:sym typeface="Arial Black"/>
              </a:rPr>
              <a:t>Exercise 1: Become an Active Listener</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What Communication Type Are You?</a:t>
            </a:r>
            <a:endParaRPr lang="en-US" dirty="0">
              <a:solidFill>
                <a:schemeClr val="tx1"/>
              </a:solidFill>
              <a:latin typeface="+mn-lt"/>
            </a:endParaRPr>
          </a:p>
        </p:txBody>
      </p:sp>
      <p:sp>
        <p:nvSpPr>
          <p:cNvPr id="6" name="Text Placeholder 5">
            <a:extLst>
              <a:ext uri="{FF2B5EF4-FFF2-40B4-BE49-F238E27FC236}">
                <a16:creationId xmlns:a16="http://schemas.microsoft.com/office/drawing/2014/main" id="{C3ABA4B8-1299-A945-87E4-3FC26D5D9E26}"/>
              </a:ext>
            </a:extLst>
          </p:cNvPr>
          <p:cNvSpPr>
            <a:spLocks noGrp="1"/>
          </p:cNvSpPr>
          <p:nvPr>
            <p:ph type="body" sz="quarter" idx="18"/>
          </p:nvPr>
        </p:nvSpPr>
        <p:spPr>
          <a:xfrm>
            <a:off x="457200" y="1537413"/>
            <a:ext cx="2563495" cy="404444"/>
          </a:xfrm>
          <a:solidFill>
            <a:srgbClr val="002856"/>
          </a:solidFill>
        </p:spPr>
        <p:txBody>
          <a:bodyPr lIns="72000" tIns="72000" rIns="72000" bIns="72000" anchor="ctr" anchorCtr="0"/>
          <a:lstStyle/>
          <a:p>
            <a:pPr algn="ctr"/>
            <a:r>
              <a:rPr lang="en-US" sz="1600" dirty="0">
                <a:solidFill>
                  <a:schemeClr val="bg1"/>
                </a:solidFill>
              </a:rPr>
              <a:t>1.</a:t>
            </a:r>
            <a:r>
              <a:rPr lang="en-US" sz="1600" dirty="0">
                <a:solidFill>
                  <a:srgbClr val="FEFFFE"/>
                </a:solidFill>
                <a:ea typeface="Arial"/>
                <a:cs typeface="Arial"/>
                <a:sym typeface="Arial"/>
              </a:rPr>
              <a:t> Expressive</a:t>
            </a:r>
            <a:endParaRPr lang="en-US" sz="1600" dirty="0">
              <a:solidFill>
                <a:schemeClr val="bg1"/>
              </a:solidFill>
            </a:endParaRPr>
          </a:p>
        </p:txBody>
      </p:sp>
      <p:sp>
        <p:nvSpPr>
          <p:cNvPr id="7" name="Text Placeholder 6">
            <a:extLst>
              <a:ext uri="{FF2B5EF4-FFF2-40B4-BE49-F238E27FC236}">
                <a16:creationId xmlns:a16="http://schemas.microsoft.com/office/drawing/2014/main" id="{653EB8D5-12A1-6048-A129-DB79C0AA5ACE}"/>
              </a:ext>
            </a:extLst>
          </p:cNvPr>
          <p:cNvSpPr>
            <a:spLocks noGrp="1"/>
          </p:cNvSpPr>
          <p:nvPr>
            <p:ph type="body" sz="quarter" idx="19"/>
          </p:nvPr>
        </p:nvSpPr>
        <p:spPr>
          <a:xfrm>
            <a:off x="3363487" y="1537413"/>
            <a:ext cx="2563495" cy="404444"/>
          </a:xfrm>
          <a:solidFill>
            <a:srgbClr val="002856"/>
          </a:solidFill>
        </p:spPr>
        <p:txBody>
          <a:bodyPr lIns="72000" tIns="72000" rIns="72000" bIns="72000" anchor="ctr" anchorCtr="0"/>
          <a:lstStyle/>
          <a:p>
            <a:pPr algn="ctr"/>
            <a:r>
              <a:rPr lang="en-US" sz="1600" dirty="0">
                <a:solidFill>
                  <a:schemeClr val="bg1"/>
                </a:solidFill>
              </a:rPr>
              <a:t>2.</a:t>
            </a:r>
            <a:r>
              <a:rPr lang="en-US" sz="1600" dirty="0">
                <a:solidFill>
                  <a:srgbClr val="FEFFFE"/>
                </a:solidFill>
                <a:ea typeface="Arial"/>
                <a:cs typeface="Arial"/>
                <a:sym typeface="Arial"/>
              </a:rPr>
              <a:t> Driver</a:t>
            </a:r>
            <a:endParaRPr lang="en-US" sz="1600" dirty="0">
              <a:solidFill>
                <a:schemeClr val="bg1"/>
              </a:solidFill>
            </a:endParaRPr>
          </a:p>
        </p:txBody>
      </p:sp>
      <p:sp>
        <p:nvSpPr>
          <p:cNvPr id="8" name="Text Placeholder 7">
            <a:extLst>
              <a:ext uri="{FF2B5EF4-FFF2-40B4-BE49-F238E27FC236}">
                <a16:creationId xmlns:a16="http://schemas.microsoft.com/office/drawing/2014/main" id="{1F3D514E-C4F7-434A-AF05-C9BF37926047}"/>
              </a:ext>
            </a:extLst>
          </p:cNvPr>
          <p:cNvSpPr>
            <a:spLocks noGrp="1"/>
          </p:cNvSpPr>
          <p:nvPr>
            <p:ph type="body" sz="quarter" idx="20"/>
          </p:nvPr>
        </p:nvSpPr>
        <p:spPr>
          <a:xfrm>
            <a:off x="6266602" y="1537413"/>
            <a:ext cx="2563495" cy="404444"/>
          </a:xfrm>
          <a:solidFill>
            <a:srgbClr val="002856"/>
          </a:solidFill>
        </p:spPr>
        <p:txBody>
          <a:bodyPr lIns="72000" tIns="72000" rIns="72000" bIns="72000" anchor="ctr" anchorCtr="0"/>
          <a:lstStyle/>
          <a:p>
            <a:pPr algn="ctr"/>
            <a:r>
              <a:rPr lang="en-US" sz="1600" dirty="0">
                <a:solidFill>
                  <a:schemeClr val="bg1"/>
                </a:solidFill>
              </a:rPr>
              <a:t>3.</a:t>
            </a:r>
            <a:r>
              <a:rPr lang="en-US" sz="1600" dirty="0">
                <a:solidFill>
                  <a:srgbClr val="FEFFFE"/>
                </a:solidFill>
                <a:ea typeface="Arial"/>
                <a:cs typeface="Arial"/>
                <a:sym typeface="Arial"/>
              </a:rPr>
              <a:t> Analytic</a:t>
            </a:r>
            <a:endParaRPr lang="en-US" sz="1600" dirty="0">
              <a:solidFill>
                <a:schemeClr val="bg1"/>
              </a:solidFill>
            </a:endParaRPr>
          </a:p>
        </p:txBody>
      </p:sp>
      <p:sp>
        <p:nvSpPr>
          <p:cNvPr id="9" name="Text Placeholder 8">
            <a:extLst>
              <a:ext uri="{FF2B5EF4-FFF2-40B4-BE49-F238E27FC236}">
                <a16:creationId xmlns:a16="http://schemas.microsoft.com/office/drawing/2014/main" id="{07E1A943-9E61-424D-A63D-70FD72F84621}"/>
              </a:ext>
            </a:extLst>
          </p:cNvPr>
          <p:cNvSpPr>
            <a:spLocks noGrp="1"/>
          </p:cNvSpPr>
          <p:nvPr>
            <p:ph type="body" sz="quarter" idx="21"/>
          </p:nvPr>
        </p:nvSpPr>
        <p:spPr>
          <a:xfrm>
            <a:off x="9166542" y="1537413"/>
            <a:ext cx="2563495" cy="404444"/>
          </a:xfrm>
          <a:solidFill>
            <a:srgbClr val="002856"/>
          </a:solidFill>
        </p:spPr>
        <p:txBody>
          <a:bodyPr lIns="72000" tIns="72000" rIns="72000" bIns="72000" anchor="ctr" anchorCtr="0"/>
          <a:lstStyle/>
          <a:p>
            <a:pPr algn="ctr"/>
            <a:r>
              <a:rPr lang="en-US" sz="1600" dirty="0">
                <a:solidFill>
                  <a:schemeClr val="bg1"/>
                </a:solidFill>
              </a:rPr>
              <a:t>4.</a:t>
            </a:r>
            <a:r>
              <a:rPr lang="en-US" sz="1600" dirty="0">
                <a:solidFill>
                  <a:srgbClr val="FEFFFE"/>
                </a:solidFill>
                <a:ea typeface="Arial"/>
                <a:cs typeface="Arial"/>
                <a:sym typeface="Arial"/>
              </a:rPr>
              <a:t> Amiable</a:t>
            </a:r>
            <a:endParaRPr lang="en-US" sz="1600" dirty="0">
              <a:solidFill>
                <a:schemeClr val="bg1"/>
              </a:solidFill>
            </a:endParaRPr>
          </a:p>
        </p:txBody>
      </p:sp>
      <p:sp>
        <p:nvSpPr>
          <p:cNvPr id="12" name="Rectangle 11">
            <a:extLst>
              <a:ext uri="{FF2B5EF4-FFF2-40B4-BE49-F238E27FC236}">
                <a16:creationId xmlns:a16="http://schemas.microsoft.com/office/drawing/2014/main" id="{A494D263-D49F-6843-8246-C9BAF0D6A4C7}"/>
              </a:ext>
            </a:extLst>
          </p:cNvPr>
          <p:cNvSpPr/>
          <p:nvPr/>
        </p:nvSpPr>
        <p:spPr>
          <a:xfrm>
            <a:off x="457200" y="2044353"/>
            <a:ext cx="2563495" cy="1946687"/>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Enthusiastic</a:t>
            </a:r>
            <a:endParaRPr lang="en-US" sz="1600" dirty="0">
              <a:sym typeface="Arial"/>
            </a:endParaRPr>
          </a:p>
          <a:p>
            <a:pPr lvl="0" algn="ctr">
              <a:lnSpc>
                <a:spcPts val="1920"/>
              </a:lnSpc>
              <a:spcAft>
                <a:spcPts val="600"/>
              </a:spcAft>
            </a:pPr>
            <a:r>
              <a:rPr lang="en-US" sz="1600" dirty="0">
                <a:solidFill>
                  <a:srgbClr val="000000"/>
                </a:solidFill>
                <a:ea typeface="Arial"/>
                <a:cs typeface="Arial"/>
                <a:sym typeface="Arial"/>
              </a:rPr>
              <a:t>Ambitious</a:t>
            </a:r>
          </a:p>
          <a:p>
            <a:pPr algn="ctr">
              <a:lnSpc>
                <a:spcPts val="1920"/>
              </a:lnSpc>
              <a:spcAft>
                <a:spcPts val="600"/>
              </a:spcAft>
            </a:pPr>
            <a:r>
              <a:rPr lang="en-US" sz="1600" dirty="0">
                <a:solidFill>
                  <a:srgbClr val="000000"/>
                </a:solidFill>
                <a:ea typeface="Arial"/>
                <a:cs typeface="Arial"/>
                <a:sym typeface="Arial"/>
              </a:rPr>
              <a:t>Creative</a:t>
            </a:r>
            <a:endParaRPr lang="en-US" sz="1600" dirty="0"/>
          </a:p>
          <a:p>
            <a:pPr lvl="0" algn="ctr">
              <a:spcAft>
                <a:spcPts val="600"/>
              </a:spcAft>
            </a:pPr>
            <a:r>
              <a:rPr lang="en-US" sz="1600" dirty="0">
                <a:solidFill>
                  <a:srgbClr val="000000"/>
                </a:solidFill>
                <a:ea typeface="Arial"/>
                <a:cs typeface="Arial"/>
                <a:sym typeface="Arial"/>
              </a:rPr>
              <a:t>Fast-Paced</a:t>
            </a:r>
            <a:endParaRPr lang="en-US" sz="1600" dirty="0">
              <a:sym typeface="Arial"/>
            </a:endParaRPr>
          </a:p>
          <a:p>
            <a:pPr lvl="0" algn="ctr">
              <a:spcAft>
                <a:spcPts val="600"/>
              </a:spcAft>
            </a:pPr>
            <a:r>
              <a:rPr lang="en-US" sz="1600" dirty="0">
                <a:solidFill>
                  <a:srgbClr val="000000"/>
                </a:solidFill>
                <a:ea typeface="Arial"/>
                <a:cs typeface="Arial"/>
                <a:sym typeface="Arial"/>
              </a:rPr>
              <a:t>Optimistic</a:t>
            </a:r>
            <a:endParaRPr lang="en-US" sz="1600" dirty="0">
              <a:sym typeface="Arial"/>
            </a:endParaRPr>
          </a:p>
          <a:p>
            <a:pPr lvl="0" algn="ctr">
              <a:spcAft>
                <a:spcPts val="600"/>
              </a:spcAft>
            </a:pPr>
            <a:r>
              <a:rPr lang="en-US" sz="1600" dirty="0">
                <a:solidFill>
                  <a:srgbClr val="000000"/>
                </a:solidFill>
                <a:ea typeface="Arial"/>
                <a:cs typeface="Arial"/>
                <a:sym typeface="Arial"/>
              </a:rPr>
              <a:t>Confident</a:t>
            </a:r>
            <a:endParaRPr lang="en-US" sz="1600" dirty="0"/>
          </a:p>
        </p:txBody>
      </p:sp>
      <p:sp>
        <p:nvSpPr>
          <p:cNvPr id="13" name="Rectangle 12">
            <a:extLst>
              <a:ext uri="{FF2B5EF4-FFF2-40B4-BE49-F238E27FC236}">
                <a16:creationId xmlns:a16="http://schemas.microsoft.com/office/drawing/2014/main" id="{6F623B70-32A9-214D-BAF9-2BB925ECB2C0}"/>
              </a:ext>
            </a:extLst>
          </p:cNvPr>
          <p:cNvSpPr/>
          <p:nvPr/>
        </p:nvSpPr>
        <p:spPr>
          <a:xfrm>
            <a:off x="3363487" y="2044353"/>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Direct</a:t>
            </a:r>
          </a:p>
          <a:p>
            <a:pPr algn="ctr">
              <a:lnSpc>
                <a:spcPts val="1920"/>
              </a:lnSpc>
              <a:spcAft>
                <a:spcPts val="600"/>
              </a:spcAft>
            </a:pPr>
            <a:r>
              <a:rPr lang="en-US" sz="1600" dirty="0">
                <a:solidFill>
                  <a:srgbClr val="000000"/>
                </a:solidFill>
                <a:ea typeface="Arial"/>
                <a:cs typeface="Arial"/>
                <a:sym typeface="Arial"/>
              </a:rPr>
              <a:t>Assertive</a:t>
            </a:r>
            <a:endParaRPr lang="en-US" sz="1600" dirty="0"/>
          </a:p>
          <a:p>
            <a:pPr algn="ctr">
              <a:lnSpc>
                <a:spcPts val="1920"/>
              </a:lnSpc>
              <a:spcAft>
                <a:spcPts val="600"/>
              </a:spcAft>
            </a:pPr>
            <a:r>
              <a:rPr lang="en-US" sz="1600" dirty="0">
                <a:solidFill>
                  <a:srgbClr val="000000"/>
                </a:solidFill>
                <a:ea typeface="Arial"/>
                <a:cs typeface="Arial"/>
                <a:sym typeface="Arial"/>
              </a:rPr>
              <a:t>Results-Oriented</a:t>
            </a:r>
            <a:endParaRPr lang="en-US" sz="1600" dirty="0"/>
          </a:p>
          <a:p>
            <a:pPr algn="ctr">
              <a:lnSpc>
                <a:spcPts val="1920"/>
              </a:lnSpc>
              <a:spcAft>
                <a:spcPts val="600"/>
              </a:spcAft>
            </a:pPr>
            <a:r>
              <a:rPr lang="en-US" sz="1600" dirty="0">
                <a:solidFill>
                  <a:srgbClr val="000000"/>
                </a:solidFill>
                <a:ea typeface="Arial"/>
                <a:cs typeface="Arial"/>
                <a:sym typeface="Arial"/>
              </a:rPr>
              <a:t>Independent</a:t>
            </a:r>
            <a:endParaRPr lang="en-US" sz="1600" dirty="0"/>
          </a:p>
          <a:p>
            <a:pPr algn="ctr">
              <a:lnSpc>
                <a:spcPts val="1920"/>
              </a:lnSpc>
              <a:spcAft>
                <a:spcPts val="600"/>
              </a:spcAft>
            </a:pPr>
            <a:r>
              <a:rPr lang="en-US" sz="1600" dirty="0">
                <a:solidFill>
                  <a:srgbClr val="000000"/>
                </a:solidFill>
                <a:ea typeface="Arial"/>
                <a:cs typeface="Arial"/>
                <a:sym typeface="Arial"/>
              </a:rPr>
              <a:t>Decisive</a:t>
            </a:r>
            <a:endParaRPr lang="en-US" sz="1600" dirty="0"/>
          </a:p>
          <a:p>
            <a:pPr lvl="0" algn="ctr">
              <a:lnSpc>
                <a:spcPts val="1920"/>
              </a:lnSpc>
              <a:spcAft>
                <a:spcPts val="600"/>
              </a:spcAft>
            </a:pPr>
            <a:r>
              <a:rPr lang="en-US" sz="1600" dirty="0">
                <a:solidFill>
                  <a:srgbClr val="000000"/>
                </a:solidFill>
                <a:ea typeface="Arial"/>
                <a:cs typeface="Arial"/>
                <a:sym typeface="Arial"/>
              </a:rPr>
              <a:t>Competitive</a:t>
            </a:r>
          </a:p>
        </p:txBody>
      </p:sp>
      <p:sp>
        <p:nvSpPr>
          <p:cNvPr id="14" name="Rectangle 13">
            <a:extLst>
              <a:ext uri="{FF2B5EF4-FFF2-40B4-BE49-F238E27FC236}">
                <a16:creationId xmlns:a16="http://schemas.microsoft.com/office/drawing/2014/main" id="{7CDD865B-DBF4-DE44-BB32-BDFB71086A79}"/>
              </a:ext>
            </a:extLst>
          </p:cNvPr>
          <p:cNvSpPr/>
          <p:nvPr/>
        </p:nvSpPr>
        <p:spPr>
          <a:xfrm>
            <a:off x="6266602" y="2044353"/>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Organized</a:t>
            </a:r>
          </a:p>
          <a:p>
            <a:pPr lvl="0" algn="ctr">
              <a:lnSpc>
                <a:spcPts val="1920"/>
              </a:lnSpc>
              <a:spcAft>
                <a:spcPts val="600"/>
              </a:spcAft>
            </a:pPr>
            <a:r>
              <a:rPr lang="en-US" sz="1600" dirty="0">
                <a:solidFill>
                  <a:srgbClr val="000000"/>
                </a:solidFill>
                <a:ea typeface="Arial"/>
                <a:cs typeface="Arial"/>
                <a:sym typeface="Arial"/>
              </a:rPr>
              <a:t>Thorough</a:t>
            </a:r>
          </a:p>
          <a:p>
            <a:pPr lvl="0" algn="ctr">
              <a:lnSpc>
                <a:spcPts val="1920"/>
              </a:lnSpc>
              <a:spcAft>
                <a:spcPts val="600"/>
              </a:spcAft>
            </a:pPr>
            <a:r>
              <a:rPr lang="en-US" sz="1600" dirty="0">
                <a:solidFill>
                  <a:srgbClr val="000000"/>
                </a:solidFill>
                <a:ea typeface="Arial"/>
                <a:cs typeface="Arial"/>
                <a:sym typeface="Arial"/>
              </a:rPr>
              <a:t>Logical</a:t>
            </a:r>
          </a:p>
          <a:p>
            <a:pPr lvl="0" algn="ctr">
              <a:lnSpc>
                <a:spcPts val="1920"/>
              </a:lnSpc>
              <a:spcAft>
                <a:spcPts val="600"/>
              </a:spcAft>
            </a:pPr>
            <a:r>
              <a:rPr lang="en-US" sz="1600" dirty="0">
                <a:solidFill>
                  <a:srgbClr val="000000"/>
                </a:solidFill>
                <a:ea typeface="Arial"/>
                <a:cs typeface="Arial"/>
                <a:sym typeface="Arial"/>
              </a:rPr>
              <a:t>Prudent</a:t>
            </a:r>
          </a:p>
          <a:p>
            <a:pPr lvl="0" algn="ctr">
              <a:lnSpc>
                <a:spcPts val="1920"/>
              </a:lnSpc>
              <a:spcAft>
                <a:spcPts val="600"/>
              </a:spcAft>
            </a:pPr>
            <a:r>
              <a:rPr lang="en-US" sz="1600" dirty="0">
                <a:solidFill>
                  <a:srgbClr val="000000"/>
                </a:solidFill>
                <a:ea typeface="Arial"/>
                <a:cs typeface="Arial"/>
                <a:sym typeface="Arial"/>
              </a:rPr>
              <a:t>Accurate</a:t>
            </a:r>
          </a:p>
          <a:p>
            <a:pPr algn="ctr">
              <a:lnSpc>
                <a:spcPts val="1920"/>
              </a:lnSpc>
              <a:spcAft>
                <a:spcPts val="600"/>
              </a:spcAft>
            </a:pPr>
            <a:r>
              <a:rPr lang="en-US" sz="1600" dirty="0">
                <a:solidFill>
                  <a:srgbClr val="000000"/>
                </a:solidFill>
                <a:ea typeface="Arial"/>
                <a:cs typeface="Arial"/>
                <a:sym typeface="Arial"/>
              </a:rPr>
              <a:t>Conscientious</a:t>
            </a:r>
          </a:p>
        </p:txBody>
      </p:sp>
      <p:sp>
        <p:nvSpPr>
          <p:cNvPr id="15" name="Rectangle 14">
            <a:extLst>
              <a:ext uri="{FF2B5EF4-FFF2-40B4-BE49-F238E27FC236}">
                <a16:creationId xmlns:a16="http://schemas.microsoft.com/office/drawing/2014/main" id="{F5256EBF-660F-1243-B73C-9E506E87E36A}"/>
              </a:ext>
            </a:extLst>
          </p:cNvPr>
          <p:cNvSpPr/>
          <p:nvPr/>
        </p:nvSpPr>
        <p:spPr>
          <a:xfrm>
            <a:off x="9166542" y="2044353"/>
            <a:ext cx="2563495" cy="1938992"/>
          </a:xfrm>
          <a:prstGeom prst="rect">
            <a:avLst/>
          </a:prstGeom>
        </p:spPr>
        <p:txBody>
          <a:bodyPr wrap="square">
            <a:spAutoFit/>
          </a:bodyPr>
          <a:lstStyle/>
          <a:p>
            <a:pPr lvl="0" algn="ctr">
              <a:lnSpc>
                <a:spcPts val="1920"/>
              </a:lnSpc>
              <a:spcAft>
                <a:spcPts val="600"/>
              </a:spcAft>
            </a:pPr>
            <a:r>
              <a:rPr lang="en-US" sz="1600" dirty="0">
                <a:solidFill>
                  <a:srgbClr val="000000"/>
                </a:solidFill>
                <a:ea typeface="Arial"/>
                <a:cs typeface="Arial"/>
                <a:sym typeface="Arial"/>
              </a:rPr>
              <a:t>Diplomatic</a:t>
            </a:r>
          </a:p>
          <a:p>
            <a:pPr algn="ctr">
              <a:lnSpc>
                <a:spcPts val="1920"/>
              </a:lnSpc>
              <a:spcAft>
                <a:spcPts val="600"/>
              </a:spcAft>
            </a:pPr>
            <a:r>
              <a:rPr lang="en-US" sz="1600" dirty="0">
                <a:solidFill>
                  <a:srgbClr val="000000"/>
                </a:solidFill>
                <a:ea typeface="Arial"/>
                <a:cs typeface="Arial"/>
                <a:sym typeface="Arial"/>
              </a:rPr>
              <a:t>Loyal</a:t>
            </a:r>
            <a:endParaRPr lang="en-US" sz="1600" dirty="0"/>
          </a:p>
          <a:p>
            <a:pPr algn="ctr">
              <a:lnSpc>
                <a:spcPts val="1920"/>
              </a:lnSpc>
              <a:spcAft>
                <a:spcPts val="600"/>
              </a:spcAft>
            </a:pPr>
            <a:r>
              <a:rPr lang="en-US" sz="1600" dirty="0">
                <a:solidFill>
                  <a:srgbClr val="000000"/>
                </a:solidFill>
                <a:ea typeface="Arial"/>
                <a:cs typeface="Arial"/>
                <a:sym typeface="Arial"/>
              </a:rPr>
              <a:t>Supportive</a:t>
            </a:r>
            <a:endParaRPr lang="en-US" sz="1600" dirty="0"/>
          </a:p>
          <a:p>
            <a:pPr algn="ctr">
              <a:lnSpc>
                <a:spcPts val="1920"/>
              </a:lnSpc>
              <a:spcAft>
                <a:spcPts val="600"/>
              </a:spcAft>
            </a:pPr>
            <a:r>
              <a:rPr lang="en-US" sz="1600" dirty="0">
                <a:solidFill>
                  <a:srgbClr val="000000"/>
                </a:solidFill>
                <a:ea typeface="Arial"/>
                <a:cs typeface="Arial"/>
                <a:sym typeface="Arial"/>
              </a:rPr>
              <a:t>Friendly</a:t>
            </a:r>
            <a:endParaRPr lang="en-US" sz="1600" dirty="0"/>
          </a:p>
          <a:p>
            <a:pPr algn="ctr">
              <a:lnSpc>
                <a:spcPts val="1920"/>
              </a:lnSpc>
              <a:spcAft>
                <a:spcPts val="600"/>
              </a:spcAft>
            </a:pPr>
            <a:r>
              <a:rPr lang="en-US" sz="1600" dirty="0">
                <a:solidFill>
                  <a:srgbClr val="000000"/>
                </a:solidFill>
                <a:ea typeface="Arial"/>
                <a:cs typeface="Arial"/>
                <a:sym typeface="Arial"/>
              </a:rPr>
              <a:t>Considerate</a:t>
            </a:r>
            <a:endParaRPr lang="en-US" sz="1600" dirty="0"/>
          </a:p>
          <a:p>
            <a:pPr algn="ctr">
              <a:lnSpc>
                <a:spcPts val="1920"/>
              </a:lnSpc>
              <a:spcAft>
                <a:spcPts val="600"/>
              </a:spcAft>
            </a:pPr>
            <a:r>
              <a:rPr lang="en-US" sz="1600" dirty="0">
                <a:solidFill>
                  <a:srgbClr val="000000"/>
                </a:solidFill>
                <a:ea typeface="Arial"/>
                <a:cs typeface="Arial"/>
                <a:sym typeface="Arial"/>
              </a:rPr>
              <a:t>Relaxed</a:t>
            </a:r>
            <a:endParaRPr lang="en-US" sz="1600" dirty="0"/>
          </a:p>
        </p:txBody>
      </p:sp>
      <p:sp>
        <p:nvSpPr>
          <p:cNvPr id="16" name="Rectangle 15">
            <a:extLst>
              <a:ext uri="{FF2B5EF4-FFF2-40B4-BE49-F238E27FC236}">
                <a16:creationId xmlns:a16="http://schemas.microsoft.com/office/drawing/2014/main" id="{89818097-F194-BF43-8ADD-F81B96A69358}"/>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25333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4BB0618-36A0-414E-B992-A5513B3280DD}"/>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Exercise 1: Become an Active Listener</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Adapt Your Communication Style On Our Axis</a:t>
            </a:r>
          </a:p>
        </p:txBody>
      </p:sp>
      <p:grpSp>
        <p:nvGrpSpPr>
          <p:cNvPr id="28" name="Group 27">
            <a:extLst>
              <a:ext uri="{FF2B5EF4-FFF2-40B4-BE49-F238E27FC236}">
                <a16:creationId xmlns:a16="http://schemas.microsoft.com/office/drawing/2014/main" id="{662ED859-B3B8-F647-9CCF-758942137A54}"/>
              </a:ext>
            </a:extLst>
          </p:cNvPr>
          <p:cNvGrpSpPr/>
          <p:nvPr/>
        </p:nvGrpSpPr>
        <p:grpSpPr>
          <a:xfrm>
            <a:off x="4095390" y="2367147"/>
            <a:ext cx="4013709" cy="3615966"/>
            <a:chOff x="3774473" y="1543048"/>
            <a:chExt cx="4599510" cy="4143716"/>
          </a:xfrm>
        </p:grpSpPr>
        <p:sp>
          <p:nvSpPr>
            <p:cNvPr id="9" name="Google Shape;484;p31">
              <a:extLst>
                <a:ext uri="{FF2B5EF4-FFF2-40B4-BE49-F238E27FC236}">
                  <a16:creationId xmlns:a16="http://schemas.microsoft.com/office/drawing/2014/main" id="{65B3E6BF-DD68-054C-9780-7011F56D84C2}"/>
                </a:ext>
              </a:extLst>
            </p:cNvPr>
            <p:cNvSpPr/>
            <p:nvPr/>
          </p:nvSpPr>
          <p:spPr>
            <a:xfrm>
              <a:off x="5923871" y="1873111"/>
              <a:ext cx="348384" cy="3503717"/>
            </a:xfrm>
            <a:custGeom>
              <a:avLst/>
              <a:gdLst/>
              <a:ahLst/>
              <a:cxnLst/>
              <a:rect l="l" t="t" r="r" b="b"/>
              <a:pathLst>
                <a:path w="325158" h="3270136" extrusionOk="0">
                  <a:moveTo>
                    <a:pt x="0" y="162572"/>
                  </a:moveTo>
                  <a:lnTo>
                    <a:pt x="69672" y="162572"/>
                  </a:lnTo>
                  <a:lnTo>
                    <a:pt x="69672" y="3107563"/>
                  </a:lnTo>
                  <a:lnTo>
                    <a:pt x="0" y="3107563"/>
                  </a:lnTo>
                  <a:lnTo>
                    <a:pt x="162573" y="3270135"/>
                  </a:lnTo>
                  <a:lnTo>
                    <a:pt x="325158" y="3107563"/>
                  </a:lnTo>
                  <a:lnTo>
                    <a:pt x="255486" y="3107563"/>
                  </a:lnTo>
                  <a:lnTo>
                    <a:pt x="255486" y="162572"/>
                  </a:lnTo>
                  <a:lnTo>
                    <a:pt x="325158" y="162572"/>
                  </a:lnTo>
                  <a:lnTo>
                    <a:pt x="162573" y="0"/>
                  </a:lnTo>
                  <a:close/>
                </a:path>
              </a:pathLst>
            </a:custGeom>
            <a:solidFill>
              <a:srgbClr val="002856"/>
            </a:solidFill>
            <a:ln>
              <a:noFill/>
            </a:ln>
          </p:spPr>
        </p:sp>
        <p:sp>
          <p:nvSpPr>
            <p:cNvPr id="10" name="Google Shape;485;p31">
              <a:extLst>
                <a:ext uri="{FF2B5EF4-FFF2-40B4-BE49-F238E27FC236}">
                  <a16:creationId xmlns:a16="http://schemas.microsoft.com/office/drawing/2014/main" id="{D567E909-08A4-2A4E-A3A2-37930DCC798D}"/>
                </a:ext>
              </a:extLst>
            </p:cNvPr>
            <p:cNvSpPr txBox="1"/>
            <p:nvPr/>
          </p:nvSpPr>
          <p:spPr>
            <a:xfrm>
              <a:off x="5827024" y="5455932"/>
              <a:ext cx="553683" cy="23083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Task</a:t>
              </a:r>
              <a:endParaRPr sz="3200" dirty="0"/>
            </a:p>
          </p:txBody>
        </p:sp>
        <p:sp>
          <p:nvSpPr>
            <p:cNvPr id="11" name="Google Shape;486;p31">
              <a:extLst>
                <a:ext uri="{FF2B5EF4-FFF2-40B4-BE49-F238E27FC236}">
                  <a16:creationId xmlns:a16="http://schemas.microsoft.com/office/drawing/2014/main" id="{32033A93-54CB-3647-9F8E-07A155003602}"/>
                </a:ext>
              </a:extLst>
            </p:cNvPr>
            <p:cNvSpPr txBox="1"/>
            <p:nvPr/>
          </p:nvSpPr>
          <p:spPr>
            <a:xfrm>
              <a:off x="5383960" y="1543048"/>
              <a:ext cx="1417416" cy="23125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Relationship</a:t>
              </a:r>
              <a:endParaRPr sz="3200" dirty="0"/>
            </a:p>
          </p:txBody>
        </p:sp>
        <p:sp>
          <p:nvSpPr>
            <p:cNvPr id="12" name="Google Shape;487;p31">
              <a:extLst>
                <a:ext uri="{FF2B5EF4-FFF2-40B4-BE49-F238E27FC236}">
                  <a16:creationId xmlns:a16="http://schemas.microsoft.com/office/drawing/2014/main" id="{075A2757-0125-EF4E-BF68-BEC2380EEF75}"/>
                </a:ext>
              </a:extLst>
            </p:cNvPr>
            <p:cNvSpPr/>
            <p:nvPr/>
          </p:nvSpPr>
          <p:spPr>
            <a:xfrm>
              <a:off x="4346206" y="3450774"/>
              <a:ext cx="3503716" cy="348384"/>
            </a:xfrm>
            <a:custGeom>
              <a:avLst/>
              <a:gdLst/>
              <a:ahLst/>
              <a:cxnLst/>
              <a:rect l="l" t="t" r="r" b="b"/>
              <a:pathLst>
                <a:path w="3270135" h="325158" extrusionOk="0">
                  <a:moveTo>
                    <a:pt x="162572" y="325158"/>
                  </a:moveTo>
                  <a:lnTo>
                    <a:pt x="162572" y="255486"/>
                  </a:lnTo>
                  <a:lnTo>
                    <a:pt x="3107563" y="255486"/>
                  </a:lnTo>
                  <a:lnTo>
                    <a:pt x="3107563" y="325158"/>
                  </a:lnTo>
                  <a:lnTo>
                    <a:pt x="3270135" y="162585"/>
                  </a:lnTo>
                  <a:lnTo>
                    <a:pt x="3107563" y="0"/>
                  </a:lnTo>
                  <a:lnTo>
                    <a:pt x="3107563" y="69672"/>
                  </a:lnTo>
                  <a:lnTo>
                    <a:pt x="162572" y="69672"/>
                  </a:lnTo>
                  <a:lnTo>
                    <a:pt x="162572" y="0"/>
                  </a:lnTo>
                  <a:lnTo>
                    <a:pt x="0" y="162585"/>
                  </a:lnTo>
                  <a:close/>
                </a:path>
              </a:pathLst>
            </a:custGeom>
            <a:solidFill>
              <a:srgbClr val="002856"/>
            </a:solidFill>
            <a:ln>
              <a:noFill/>
            </a:ln>
          </p:spPr>
        </p:sp>
        <p:sp>
          <p:nvSpPr>
            <p:cNvPr id="13" name="Google Shape;488;p31">
              <a:extLst>
                <a:ext uri="{FF2B5EF4-FFF2-40B4-BE49-F238E27FC236}">
                  <a16:creationId xmlns:a16="http://schemas.microsoft.com/office/drawing/2014/main" id="{328C21F5-D113-8546-A990-F73F700DC5EF}"/>
                </a:ext>
              </a:extLst>
            </p:cNvPr>
            <p:cNvSpPr txBox="1"/>
            <p:nvPr/>
          </p:nvSpPr>
          <p:spPr>
            <a:xfrm>
              <a:off x="3774473" y="3509550"/>
              <a:ext cx="471530" cy="23083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Ask</a:t>
              </a:r>
              <a:endParaRPr sz="3200" dirty="0"/>
            </a:p>
          </p:txBody>
        </p:sp>
        <p:sp>
          <p:nvSpPr>
            <p:cNvPr id="14" name="Google Shape;489;p31">
              <a:extLst>
                <a:ext uri="{FF2B5EF4-FFF2-40B4-BE49-F238E27FC236}">
                  <a16:creationId xmlns:a16="http://schemas.microsoft.com/office/drawing/2014/main" id="{DE0E061D-1CAC-0043-823F-1FA0F2BC76F2}"/>
                </a:ext>
              </a:extLst>
            </p:cNvPr>
            <p:cNvSpPr txBox="1"/>
            <p:nvPr/>
          </p:nvSpPr>
          <p:spPr>
            <a:xfrm>
              <a:off x="7949130" y="3509550"/>
              <a:ext cx="424853" cy="17689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Tell</a:t>
              </a:r>
              <a:endParaRPr sz="3200" dirty="0"/>
            </a:p>
          </p:txBody>
        </p:sp>
        <p:sp>
          <p:nvSpPr>
            <p:cNvPr id="15" name="Google Shape;490;p31">
              <a:extLst>
                <a:ext uri="{FF2B5EF4-FFF2-40B4-BE49-F238E27FC236}">
                  <a16:creationId xmlns:a16="http://schemas.microsoft.com/office/drawing/2014/main" id="{B01DCFDD-DAAD-294E-B93D-8CDE9BDAE973}"/>
                </a:ext>
              </a:extLst>
            </p:cNvPr>
            <p:cNvSpPr/>
            <p:nvPr/>
          </p:nvSpPr>
          <p:spPr>
            <a:xfrm>
              <a:off x="4542854" y="2046037"/>
              <a:ext cx="1305932" cy="1305932"/>
            </a:xfrm>
            <a:custGeom>
              <a:avLst/>
              <a:gdLst/>
              <a:ahLst/>
              <a:cxnLst/>
              <a:rect l="l" t="t" r="r" b="b"/>
              <a:pathLst>
                <a:path w="1218870" h="1218870" extrusionOk="0">
                  <a:moveTo>
                    <a:pt x="0" y="1218869"/>
                  </a:moveTo>
                  <a:lnTo>
                    <a:pt x="1218869" y="1218869"/>
                  </a:lnTo>
                  <a:lnTo>
                    <a:pt x="1218869" y="0"/>
                  </a:lnTo>
                  <a:lnTo>
                    <a:pt x="0" y="0"/>
                  </a:lnTo>
                  <a:close/>
                </a:path>
              </a:pathLst>
            </a:custGeom>
            <a:solidFill>
              <a:srgbClr val="009AD7"/>
            </a:solidFill>
            <a:ln>
              <a:noFill/>
            </a:ln>
          </p:spPr>
        </p:sp>
        <p:sp>
          <p:nvSpPr>
            <p:cNvPr id="16" name="Google Shape;491;p31">
              <a:extLst>
                <a:ext uri="{FF2B5EF4-FFF2-40B4-BE49-F238E27FC236}">
                  <a16:creationId xmlns:a16="http://schemas.microsoft.com/office/drawing/2014/main" id="{4B3F919E-95F8-1248-A67D-930A11C29881}"/>
                </a:ext>
              </a:extLst>
            </p:cNvPr>
            <p:cNvSpPr txBox="1"/>
            <p:nvPr/>
          </p:nvSpPr>
          <p:spPr>
            <a:xfrm>
              <a:off x="4723732" y="2478675"/>
              <a:ext cx="944176" cy="17689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latin typeface="Arial"/>
                  <a:ea typeface="Arial"/>
                  <a:cs typeface="Arial"/>
                  <a:sym typeface="Arial"/>
                </a:rPr>
                <a:t>The Amiable  </a:t>
              </a:r>
              <a:endParaRPr sz="3200" b="1" dirty="0"/>
            </a:p>
          </p:txBody>
        </p:sp>
        <p:sp>
          <p:nvSpPr>
            <p:cNvPr id="18" name="Google Shape;493;p31">
              <a:extLst>
                <a:ext uri="{FF2B5EF4-FFF2-40B4-BE49-F238E27FC236}">
                  <a16:creationId xmlns:a16="http://schemas.microsoft.com/office/drawing/2014/main" id="{43144B49-1E71-634E-8536-FDCF050E495D}"/>
                </a:ext>
              </a:extLst>
            </p:cNvPr>
            <p:cNvSpPr/>
            <p:nvPr/>
          </p:nvSpPr>
          <p:spPr>
            <a:xfrm>
              <a:off x="4542854" y="3897968"/>
              <a:ext cx="1305932" cy="1305932"/>
            </a:xfrm>
            <a:custGeom>
              <a:avLst/>
              <a:gdLst/>
              <a:ahLst/>
              <a:cxnLst/>
              <a:rect l="l" t="t" r="r" b="b"/>
              <a:pathLst>
                <a:path w="1218870" h="1218870" extrusionOk="0">
                  <a:moveTo>
                    <a:pt x="0" y="1218870"/>
                  </a:moveTo>
                  <a:lnTo>
                    <a:pt x="1218869" y="1218870"/>
                  </a:lnTo>
                  <a:lnTo>
                    <a:pt x="1218869" y="0"/>
                  </a:lnTo>
                  <a:lnTo>
                    <a:pt x="0" y="0"/>
                  </a:lnTo>
                  <a:close/>
                </a:path>
              </a:pathLst>
            </a:custGeom>
            <a:solidFill>
              <a:srgbClr val="009AD7"/>
            </a:solidFill>
            <a:ln>
              <a:noFill/>
            </a:ln>
          </p:spPr>
        </p:sp>
        <p:sp>
          <p:nvSpPr>
            <p:cNvPr id="19" name="Google Shape;494;p31">
              <a:extLst>
                <a:ext uri="{FF2B5EF4-FFF2-40B4-BE49-F238E27FC236}">
                  <a16:creationId xmlns:a16="http://schemas.microsoft.com/office/drawing/2014/main" id="{8EB1E4C0-CD82-1A47-B768-007D74DEF87D}"/>
                </a:ext>
              </a:extLst>
            </p:cNvPr>
            <p:cNvSpPr txBox="1"/>
            <p:nvPr/>
          </p:nvSpPr>
          <p:spPr>
            <a:xfrm>
              <a:off x="4595013" y="4285273"/>
              <a:ext cx="1201615" cy="364728"/>
            </a:xfrm>
            <a:prstGeom prst="rect">
              <a:avLst/>
            </a:prstGeom>
            <a:noFill/>
            <a:ln>
              <a:noFill/>
            </a:ln>
          </p:spPr>
          <p:txBody>
            <a:bodyPr spcFirstLastPara="1" wrap="square" lIns="0" tIns="0" rIns="0" bIns="0" anchor="t" anchorCtr="0">
              <a:noAutofit/>
            </a:bodyPr>
            <a:lstStyle/>
            <a:p>
              <a:pPr lvl="0" algn="ctr"/>
              <a:r>
                <a:rPr lang="en-US" sz="1600" b="1" dirty="0">
                  <a:ea typeface="Arial"/>
                  <a:cs typeface="Arial"/>
                  <a:sym typeface="Arial"/>
                </a:rPr>
                <a:t>The Analytic  </a:t>
              </a:r>
              <a:endParaRPr sz="3200" b="1" dirty="0"/>
            </a:p>
          </p:txBody>
        </p:sp>
        <p:sp>
          <p:nvSpPr>
            <p:cNvPr id="21" name="Google Shape;496;p31">
              <a:extLst>
                <a:ext uri="{FF2B5EF4-FFF2-40B4-BE49-F238E27FC236}">
                  <a16:creationId xmlns:a16="http://schemas.microsoft.com/office/drawing/2014/main" id="{C4619C53-D287-C74E-9237-8B4EC17E2F29}"/>
                </a:ext>
              </a:extLst>
            </p:cNvPr>
            <p:cNvSpPr/>
            <p:nvPr/>
          </p:nvSpPr>
          <p:spPr>
            <a:xfrm>
              <a:off x="6347338" y="2046037"/>
              <a:ext cx="1305932" cy="1305932"/>
            </a:xfrm>
            <a:custGeom>
              <a:avLst/>
              <a:gdLst/>
              <a:ahLst/>
              <a:cxnLst/>
              <a:rect l="l" t="t" r="r" b="b"/>
              <a:pathLst>
                <a:path w="1218870" h="1218870" extrusionOk="0">
                  <a:moveTo>
                    <a:pt x="0" y="1218869"/>
                  </a:moveTo>
                  <a:lnTo>
                    <a:pt x="1218870" y="1218869"/>
                  </a:lnTo>
                  <a:lnTo>
                    <a:pt x="1218870" y="0"/>
                  </a:lnTo>
                  <a:lnTo>
                    <a:pt x="0" y="0"/>
                  </a:lnTo>
                  <a:close/>
                </a:path>
              </a:pathLst>
            </a:custGeom>
            <a:solidFill>
              <a:srgbClr val="009AD7"/>
            </a:solidFill>
            <a:ln>
              <a:noFill/>
            </a:ln>
          </p:spPr>
        </p:sp>
        <p:sp>
          <p:nvSpPr>
            <p:cNvPr id="22" name="Google Shape;497;p31">
              <a:extLst>
                <a:ext uri="{FF2B5EF4-FFF2-40B4-BE49-F238E27FC236}">
                  <a16:creationId xmlns:a16="http://schemas.microsoft.com/office/drawing/2014/main" id="{47AAA085-0028-B14E-826D-0BD96E4CC5B0}"/>
                </a:ext>
              </a:extLst>
            </p:cNvPr>
            <p:cNvSpPr txBox="1"/>
            <p:nvPr/>
          </p:nvSpPr>
          <p:spPr>
            <a:xfrm>
              <a:off x="6347338" y="2478675"/>
              <a:ext cx="1305932" cy="230832"/>
            </a:xfrm>
            <a:prstGeom prst="rect">
              <a:avLst/>
            </a:prstGeom>
            <a:noFill/>
            <a:ln>
              <a:noFill/>
            </a:ln>
          </p:spPr>
          <p:txBody>
            <a:bodyPr spcFirstLastPara="1" wrap="square" lIns="0" tIns="0" rIns="0" bIns="0" anchor="t" anchorCtr="0">
              <a:noAutofit/>
            </a:bodyPr>
            <a:lstStyle/>
            <a:p>
              <a:pPr lvl="0" algn="ctr"/>
              <a:r>
                <a:rPr lang="en-US" sz="1600" b="1" dirty="0">
                  <a:ea typeface="Arial"/>
                  <a:cs typeface="Arial"/>
                  <a:sym typeface="Arial"/>
                </a:rPr>
                <a:t>The Expressive  </a:t>
              </a:r>
              <a:endParaRPr sz="3200" b="1" dirty="0"/>
            </a:p>
          </p:txBody>
        </p:sp>
        <p:sp>
          <p:nvSpPr>
            <p:cNvPr id="24" name="Google Shape;499;p31">
              <a:extLst>
                <a:ext uri="{FF2B5EF4-FFF2-40B4-BE49-F238E27FC236}">
                  <a16:creationId xmlns:a16="http://schemas.microsoft.com/office/drawing/2014/main" id="{2B7C5A7C-5417-8C46-A817-8632F198A2E3}"/>
                </a:ext>
              </a:extLst>
            </p:cNvPr>
            <p:cNvSpPr/>
            <p:nvPr/>
          </p:nvSpPr>
          <p:spPr>
            <a:xfrm>
              <a:off x="6347338" y="3897968"/>
              <a:ext cx="1305932" cy="1305932"/>
            </a:xfrm>
            <a:custGeom>
              <a:avLst/>
              <a:gdLst/>
              <a:ahLst/>
              <a:cxnLst/>
              <a:rect l="l" t="t" r="r" b="b"/>
              <a:pathLst>
                <a:path w="1218870" h="1218870" extrusionOk="0">
                  <a:moveTo>
                    <a:pt x="0" y="1218870"/>
                  </a:moveTo>
                  <a:lnTo>
                    <a:pt x="1218870" y="1218870"/>
                  </a:lnTo>
                  <a:lnTo>
                    <a:pt x="1218870" y="0"/>
                  </a:lnTo>
                  <a:lnTo>
                    <a:pt x="0" y="0"/>
                  </a:lnTo>
                  <a:close/>
                </a:path>
              </a:pathLst>
            </a:custGeom>
            <a:solidFill>
              <a:srgbClr val="009AD7"/>
            </a:solidFill>
            <a:ln>
              <a:noFill/>
            </a:ln>
          </p:spPr>
        </p:sp>
        <p:sp>
          <p:nvSpPr>
            <p:cNvPr id="25" name="Google Shape;500;p31">
              <a:extLst>
                <a:ext uri="{FF2B5EF4-FFF2-40B4-BE49-F238E27FC236}">
                  <a16:creationId xmlns:a16="http://schemas.microsoft.com/office/drawing/2014/main" id="{A7F024E6-E15F-604C-B95C-FEA883C2F046}"/>
                </a:ext>
              </a:extLst>
            </p:cNvPr>
            <p:cNvSpPr txBox="1"/>
            <p:nvPr/>
          </p:nvSpPr>
          <p:spPr>
            <a:xfrm>
              <a:off x="6455342" y="4285273"/>
              <a:ext cx="1089924" cy="41005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latin typeface="Arial"/>
                  <a:ea typeface="Arial"/>
                  <a:cs typeface="Arial"/>
                  <a:sym typeface="Arial"/>
                </a:rPr>
                <a:t>The</a:t>
              </a:r>
              <a:br>
                <a:rPr lang="en-US" sz="1600" b="1" dirty="0">
                  <a:latin typeface="Arial"/>
                  <a:ea typeface="Arial"/>
                  <a:cs typeface="Arial"/>
                  <a:sym typeface="Arial"/>
                </a:rPr>
              </a:br>
              <a:r>
                <a:rPr lang="en-US" sz="1600" b="1" dirty="0">
                  <a:latin typeface="Arial"/>
                  <a:ea typeface="Arial"/>
                  <a:cs typeface="Arial"/>
                  <a:sym typeface="Arial"/>
                </a:rPr>
                <a:t>Driver</a:t>
              </a:r>
              <a:endParaRPr sz="3200" b="1" dirty="0"/>
            </a:p>
          </p:txBody>
        </p:sp>
        <p:sp>
          <p:nvSpPr>
            <p:cNvPr id="26" name="Google Shape;501;p31">
              <a:extLst>
                <a:ext uri="{FF2B5EF4-FFF2-40B4-BE49-F238E27FC236}">
                  <a16:creationId xmlns:a16="http://schemas.microsoft.com/office/drawing/2014/main" id="{C5A904B3-AE2B-BD40-B5E1-15D87A4DD6E2}"/>
                </a:ext>
              </a:extLst>
            </p:cNvPr>
            <p:cNvSpPr/>
            <p:nvPr/>
          </p:nvSpPr>
          <p:spPr>
            <a:xfrm>
              <a:off x="4348108" y="1875008"/>
              <a:ext cx="3499907" cy="3499907"/>
            </a:xfrm>
            <a:custGeom>
              <a:avLst/>
              <a:gdLst/>
              <a:ahLst/>
              <a:cxnLst/>
              <a:rect l="l" t="t" r="r" b="b"/>
              <a:pathLst>
                <a:path w="3266580" h="3266580" extrusionOk="0">
                  <a:moveTo>
                    <a:pt x="0" y="3266580"/>
                  </a:moveTo>
                  <a:lnTo>
                    <a:pt x="3266580" y="3266580"/>
                  </a:lnTo>
                  <a:lnTo>
                    <a:pt x="3266580" y="0"/>
                  </a:lnTo>
                  <a:lnTo>
                    <a:pt x="0" y="0"/>
                  </a:lnTo>
                  <a:close/>
                </a:path>
              </a:pathLst>
            </a:custGeom>
            <a:noFill/>
            <a:ln w="19050" cap="sq" cmpd="sng">
              <a:solidFill>
                <a:srgbClr val="6F7878"/>
              </a:solidFill>
              <a:prstDash val="solid"/>
              <a:round/>
              <a:headEnd type="none" w="sm" len="sm"/>
              <a:tailEnd type="none" w="sm" len="sm"/>
            </a:ln>
          </p:spPr>
        </p:sp>
      </p:grpSp>
      <p:sp>
        <p:nvSpPr>
          <p:cNvPr id="20" name="Rectangle 19">
            <a:extLst>
              <a:ext uri="{FF2B5EF4-FFF2-40B4-BE49-F238E27FC236}">
                <a16:creationId xmlns:a16="http://schemas.microsoft.com/office/drawing/2014/main" id="{DA9BBA9F-3F5A-4C45-B27E-C4614C7D61D4}"/>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23" name="Text Placeholder 5">
            <a:extLst>
              <a:ext uri="{FF2B5EF4-FFF2-40B4-BE49-F238E27FC236}">
                <a16:creationId xmlns:a16="http://schemas.microsoft.com/office/drawing/2014/main" id="{81458E09-8F5E-6D4C-9E79-B74474E4551D}"/>
              </a:ext>
            </a:extLst>
          </p:cNvPr>
          <p:cNvSpPr txBox="1">
            <a:spLocks/>
          </p:cNvSpPr>
          <p:nvPr/>
        </p:nvSpPr>
        <p:spPr>
          <a:xfrm>
            <a:off x="457201" y="1537398"/>
            <a:ext cx="11276012" cy="714793"/>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a:t>
            </a:r>
          </a:p>
          <a:p>
            <a:pPr>
              <a:spcAft>
                <a:spcPts val="600"/>
              </a:spcAft>
              <a:buClr>
                <a:schemeClr val="tx1"/>
              </a:buClr>
              <a:buSzPct val="100000"/>
            </a:pPr>
            <a:r>
              <a:rPr lang="en-IN" sz="1600" b="0" dirty="0"/>
              <a:t>Use these axes to brainstorm how you can adapt your style based on the nature of tasks and specific relationships. </a:t>
            </a:r>
          </a:p>
        </p:txBody>
      </p:sp>
    </p:spTree>
    <p:extLst>
      <p:ext uri="{BB962C8B-B14F-4D97-AF65-F5344CB8AC3E}">
        <p14:creationId xmlns:p14="http://schemas.microsoft.com/office/powerpoint/2010/main" val="179106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4BB0618-36A0-414E-B992-A5513B3280DD}"/>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Exercise 1: Become an Active Listener</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Listen Effectively: Identify Your Communication Style’s Reaction to Stress</a:t>
            </a:r>
          </a:p>
        </p:txBody>
      </p:sp>
      <p:grpSp>
        <p:nvGrpSpPr>
          <p:cNvPr id="3" name="Group 2">
            <a:extLst>
              <a:ext uri="{FF2B5EF4-FFF2-40B4-BE49-F238E27FC236}">
                <a16:creationId xmlns:a16="http://schemas.microsoft.com/office/drawing/2014/main" id="{291503EC-0AE7-9644-A70F-B9AC3A26DB51}"/>
              </a:ext>
            </a:extLst>
          </p:cNvPr>
          <p:cNvGrpSpPr/>
          <p:nvPr/>
        </p:nvGrpSpPr>
        <p:grpSpPr>
          <a:xfrm>
            <a:off x="4627266" y="2208405"/>
            <a:ext cx="2937469" cy="2613649"/>
            <a:chOff x="4627266" y="2208405"/>
            <a:chExt cx="2937469" cy="2613649"/>
          </a:xfrm>
        </p:grpSpPr>
        <p:grpSp>
          <p:nvGrpSpPr>
            <p:cNvPr id="28" name="Group 27">
              <a:extLst>
                <a:ext uri="{FF2B5EF4-FFF2-40B4-BE49-F238E27FC236}">
                  <a16:creationId xmlns:a16="http://schemas.microsoft.com/office/drawing/2014/main" id="{662ED859-B3B8-F647-9CCF-758942137A54}"/>
                </a:ext>
              </a:extLst>
            </p:cNvPr>
            <p:cNvGrpSpPr/>
            <p:nvPr/>
          </p:nvGrpSpPr>
          <p:grpSpPr>
            <a:xfrm>
              <a:off x="4627266" y="2208405"/>
              <a:ext cx="2937469" cy="2613649"/>
              <a:chOff x="3677697" y="1543047"/>
              <a:chExt cx="4793062" cy="4264687"/>
            </a:xfrm>
          </p:grpSpPr>
          <p:sp>
            <p:nvSpPr>
              <p:cNvPr id="9" name="Google Shape;484;p31">
                <a:extLst>
                  <a:ext uri="{FF2B5EF4-FFF2-40B4-BE49-F238E27FC236}">
                    <a16:creationId xmlns:a16="http://schemas.microsoft.com/office/drawing/2014/main" id="{65B3E6BF-DD68-054C-9780-7011F56D84C2}"/>
                  </a:ext>
                </a:extLst>
              </p:cNvPr>
              <p:cNvSpPr/>
              <p:nvPr/>
            </p:nvSpPr>
            <p:spPr>
              <a:xfrm>
                <a:off x="5923871" y="1873111"/>
                <a:ext cx="348384" cy="3503717"/>
              </a:xfrm>
              <a:custGeom>
                <a:avLst/>
                <a:gdLst/>
                <a:ahLst/>
                <a:cxnLst/>
                <a:rect l="l" t="t" r="r" b="b"/>
                <a:pathLst>
                  <a:path w="325158" h="3270136" extrusionOk="0">
                    <a:moveTo>
                      <a:pt x="0" y="162572"/>
                    </a:moveTo>
                    <a:lnTo>
                      <a:pt x="69672" y="162572"/>
                    </a:lnTo>
                    <a:lnTo>
                      <a:pt x="69672" y="3107563"/>
                    </a:lnTo>
                    <a:lnTo>
                      <a:pt x="0" y="3107563"/>
                    </a:lnTo>
                    <a:lnTo>
                      <a:pt x="162573" y="3270135"/>
                    </a:lnTo>
                    <a:lnTo>
                      <a:pt x="325158" y="3107563"/>
                    </a:lnTo>
                    <a:lnTo>
                      <a:pt x="255486" y="3107563"/>
                    </a:lnTo>
                    <a:lnTo>
                      <a:pt x="255486" y="162572"/>
                    </a:lnTo>
                    <a:lnTo>
                      <a:pt x="325158" y="162572"/>
                    </a:lnTo>
                    <a:lnTo>
                      <a:pt x="162573" y="0"/>
                    </a:lnTo>
                    <a:close/>
                  </a:path>
                </a:pathLst>
              </a:custGeom>
              <a:solidFill>
                <a:srgbClr val="6F7878"/>
              </a:solidFill>
              <a:ln>
                <a:noFill/>
              </a:ln>
            </p:spPr>
          </p:sp>
          <p:sp>
            <p:nvSpPr>
              <p:cNvPr id="10" name="Google Shape;485;p31">
                <a:extLst>
                  <a:ext uri="{FF2B5EF4-FFF2-40B4-BE49-F238E27FC236}">
                    <a16:creationId xmlns:a16="http://schemas.microsoft.com/office/drawing/2014/main" id="{D567E909-08A4-2A4E-A3A2-37930DCC798D}"/>
                  </a:ext>
                </a:extLst>
              </p:cNvPr>
              <p:cNvSpPr txBox="1"/>
              <p:nvPr/>
            </p:nvSpPr>
            <p:spPr>
              <a:xfrm>
                <a:off x="5827024" y="5576902"/>
                <a:ext cx="553682" cy="23083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solidFill>
                      <a:srgbClr val="000000"/>
                    </a:solidFill>
                    <a:latin typeface="Arial" panose="020B0604020202020204" pitchFamily="34" charset="0"/>
                    <a:ea typeface="Arial"/>
                    <a:cs typeface="Arial" panose="020B0604020202020204" pitchFamily="34" charset="0"/>
                    <a:sym typeface="Arial"/>
                  </a:rPr>
                  <a:t>Task</a:t>
                </a:r>
                <a:endParaRPr sz="2000" dirty="0">
                  <a:latin typeface="Arial" panose="020B0604020202020204" pitchFamily="34" charset="0"/>
                  <a:cs typeface="Arial" panose="020B0604020202020204" pitchFamily="34" charset="0"/>
                </a:endParaRPr>
              </a:p>
            </p:txBody>
          </p:sp>
          <p:sp>
            <p:nvSpPr>
              <p:cNvPr id="11" name="Google Shape;486;p31">
                <a:extLst>
                  <a:ext uri="{FF2B5EF4-FFF2-40B4-BE49-F238E27FC236}">
                    <a16:creationId xmlns:a16="http://schemas.microsoft.com/office/drawing/2014/main" id="{32033A93-54CB-3647-9F8E-07A155003602}"/>
                  </a:ext>
                </a:extLst>
              </p:cNvPr>
              <p:cNvSpPr txBox="1"/>
              <p:nvPr/>
            </p:nvSpPr>
            <p:spPr>
              <a:xfrm>
                <a:off x="5398760" y="1543047"/>
                <a:ext cx="1399623" cy="23125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solidFill>
                      <a:srgbClr val="000000"/>
                    </a:solidFill>
                    <a:latin typeface="Arial" panose="020B0604020202020204" pitchFamily="34" charset="0"/>
                    <a:ea typeface="Arial"/>
                    <a:cs typeface="Arial" panose="020B0604020202020204" pitchFamily="34" charset="0"/>
                    <a:sym typeface="Arial"/>
                  </a:rPr>
                  <a:t>Relationship</a:t>
                </a:r>
                <a:endParaRPr sz="2000" dirty="0">
                  <a:latin typeface="Arial" panose="020B0604020202020204" pitchFamily="34" charset="0"/>
                  <a:cs typeface="Arial" panose="020B0604020202020204" pitchFamily="34" charset="0"/>
                </a:endParaRPr>
              </a:p>
            </p:txBody>
          </p:sp>
          <p:sp>
            <p:nvSpPr>
              <p:cNvPr id="12" name="Google Shape;487;p31">
                <a:extLst>
                  <a:ext uri="{FF2B5EF4-FFF2-40B4-BE49-F238E27FC236}">
                    <a16:creationId xmlns:a16="http://schemas.microsoft.com/office/drawing/2014/main" id="{075A2757-0125-EF4E-BF68-BEC2380EEF75}"/>
                  </a:ext>
                </a:extLst>
              </p:cNvPr>
              <p:cNvSpPr/>
              <p:nvPr/>
            </p:nvSpPr>
            <p:spPr>
              <a:xfrm>
                <a:off x="4346206" y="3450774"/>
                <a:ext cx="3503716" cy="348384"/>
              </a:xfrm>
              <a:custGeom>
                <a:avLst/>
                <a:gdLst/>
                <a:ahLst/>
                <a:cxnLst/>
                <a:rect l="l" t="t" r="r" b="b"/>
                <a:pathLst>
                  <a:path w="3270135" h="325158" extrusionOk="0">
                    <a:moveTo>
                      <a:pt x="162572" y="325158"/>
                    </a:moveTo>
                    <a:lnTo>
                      <a:pt x="162572" y="255486"/>
                    </a:lnTo>
                    <a:lnTo>
                      <a:pt x="3107563" y="255486"/>
                    </a:lnTo>
                    <a:lnTo>
                      <a:pt x="3107563" y="325158"/>
                    </a:lnTo>
                    <a:lnTo>
                      <a:pt x="3270135" y="162585"/>
                    </a:lnTo>
                    <a:lnTo>
                      <a:pt x="3107563" y="0"/>
                    </a:lnTo>
                    <a:lnTo>
                      <a:pt x="3107563" y="69672"/>
                    </a:lnTo>
                    <a:lnTo>
                      <a:pt x="162572" y="69672"/>
                    </a:lnTo>
                    <a:lnTo>
                      <a:pt x="162572" y="0"/>
                    </a:lnTo>
                    <a:lnTo>
                      <a:pt x="0" y="162585"/>
                    </a:lnTo>
                    <a:close/>
                  </a:path>
                </a:pathLst>
              </a:custGeom>
              <a:solidFill>
                <a:srgbClr val="6F7878"/>
              </a:solidFill>
              <a:ln>
                <a:noFill/>
              </a:ln>
            </p:spPr>
          </p:sp>
          <p:sp>
            <p:nvSpPr>
              <p:cNvPr id="13" name="Google Shape;488;p31">
                <a:extLst>
                  <a:ext uri="{FF2B5EF4-FFF2-40B4-BE49-F238E27FC236}">
                    <a16:creationId xmlns:a16="http://schemas.microsoft.com/office/drawing/2014/main" id="{328C21F5-D113-8546-A990-F73F700DC5EF}"/>
                  </a:ext>
                </a:extLst>
              </p:cNvPr>
              <p:cNvSpPr txBox="1"/>
              <p:nvPr/>
            </p:nvSpPr>
            <p:spPr>
              <a:xfrm>
                <a:off x="3677697" y="3509550"/>
                <a:ext cx="471530" cy="23083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solidFill>
                      <a:srgbClr val="000000"/>
                    </a:solidFill>
                    <a:latin typeface="Arial" panose="020B0604020202020204" pitchFamily="34" charset="0"/>
                    <a:ea typeface="Arial"/>
                    <a:cs typeface="Arial" panose="020B0604020202020204" pitchFamily="34" charset="0"/>
                    <a:sym typeface="Arial"/>
                  </a:rPr>
                  <a:t>Ask</a:t>
                </a:r>
                <a:endParaRPr sz="2000" dirty="0">
                  <a:latin typeface="Arial" panose="020B0604020202020204" pitchFamily="34" charset="0"/>
                  <a:cs typeface="Arial" panose="020B0604020202020204" pitchFamily="34" charset="0"/>
                </a:endParaRPr>
              </a:p>
            </p:txBody>
          </p:sp>
          <p:sp>
            <p:nvSpPr>
              <p:cNvPr id="14" name="Google Shape;489;p31">
                <a:extLst>
                  <a:ext uri="{FF2B5EF4-FFF2-40B4-BE49-F238E27FC236}">
                    <a16:creationId xmlns:a16="http://schemas.microsoft.com/office/drawing/2014/main" id="{DE0E061D-1CAC-0043-823F-1FA0F2BC76F2}"/>
                  </a:ext>
                </a:extLst>
              </p:cNvPr>
              <p:cNvSpPr txBox="1"/>
              <p:nvPr/>
            </p:nvSpPr>
            <p:spPr>
              <a:xfrm>
                <a:off x="8045906" y="3536520"/>
                <a:ext cx="424853" cy="17689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solidFill>
                      <a:srgbClr val="000000"/>
                    </a:solidFill>
                    <a:latin typeface="Arial" panose="020B0604020202020204" pitchFamily="34" charset="0"/>
                    <a:ea typeface="Arial"/>
                    <a:cs typeface="Arial" panose="020B0604020202020204" pitchFamily="34" charset="0"/>
                    <a:sym typeface="Arial"/>
                  </a:rPr>
                  <a:t>Tell</a:t>
                </a:r>
                <a:endParaRPr sz="2000" dirty="0">
                  <a:latin typeface="Arial" panose="020B0604020202020204" pitchFamily="34" charset="0"/>
                  <a:cs typeface="Arial" panose="020B0604020202020204" pitchFamily="34" charset="0"/>
                </a:endParaRPr>
              </a:p>
            </p:txBody>
          </p:sp>
          <p:sp>
            <p:nvSpPr>
              <p:cNvPr id="15" name="Google Shape;490;p31">
                <a:extLst>
                  <a:ext uri="{FF2B5EF4-FFF2-40B4-BE49-F238E27FC236}">
                    <a16:creationId xmlns:a16="http://schemas.microsoft.com/office/drawing/2014/main" id="{B01DCFDD-DAAD-294E-B93D-8CDE9BDAE973}"/>
                  </a:ext>
                </a:extLst>
              </p:cNvPr>
              <p:cNvSpPr/>
              <p:nvPr/>
            </p:nvSpPr>
            <p:spPr>
              <a:xfrm>
                <a:off x="4542854" y="2046037"/>
                <a:ext cx="1305932" cy="1305932"/>
              </a:xfrm>
              <a:custGeom>
                <a:avLst/>
                <a:gdLst/>
                <a:ahLst/>
                <a:cxnLst/>
                <a:rect l="l" t="t" r="r" b="b"/>
                <a:pathLst>
                  <a:path w="1218870" h="1218870" extrusionOk="0">
                    <a:moveTo>
                      <a:pt x="0" y="1218869"/>
                    </a:moveTo>
                    <a:lnTo>
                      <a:pt x="1218869" y="1218869"/>
                    </a:lnTo>
                    <a:lnTo>
                      <a:pt x="1218869" y="0"/>
                    </a:lnTo>
                    <a:lnTo>
                      <a:pt x="0" y="0"/>
                    </a:lnTo>
                    <a:close/>
                  </a:path>
                </a:pathLst>
              </a:custGeom>
              <a:solidFill>
                <a:srgbClr val="009AD7"/>
              </a:solidFill>
              <a:ln>
                <a:noFill/>
              </a:ln>
            </p:spPr>
          </p:sp>
          <p:sp>
            <p:nvSpPr>
              <p:cNvPr id="16" name="Google Shape;491;p31">
                <a:extLst>
                  <a:ext uri="{FF2B5EF4-FFF2-40B4-BE49-F238E27FC236}">
                    <a16:creationId xmlns:a16="http://schemas.microsoft.com/office/drawing/2014/main" id="{4B3F919E-95F8-1248-A67D-930A11C29881}"/>
                  </a:ext>
                </a:extLst>
              </p:cNvPr>
              <p:cNvSpPr txBox="1"/>
              <p:nvPr/>
            </p:nvSpPr>
            <p:spPr>
              <a:xfrm>
                <a:off x="4723731" y="2463333"/>
                <a:ext cx="944175" cy="17689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latin typeface="Arial" panose="020B0604020202020204" pitchFamily="34" charset="0"/>
                    <a:ea typeface="Arial"/>
                    <a:cs typeface="Arial" panose="020B0604020202020204" pitchFamily="34" charset="0"/>
                    <a:sym typeface="Arial"/>
                  </a:rPr>
                  <a:t>The Amiable  </a:t>
                </a:r>
                <a:endParaRPr sz="2000" b="1" dirty="0">
                  <a:latin typeface="Arial" panose="020B0604020202020204" pitchFamily="34" charset="0"/>
                  <a:cs typeface="Arial" panose="020B0604020202020204" pitchFamily="34" charset="0"/>
                </a:endParaRPr>
              </a:p>
            </p:txBody>
          </p:sp>
          <p:sp>
            <p:nvSpPr>
              <p:cNvPr id="18" name="Google Shape;493;p31">
                <a:extLst>
                  <a:ext uri="{FF2B5EF4-FFF2-40B4-BE49-F238E27FC236}">
                    <a16:creationId xmlns:a16="http://schemas.microsoft.com/office/drawing/2014/main" id="{43144B49-1E71-634E-8536-FDCF050E495D}"/>
                  </a:ext>
                </a:extLst>
              </p:cNvPr>
              <p:cNvSpPr/>
              <p:nvPr/>
            </p:nvSpPr>
            <p:spPr>
              <a:xfrm>
                <a:off x="4542854" y="3897968"/>
                <a:ext cx="1305932" cy="1305932"/>
              </a:xfrm>
              <a:custGeom>
                <a:avLst/>
                <a:gdLst/>
                <a:ahLst/>
                <a:cxnLst/>
                <a:rect l="l" t="t" r="r" b="b"/>
                <a:pathLst>
                  <a:path w="1218870" h="1218870" extrusionOk="0">
                    <a:moveTo>
                      <a:pt x="0" y="1218870"/>
                    </a:moveTo>
                    <a:lnTo>
                      <a:pt x="1218869" y="1218870"/>
                    </a:lnTo>
                    <a:lnTo>
                      <a:pt x="1218869" y="0"/>
                    </a:lnTo>
                    <a:lnTo>
                      <a:pt x="0" y="0"/>
                    </a:lnTo>
                    <a:close/>
                  </a:path>
                </a:pathLst>
              </a:custGeom>
              <a:solidFill>
                <a:srgbClr val="009AD7"/>
              </a:solidFill>
              <a:ln>
                <a:noFill/>
              </a:ln>
            </p:spPr>
          </p:sp>
          <p:sp>
            <p:nvSpPr>
              <p:cNvPr id="19" name="Google Shape;494;p31">
                <a:extLst>
                  <a:ext uri="{FF2B5EF4-FFF2-40B4-BE49-F238E27FC236}">
                    <a16:creationId xmlns:a16="http://schemas.microsoft.com/office/drawing/2014/main" id="{8EB1E4C0-CD82-1A47-B768-007D74DEF87D}"/>
                  </a:ext>
                </a:extLst>
              </p:cNvPr>
              <p:cNvSpPr txBox="1"/>
              <p:nvPr/>
            </p:nvSpPr>
            <p:spPr>
              <a:xfrm>
                <a:off x="4595013" y="4286327"/>
                <a:ext cx="1201615" cy="364729"/>
              </a:xfrm>
              <a:prstGeom prst="rect">
                <a:avLst/>
              </a:prstGeom>
              <a:noFill/>
              <a:ln>
                <a:noFill/>
              </a:ln>
            </p:spPr>
            <p:txBody>
              <a:bodyPr spcFirstLastPara="1" wrap="square" lIns="0" tIns="0" rIns="0" bIns="0" anchor="t" anchorCtr="0">
                <a:noAutofit/>
              </a:bodyPr>
              <a:lstStyle/>
              <a:p>
                <a:pPr lvl="0" algn="ctr"/>
                <a:r>
                  <a:rPr lang="en-US" sz="1100" b="1" dirty="0">
                    <a:latin typeface="Arial" panose="020B0604020202020204" pitchFamily="34" charset="0"/>
                    <a:ea typeface="Arial"/>
                    <a:cs typeface="Arial" panose="020B0604020202020204" pitchFamily="34" charset="0"/>
                    <a:sym typeface="Arial"/>
                  </a:rPr>
                  <a:t>The Analytic  </a:t>
                </a:r>
                <a:endParaRPr sz="2000" b="1" dirty="0">
                  <a:latin typeface="Arial" panose="020B0604020202020204" pitchFamily="34" charset="0"/>
                  <a:cs typeface="Arial" panose="020B0604020202020204" pitchFamily="34" charset="0"/>
                </a:endParaRPr>
              </a:p>
            </p:txBody>
          </p:sp>
          <p:sp>
            <p:nvSpPr>
              <p:cNvPr id="21" name="Google Shape;496;p31">
                <a:extLst>
                  <a:ext uri="{FF2B5EF4-FFF2-40B4-BE49-F238E27FC236}">
                    <a16:creationId xmlns:a16="http://schemas.microsoft.com/office/drawing/2014/main" id="{C4619C53-D287-C74E-9237-8B4EC17E2F29}"/>
                  </a:ext>
                </a:extLst>
              </p:cNvPr>
              <p:cNvSpPr/>
              <p:nvPr/>
            </p:nvSpPr>
            <p:spPr>
              <a:xfrm>
                <a:off x="6347338" y="2046037"/>
                <a:ext cx="1305932" cy="1305932"/>
              </a:xfrm>
              <a:custGeom>
                <a:avLst/>
                <a:gdLst/>
                <a:ahLst/>
                <a:cxnLst/>
                <a:rect l="l" t="t" r="r" b="b"/>
                <a:pathLst>
                  <a:path w="1218870" h="1218870" extrusionOk="0">
                    <a:moveTo>
                      <a:pt x="0" y="1218869"/>
                    </a:moveTo>
                    <a:lnTo>
                      <a:pt x="1218870" y="1218869"/>
                    </a:lnTo>
                    <a:lnTo>
                      <a:pt x="1218870" y="0"/>
                    </a:lnTo>
                    <a:lnTo>
                      <a:pt x="0" y="0"/>
                    </a:lnTo>
                    <a:close/>
                  </a:path>
                </a:pathLst>
              </a:custGeom>
              <a:solidFill>
                <a:srgbClr val="009AD7"/>
              </a:solidFill>
              <a:ln>
                <a:noFill/>
              </a:ln>
            </p:spPr>
          </p:sp>
          <p:sp>
            <p:nvSpPr>
              <p:cNvPr id="22" name="Google Shape;497;p31">
                <a:extLst>
                  <a:ext uri="{FF2B5EF4-FFF2-40B4-BE49-F238E27FC236}">
                    <a16:creationId xmlns:a16="http://schemas.microsoft.com/office/drawing/2014/main" id="{47AAA085-0028-B14E-826D-0BD96E4CC5B0}"/>
                  </a:ext>
                </a:extLst>
              </p:cNvPr>
              <p:cNvSpPr txBox="1"/>
              <p:nvPr/>
            </p:nvSpPr>
            <p:spPr>
              <a:xfrm>
                <a:off x="6347338" y="2463333"/>
                <a:ext cx="1305933" cy="230831"/>
              </a:xfrm>
              <a:prstGeom prst="rect">
                <a:avLst/>
              </a:prstGeom>
              <a:noFill/>
              <a:ln>
                <a:noFill/>
              </a:ln>
            </p:spPr>
            <p:txBody>
              <a:bodyPr spcFirstLastPara="1" wrap="square" lIns="0" tIns="0" rIns="0" bIns="0" anchor="t" anchorCtr="0">
                <a:noAutofit/>
              </a:bodyPr>
              <a:lstStyle/>
              <a:p>
                <a:pPr lvl="0" algn="ctr"/>
                <a:r>
                  <a:rPr lang="en-US" sz="1100" b="1" dirty="0">
                    <a:latin typeface="Arial" panose="020B0604020202020204" pitchFamily="34" charset="0"/>
                    <a:ea typeface="Arial"/>
                    <a:cs typeface="Arial" panose="020B0604020202020204" pitchFamily="34" charset="0"/>
                    <a:sym typeface="Arial"/>
                  </a:rPr>
                  <a:t>The Expressive  </a:t>
                </a:r>
                <a:endParaRPr sz="2000" b="1" dirty="0">
                  <a:latin typeface="Arial" panose="020B0604020202020204" pitchFamily="34" charset="0"/>
                  <a:cs typeface="Arial" panose="020B0604020202020204" pitchFamily="34" charset="0"/>
                </a:endParaRPr>
              </a:p>
            </p:txBody>
          </p:sp>
          <p:sp>
            <p:nvSpPr>
              <p:cNvPr id="24" name="Google Shape;499;p31">
                <a:extLst>
                  <a:ext uri="{FF2B5EF4-FFF2-40B4-BE49-F238E27FC236}">
                    <a16:creationId xmlns:a16="http://schemas.microsoft.com/office/drawing/2014/main" id="{2B7C5A7C-5417-8C46-A817-8632F198A2E3}"/>
                  </a:ext>
                </a:extLst>
              </p:cNvPr>
              <p:cNvSpPr/>
              <p:nvPr/>
            </p:nvSpPr>
            <p:spPr>
              <a:xfrm>
                <a:off x="6347338" y="3897968"/>
                <a:ext cx="1305932" cy="1305932"/>
              </a:xfrm>
              <a:custGeom>
                <a:avLst/>
                <a:gdLst/>
                <a:ahLst/>
                <a:cxnLst/>
                <a:rect l="l" t="t" r="r" b="b"/>
                <a:pathLst>
                  <a:path w="1218870" h="1218870" extrusionOk="0">
                    <a:moveTo>
                      <a:pt x="0" y="1218870"/>
                    </a:moveTo>
                    <a:lnTo>
                      <a:pt x="1218870" y="1218870"/>
                    </a:lnTo>
                    <a:lnTo>
                      <a:pt x="1218870" y="0"/>
                    </a:lnTo>
                    <a:lnTo>
                      <a:pt x="0" y="0"/>
                    </a:lnTo>
                    <a:close/>
                  </a:path>
                </a:pathLst>
              </a:custGeom>
              <a:solidFill>
                <a:srgbClr val="009AD7"/>
              </a:solidFill>
              <a:ln>
                <a:noFill/>
              </a:ln>
            </p:spPr>
          </p:sp>
          <p:sp>
            <p:nvSpPr>
              <p:cNvPr id="25" name="Google Shape;500;p31">
                <a:extLst>
                  <a:ext uri="{FF2B5EF4-FFF2-40B4-BE49-F238E27FC236}">
                    <a16:creationId xmlns:a16="http://schemas.microsoft.com/office/drawing/2014/main" id="{A7F024E6-E15F-604C-B95C-FEA883C2F046}"/>
                  </a:ext>
                </a:extLst>
              </p:cNvPr>
              <p:cNvSpPr txBox="1"/>
              <p:nvPr/>
            </p:nvSpPr>
            <p:spPr>
              <a:xfrm>
                <a:off x="6455341" y="4286327"/>
                <a:ext cx="1089924" cy="41005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100" b="1" dirty="0">
                    <a:latin typeface="Arial" panose="020B0604020202020204" pitchFamily="34" charset="0"/>
                    <a:ea typeface="Arial"/>
                    <a:cs typeface="Arial" panose="020B0604020202020204" pitchFamily="34" charset="0"/>
                    <a:sym typeface="Arial"/>
                  </a:rPr>
                  <a:t>The Driver</a:t>
                </a:r>
                <a:endParaRPr sz="2000" b="1" dirty="0">
                  <a:latin typeface="Arial" panose="020B0604020202020204" pitchFamily="34" charset="0"/>
                  <a:cs typeface="Arial" panose="020B0604020202020204" pitchFamily="34" charset="0"/>
                </a:endParaRPr>
              </a:p>
            </p:txBody>
          </p:sp>
          <p:sp>
            <p:nvSpPr>
              <p:cNvPr id="26" name="Google Shape;501;p31">
                <a:extLst>
                  <a:ext uri="{FF2B5EF4-FFF2-40B4-BE49-F238E27FC236}">
                    <a16:creationId xmlns:a16="http://schemas.microsoft.com/office/drawing/2014/main" id="{C5A904B3-AE2B-BD40-B5E1-15D87A4DD6E2}"/>
                  </a:ext>
                </a:extLst>
              </p:cNvPr>
              <p:cNvSpPr/>
              <p:nvPr/>
            </p:nvSpPr>
            <p:spPr>
              <a:xfrm>
                <a:off x="4348108" y="1875008"/>
                <a:ext cx="3499907" cy="3499907"/>
              </a:xfrm>
              <a:custGeom>
                <a:avLst/>
                <a:gdLst/>
                <a:ahLst/>
                <a:cxnLst/>
                <a:rect l="l" t="t" r="r" b="b"/>
                <a:pathLst>
                  <a:path w="3266580" h="3266580" extrusionOk="0">
                    <a:moveTo>
                      <a:pt x="0" y="3266580"/>
                    </a:moveTo>
                    <a:lnTo>
                      <a:pt x="3266580" y="3266580"/>
                    </a:lnTo>
                    <a:lnTo>
                      <a:pt x="3266580" y="0"/>
                    </a:lnTo>
                    <a:lnTo>
                      <a:pt x="0" y="0"/>
                    </a:lnTo>
                    <a:close/>
                  </a:path>
                </a:pathLst>
              </a:custGeom>
              <a:noFill/>
              <a:ln w="19050" cap="sq" cmpd="sng">
                <a:solidFill>
                  <a:srgbClr val="6F7878"/>
                </a:solidFill>
                <a:prstDash val="solid"/>
                <a:round/>
                <a:headEnd type="none" w="sm" len="sm"/>
                <a:tailEnd type="none" w="sm" len="sm"/>
              </a:ln>
            </p:spPr>
          </p:sp>
        </p:grpSp>
        <p:sp>
          <p:nvSpPr>
            <p:cNvPr id="20" name="Google Shape;545;p32">
              <a:extLst>
                <a:ext uri="{FF2B5EF4-FFF2-40B4-BE49-F238E27FC236}">
                  <a16:creationId xmlns:a16="http://schemas.microsoft.com/office/drawing/2014/main" id="{89F0EF72-3171-F24D-9157-DD6A5D8D11A7}"/>
                </a:ext>
              </a:extLst>
            </p:cNvPr>
            <p:cNvSpPr/>
            <p:nvPr/>
          </p:nvSpPr>
          <p:spPr>
            <a:xfrm>
              <a:off x="7092180" y="2248349"/>
              <a:ext cx="253869" cy="253869"/>
            </a:xfrm>
            <a:custGeom>
              <a:avLst/>
              <a:gdLst/>
              <a:ahLst/>
              <a:cxnLst/>
              <a:rect l="l" t="t" r="r" b="b"/>
              <a:pathLst>
                <a:path w="236944" h="236944" extrusionOk="0">
                  <a:moveTo>
                    <a:pt x="236944" y="0"/>
                  </a:moveTo>
                  <a:lnTo>
                    <a:pt x="236944" y="137109"/>
                  </a:lnTo>
                  <a:lnTo>
                    <a:pt x="207569" y="107734"/>
                  </a:lnTo>
                  <a:lnTo>
                    <a:pt x="78359" y="236944"/>
                  </a:lnTo>
                  <a:lnTo>
                    <a:pt x="0" y="158585"/>
                  </a:lnTo>
                  <a:lnTo>
                    <a:pt x="129210" y="29375"/>
                  </a:lnTo>
                  <a:lnTo>
                    <a:pt x="99835" y="0"/>
                  </a:lnTo>
                  <a:close/>
                </a:path>
              </a:pathLst>
            </a:custGeom>
            <a:solidFill>
              <a:srgbClr val="6F7878"/>
            </a:solidFill>
            <a:ln>
              <a:noFill/>
            </a:ln>
          </p:spPr>
        </p:sp>
        <p:sp>
          <p:nvSpPr>
            <p:cNvPr id="23" name="Google Shape;545;p32">
              <a:extLst>
                <a:ext uri="{FF2B5EF4-FFF2-40B4-BE49-F238E27FC236}">
                  <a16:creationId xmlns:a16="http://schemas.microsoft.com/office/drawing/2014/main" id="{868F18AC-9467-4649-B6A3-89D7300156A5}"/>
                </a:ext>
              </a:extLst>
            </p:cNvPr>
            <p:cNvSpPr/>
            <p:nvPr/>
          </p:nvSpPr>
          <p:spPr>
            <a:xfrm rot="5400000">
              <a:off x="7085417" y="4464355"/>
              <a:ext cx="253869" cy="253869"/>
            </a:xfrm>
            <a:custGeom>
              <a:avLst/>
              <a:gdLst/>
              <a:ahLst/>
              <a:cxnLst/>
              <a:rect l="l" t="t" r="r" b="b"/>
              <a:pathLst>
                <a:path w="236944" h="236944" extrusionOk="0">
                  <a:moveTo>
                    <a:pt x="236944" y="0"/>
                  </a:moveTo>
                  <a:lnTo>
                    <a:pt x="236944" y="137109"/>
                  </a:lnTo>
                  <a:lnTo>
                    <a:pt x="207569" y="107734"/>
                  </a:lnTo>
                  <a:lnTo>
                    <a:pt x="78359" y="236944"/>
                  </a:lnTo>
                  <a:lnTo>
                    <a:pt x="0" y="158585"/>
                  </a:lnTo>
                  <a:lnTo>
                    <a:pt x="129210" y="29375"/>
                  </a:lnTo>
                  <a:lnTo>
                    <a:pt x="99835" y="0"/>
                  </a:lnTo>
                  <a:close/>
                </a:path>
              </a:pathLst>
            </a:custGeom>
            <a:solidFill>
              <a:srgbClr val="6F7878"/>
            </a:solidFill>
            <a:ln>
              <a:noFill/>
            </a:ln>
          </p:spPr>
        </p:sp>
        <p:grpSp>
          <p:nvGrpSpPr>
            <p:cNvPr id="2" name="Group 1">
              <a:extLst>
                <a:ext uri="{FF2B5EF4-FFF2-40B4-BE49-F238E27FC236}">
                  <a16:creationId xmlns:a16="http://schemas.microsoft.com/office/drawing/2014/main" id="{4376E1BD-8797-C342-8782-CFB1BB9BF173}"/>
                </a:ext>
              </a:extLst>
            </p:cNvPr>
            <p:cNvGrpSpPr/>
            <p:nvPr/>
          </p:nvGrpSpPr>
          <p:grpSpPr>
            <a:xfrm flipH="1">
              <a:off x="4868034" y="2250675"/>
              <a:ext cx="253869" cy="2465661"/>
              <a:chOff x="6865045" y="2246461"/>
              <a:chExt cx="253869" cy="2465661"/>
            </a:xfrm>
          </p:grpSpPr>
          <p:sp>
            <p:nvSpPr>
              <p:cNvPr id="27" name="Google Shape;545;p32">
                <a:extLst>
                  <a:ext uri="{FF2B5EF4-FFF2-40B4-BE49-F238E27FC236}">
                    <a16:creationId xmlns:a16="http://schemas.microsoft.com/office/drawing/2014/main" id="{EEA77C2A-38E0-3344-91BD-6817867FE459}"/>
                  </a:ext>
                </a:extLst>
              </p:cNvPr>
              <p:cNvSpPr/>
              <p:nvPr/>
            </p:nvSpPr>
            <p:spPr>
              <a:xfrm>
                <a:off x="6865045" y="2246461"/>
                <a:ext cx="253869" cy="253869"/>
              </a:xfrm>
              <a:custGeom>
                <a:avLst/>
                <a:gdLst/>
                <a:ahLst/>
                <a:cxnLst/>
                <a:rect l="l" t="t" r="r" b="b"/>
                <a:pathLst>
                  <a:path w="236944" h="236944" extrusionOk="0">
                    <a:moveTo>
                      <a:pt x="236944" y="0"/>
                    </a:moveTo>
                    <a:lnTo>
                      <a:pt x="236944" y="137109"/>
                    </a:lnTo>
                    <a:lnTo>
                      <a:pt x="207569" y="107734"/>
                    </a:lnTo>
                    <a:lnTo>
                      <a:pt x="78359" y="236944"/>
                    </a:lnTo>
                    <a:lnTo>
                      <a:pt x="0" y="158585"/>
                    </a:lnTo>
                    <a:lnTo>
                      <a:pt x="129210" y="29375"/>
                    </a:lnTo>
                    <a:lnTo>
                      <a:pt x="99835" y="0"/>
                    </a:lnTo>
                    <a:close/>
                  </a:path>
                </a:pathLst>
              </a:custGeom>
              <a:solidFill>
                <a:srgbClr val="6F7878"/>
              </a:solidFill>
              <a:ln>
                <a:noFill/>
              </a:ln>
            </p:spPr>
          </p:sp>
          <p:sp>
            <p:nvSpPr>
              <p:cNvPr id="29" name="Google Shape;545;p32">
                <a:extLst>
                  <a:ext uri="{FF2B5EF4-FFF2-40B4-BE49-F238E27FC236}">
                    <a16:creationId xmlns:a16="http://schemas.microsoft.com/office/drawing/2014/main" id="{13578109-AEFD-5F46-97DC-399325B0B164}"/>
                  </a:ext>
                </a:extLst>
              </p:cNvPr>
              <p:cNvSpPr/>
              <p:nvPr/>
            </p:nvSpPr>
            <p:spPr>
              <a:xfrm rot="5400000">
                <a:off x="6865045" y="4458253"/>
                <a:ext cx="253869" cy="253869"/>
              </a:xfrm>
              <a:custGeom>
                <a:avLst/>
                <a:gdLst/>
                <a:ahLst/>
                <a:cxnLst/>
                <a:rect l="l" t="t" r="r" b="b"/>
                <a:pathLst>
                  <a:path w="236944" h="236944" extrusionOk="0">
                    <a:moveTo>
                      <a:pt x="236944" y="0"/>
                    </a:moveTo>
                    <a:lnTo>
                      <a:pt x="236944" y="137109"/>
                    </a:lnTo>
                    <a:lnTo>
                      <a:pt x="207569" y="107734"/>
                    </a:lnTo>
                    <a:lnTo>
                      <a:pt x="78359" y="236944"/>
                    </a:lnTo>
                    <a:lnTo>
                      <a:pt x="0" y="158585"/>
                    </a:lnTo>
                    <a:lnTo>
                      <a:pt x="129210" y="29375"/>
                    </a:lnTo>
                    <a:lnTo>
                      <a:pt x="99835" y="0"/>
                    </a:lnTo>
                    <a:close/>
                  </a:path>
                </a:pathLst>
              </a:custGeom>
              <a:solidFill>
                <a:srgbClr val="6F7878"/>
              </a:solidFill>
              <a:ln>
                <a:noFill/>
              </a:ln>
            </p:spPr>
          </p:sp>
        </p:grpSp>
      </p:grpSp>
      <p:sp>
        <p:nvSpPr>
          <p:cNvPr id="30" name="Google Shape;516;p32">
            <a:extLst>
              <a:ext uri="{FF2B5EF4-FFF2-40B4-BE49-F238E27FC236}">
                <a16:creationId xmlns:a16="http://schemas.microsoft.com/office/drawing/2014/main" id="{7DF83E58-07A6-E34B-B7E8-6F1F020DAEEE}"/>
              </a:ext>
            </a:extLst>
          </p:cNvPr>
          <p:cNvSpPr txBox="1"/>
          <p:nvPr/>
        </p:nvSpPr>
        <p:spPr>
          <a:xfrm>
            <a:off x="457199" y="1535730"/>
            <a:ext cx="3996000" cy="1824840"/>
          </a:xfrm>
          <a:prstGeom prst="rect">
            <a:avLst/>
          </a:prstGeom>
          <a:solidFill>
            <a:srgbClr val="002856"/>
          </a:solidFill>
          <a:ln>
            <a:noFill/>
          </a:ln>
        </p:spPr>
        <p:txBody>
          <a:bodyPr spcFirstLastPara="1" wrap="square" lIns="72000" tIns="72000" rIns="72000" bIns="72000" anchor="t" anchorCtr="0">
            <a:spAutoFit/>
          </a:bodyPr>
          <a:lstStyle/>
          <a:p>
            <a:pPr marL="0" marR="0" lvl="0" indent="0" algn="l" rtl="0">
              <a:spcBef>
                <a:spcPts val="0"/>
              </a:spcBef>
              <a:spcAft>
                <a:spcPts val="60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Reaction to Stress: Acquiesce</a:t>
            </a:r>
            <a:endParaRPr sz="1400" dirty="0">
              <a:solidFill>
                <a:schemeClr val="bg1"/>
              </a:solidFill>
              <a:latin typeface="Arial" panose="020B0604020202020204" pitchFamily="34" charset="0"/>
              <a:cs typeface="Arial" panose="020B0604020202020204" pitchFamily="34" charset="0"/>
            </a:endParaRPr>
          </a:p>
          <a:p>
            <a:pPr marL="0" marR="0" lvl="0" indent="0" algn="l" rtl="0">
              <a:lnSpc>
                <a:spcPct val="130065"/>
              </a:lnSpc>
              <a:spcAft>
                <a:spcPts val="0"/>
              </a:spcAft>
              <a:buNone/>
            </a:pPr>
            <a:r>
              <a:rPr lang="en-US" sz="1400" dirty="0">
                <a:solidFill>
                  <a:schemeClr val="bg1"/>
                </a:solidFill>
                <a:latin typeface="Arial" panose="020B0604020202020204" pitchFamily="34" charset="0"/>
                <a:ea typeface="Arial"/>
                <a:cs typeface="Arial" panose="020B0604020202020204" pitchFamily="34" charset="0"/>
                <a:sym typeface="Arial"/>
              </a:rPr>
              <a:t>Under stress, </a:t>
            </a:r>
            <a:r>
              <a:rPr lang="en-US" sz="1400" dirty="0" err="1">
                <a:solidFill>
                  <a:schemeClr val="bg1"/>
                </a:solidFill>
                <a:latin typeface="Arial" panose="020B0604020202020204" pitchFamily="34" charset="0"/>
                <a:ea typeface="Arial"/>
                <a:cs typeface="Arial" panose="020B0604020202020204" pitchFamily="34" charset="0"/>
                <a:sym typeface="Arial"/>
              </a:rPr>
              <a:t>amiables</a:t>
            </a:r>
            <a:r>
              <a:rPr lang="en-US" sz="1400" dirty="0">
                <a:solidFill>
                  <a:schemeClr val="bg1"/>
                </a:solidFill>
                <a:latin typeface="Arial" panose="020B0604020202020204" pitchFamily="34" charset="0"/>
                <a:ea typeface="Arial"/>
                <a:cs typeface="Arial" panose="020B0604020202020204" pitchFamily="34" charset="0"/>
                <a:sym typeface="Arial"/>
              </a:rPr>
              <a:t> tend to unhappily acquiesce in a passive aggressive nature. Instead, it would be better to confront the source of stress.</a:t>
            </a:r>
            <a:endParaRPr sz="1400" dirty="0">
              <a:solidFill>
                <a:schemeClr val="bg1"/>
              </a:solidFill>
              <a:latin typeface="Arial" panose="020B0604020202020204" pitchFamily="34" charset="0"/>
              <a:cs typeface="Arial" panose="020B0604020202020204" pitchFamily="34" charset="0"/>
            </a:endParaRPr>
          </a:p>
          <a:p>
            <a:pPr marL="0" marR="0" lvl="0" indent="0" algn="l" rtl="0">
              <a:spcBef>
                <a:spcPts val="364"/>
              </a:spcBef>
              <a:spcAft>
                <a:spcPts val="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It Would Be Better to: Confront</a:t>
            </a:r>
            <a:endParaRPr sz="1400" dirty="0">
              <a:solidFill>
                <a:schemeClr val="bg1"/>
              </a:solidFill>
              <a:latin typeface="Arial" panose="020B0604020202020204" pitchFamily="34" charset="0"/>
              <a:cs typeface="Arial" panose="020B0604020202020204" pitchFamily="34" charset="0"/>
            </a:endParaRPr>
          </a:p>
        </p:txBody>
      </p:sp>
      <p:sp>
        <p:nvSpPr>
          <p:cNvPr id="31" name="Google Shape;518;p32">
            <a:extLst>
              <a:ext uri="{FF2B5EF4-FFF2-40B4-BE49-F238E27FC236}">
                <a16:creationId xmlns:a16="http://schemas.microsoft.com/office/drawing/2014/main" id="{F766C8FF-7839-7041-8C93-4AD237EBBAFE}"/>
              </a:ext>
            </a:extLst>
          </p:cNvPr>
          <p:cNvSpPr txBox="1"/>
          <p:nvPr/>
        </p:nvSpPr>
        <p:spPr>
          <a:xfrm>
            <a:off x="457200" y="3821248"/>
            <a:ext cx="3995999" cy="1824840"/>
          </a:xfrm>
          <a:prstGeom prst="rect">
            <a:avLst/>
          </a:prstGeom>
          <a:solidFill>
            <a:srgbClr val="002856"/>
          </a:solidFill>
          <a:ln>
            <a:noFill/>
          </a:ln>
        </p:spPr>
        <p:txBody>
          <a:bodyPr spcFirstLastPara="1" wrap="square" lIns="72000" tIns="72000" rIns="72000" bIns="72000" anchor="t" anchorCtr="0">
            <a:spAutoFit/>
          </a:bodyPr>
          <a:lstStyle/>
          <a:p>
            <a:pPr marL="0" marR="0" lvl="0" indent="0" algn="l" rtl="0">
              <a:spcBef>
                <a:spcPts val="0"/>
              </a:spcBef>
              <a:spcAft>
                <a:spcPts val="60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Reaction to Stress: Avoid</a:t>
            </a:r>
            <a:endParaRPr sz="1400" dirty="0">
              <a:solidFill>
                <a:schemeClr val="bg1"/>
              </a:solidFill>
              <a:latin typeface="Arial" panose="020B0604020202020204" pitchFamily="34" charset="0"/>
              <a:cs typeface="Arial" panose="020B0604020202020204" pitchFamily="34" charset="0"/>
            </a:endParaRPr>
          </a:p>
          <a:p>
            <a:pPr marL="0" marR="0" lvl="0" indent="0" algn="l" rtl="0">
              <a:lnSpc>
                <a:spcPct val="130065"/>
              </a:lnSpc>
              <a:spcAft>
                <a:spcPts val="0"/>
              </a:spcAft>
              <a:buNone/>
            </a:pPr>
            <a:r>
              <a:rPr lang="en-US" sz="1400" dirty="0">
                <a:solidFill>
                  <a:schemeClr val="bg1"/>
                </a:solidFill>
                <a:latin typeface="Arial" panose="020B0604020202020204" pitchFamily="34" charset="0"/>
                <a:ea typeface="Arial"/>
                <a:cs typeface="Arial" panose="020B0604020202020204" pitchFamily="34" charset="0"/>
                <a:sym typeface="Arial"/>
              </a:rPr>
              <a:t>Under stress, analytics tend to avoid situations by either gathering as much information as possible or going for a walk. Instead, it would be better to decide.</a:t>
            </a:r>
            <a:endParaRPr sz="1400" dirty="0">
              <a:solidFill>
                <a:schemeClr val="bg1"/>
              </a:solidFill>
              <a:latin typeface="Arial" panose="020B0604020202020204" pitchFamily="34" charset="0"/>
              <a:cs typeface="Arial" panose="020B0604020202020204" pitchFamily="34" charset="0"/>
            </a:endParaRPr>
          </a:p>
          <a:p>
            <a:pPr marL="0" marR="0" lvl="0" indent="0" algn="l" rtl="0">
              <a:spcBef>
                <a:spcPts val="364"/>
              </a:spcBef>
              <a:spcAft>
                <a:spcPts val="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It Would Be Better If: Decide</a:t>
            </a:r>
            <a:endParaRPr sz="1400" dirty="0">
              <a:solidFill>
                <a:schemeClr val="bg1"/>
              </a:solidFill>
              <a:latin typeface="Arial" panose="020B0604020202020204" pitchFamily="34" charset="0"/>
              <a:cs typeface="Arial" panose="020B0604020202020204" pitchFamily="34" charset="0"/>
            </a:endParaRPr>
          </a:p>
        </p:txBody>
      </p:sp>
      <p:sp>
        <p:nvSpPr>
          <p:cNvPr id="32" name="Google Shape;520;p32">
            <a:extLst>
              <a:ext uri="{FF2B5EF4-FFF2-40B4-BE49-F238E27FC236}">
                <a16:creationId xmlns:a16="http://schemas.microsoft.com/office/drawing/2014/main" id="{FC46C8C4-C6DA-0044-A192-43AAB4C374CC}"/>
              </a:ext>
            </a:extLst>
          </p:cNvPr>
          <p:cNvSpPr txBox="1"/>
          <p:nvPr/>
        </p:nvSpPr>
        <p:spPr>
          <a:xfrm>
            <a:off x="7737213" y="3821248"/>
            <a:ext cx="3996000" cy="1824840"/>
          </a:xfrm>
          <a:prstGeom prst="rect">
            <a:avLst/>
          </a:prstGeom>
          <a:solidFill>
            <a:srgbClr val="002856"/>
          </a:solidFill>
          <a:ln>
            <a:noFill/>
          </a:ln>
        </p:spPr>
        <p:txBody>
          <a:bodyPr spcFirstLastPara="1" wrap="square" lIns="72000" tIns="72000" rIns="72000" bIns="72000" anchor="t" anchorCtr="0">
            <a:noAutofit/>
          </a:bodyPr>
          <a:lstStyle/>
          <a:p>
            <a:pPr marL="0" marR="0" lvl="0" indent="0" algn="l" rtl="0">
              <a:spcBef>
                <a:spcPts val="0"/>
              </a:spcBef>
              <a:spcAft>
                <a:spcPts val="60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Reaction to Stress: Autocrat</a:t>
            </a:r>
            <a:endParaRPr sz="1400" dirty="0">
              <a:solidFill>
                <a:schemeClr val="bg1"/>
              </a:solidFill>
              <a:latin typeface="Arial" panose="020B0604020202020204" pitchFamily="34" charset="0"/>
              <a:cs typeface="Arial" panose="020B0604020202020204" pitchFamily="34" charset="0"/>
            </a:endParaRPr>
          </a:p>
          <a:p>
            <a:pPr marL="0" marR="0" lvl="0" indent="0" algn="l" rtl="0">
              <a:lnSpc>
                <a:spcPct val="130065"/>
              </a:lnSpc>
              <a:spcAft>
                <a:spcPts val="0"/>
              </a:spcAft>
              <a:buNone/>
            </a:pPr>
            <a:r>
              <a:rPr lang="en-US" sz="1400" dirty="0">
                <a:solidFill>
                  <a:schemeClr val="bg1"/>
                </a:solidFill>
                <a:latin typeface="Arial" panose="020B0604020202020204" pitchFamily="34" charset="0"/>
                <a:ea typeface="Arial"/>
                <a:cs typeface="Arial" panose="020B0604020202020204" pitchFamily="34" charset="0"/>
                <a:sym typeface="Arial"/>
              </a:rPr>
              <a:t>Under stress, drivers tend to take control and tell others what to do in short direct terms. Instead it would be better to listen to others. </a:t>
            </a:r>
          </a:p>
          <a:p>
            <a:pPr lvl="0">
              <a:lnSpc>
                <a:spcPct val="130065"/>
              </a:lnSpc>
              <a:spcBef>
                <a:spcPts val="364"/>
              </a:spcBef>
            </a:pPr>
            <a:r>
              <a:rPr lang="en-IN" sz="1400" b="1" dirty="0">
                <a:solidFill>
                  <a:schemeClr val="bg1"/>
                </a:solidFill>
                <a:latin typeface="Arial" panose="020B0604020202020204" pitchFamily="34" charset="0"/>
                <a:cs typeface="Arial" panose="020B0604020202020204" pitchFamily="34" charset="0"/>
              </a:rPr>
              <a:t>It Would Be Better If: Listen</a:t>
            </a:r>
          </a:p>
        </p:txBody>
      </p:sp>
      <p:sp>
        <p:nvSpPr>
          <p:cNvPr id="33" name="Google Shape;523;p32">
            <a:extLst>
              <a:ext uri="{FF2B5EF4-FFF2-40B4-BE49-F238E27FC236}">
                <a16:creationId xmlns:a16="http://schemas.microsoft.com/office/drawing/2014/main" id="{34A41554-9FB0-B441-B8DC-05593D4C4381}"/>
              </a:ext>
            </a:extLst>
          </p:cNvPr>
          <p:cNvSpPr txBox="1"/>
          <p:nvPr/>
        </p:nvSpPr>
        <p:spPr>
          <a:xfrm>
            <a:off x="7737213" y="1535729"/>
            <a:ext cx="3996000" cy="1824840"/>
          </a:xfrm>
          <a:prstGeom prst="rect">
            <a:avLst/>
          </a:prstGeom>
          <a:solidFill>
            <a:srgbClr val="002856"/>
          </a:solidFill>
          <a:ln>
            <a:noFill/>
          </a:ln>
        </p:spPr>
        <p:txBody>
          <a:bodyPr spcFirstLastPara="1" wrap="square" lIns="72000" tIns="72000" rIns="72000" bIns="72000" anchor="t" anchorCtr="0">
            <a:spAutoFit/>
          </a:bodyPr>
          <a:lstStyle/>
          <a:p>
            <a:pPr marL="0" marR="0" lvl="0" indent="0" algn="l" rtl="0">
              <a:spcBef>
                <a:spcPts val="0"/>
              </a:spcBef>
              <a:spcAft>
                <a:spcPts val="60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Reaction to Stress: Attack</a:t>
            </a:r>
            <a:endParaRPr sz="1400" dirty="0">
              <a:solidFill>
                <a:schemeClr val="bg1"/>
              </a:solidFill>
              <a:latin typeface="Arial" panose="020B0604020202020204" pitchFamily="34" charset="0"/>
              <a:cs typeface="Arial" panose="020B0604020202020204" pitchFamily="34" charset="0"/>
            </a:endParaRPr>
          </a:p>
          <a:p>
            <a:pPr marL="0" marR="0" lvl="0" indent="0" algn="l" rtl="0">
              <a:lnSpc>
                <a:spcPct val="130065"/>
              </a:lnSpc>
              <a:spcAft>
                <a:spcPts val="0"/>
              </a:spcAft>
              <a:buNone/>
            </a:pPr>
            <a:r>
              <a:rPr lang="en-US" sz="1400" dirty="0">
                <a:solidFill>
                  <a:schemeClr val="bg1"/>
                </a:solidFill>
                <a:latin typeface="Arial" panose="020B0604020202020204" pitchFamily="34" charset="0"/>
                <a:ea typeface="Arial"/>
                <a:cs typeface="Arial" panose="020B0604020202020204" pitchFamily="34" charset="0"/>
                <a:sym typeface="Arial"/>
              </a:rPr>
              <a:t>Under stress, </a:t>
            </a:r>
            <a:r>
              <a:rPr lang="en-US" sz="1400" dirty="0" err="1">
                <a:solidFill>
                  <a:schemeClr val="bg1"/>
                </a:solidFill>
                <a:latin typeface="Arial" panose="020B0604020202020204" pitchFamily="34" charset="0"/>
                <a:ea typeface="Arial"/>
                <a:cs typeface="Arial" panose="020B0604020202020204" pitchFamily="34" charset="0"/>
                <a:sym typeface="Arial"/>
              </a:rPr>
              <a:t>expressives</a:t>
            </a:r>
            <a:r>
              <a:rPr lang="en-US" sz="1400" dirty="0">
                <a:solidFill>
                  <a:schemeClr val="bg1"/>
                </a:solidFill>
                <a:latin typeface="Arial" panose="020B0604020202020204" pitchFamily="34" charset="0"/>
                <a:ea typeface="Arial"/>
                <a:cs typeface="Arial" panose="020B0604020202020204" pitchFamily="34" charset="0"/>
                <a:sym typeface="Arial"/>
              </a:rPr>
              <a:t> tend to let off steam by attacking either themselves or others around them. Instead, it would be better to check themselves.</a:t>
            </a:r>
            <a:endParaRPr sz="1400" dirty="0">
              <a:solidFill>
                <a:schemeClr val="bg1"/>
              </a:solidFill>
              <a:latin typeface="Arial" panose="020B0604020202020204" pitchFamily="34" charset="0"/>
              <a:cs typeface="Arial" panose="020B0604020202020204" pitchFamily="34" charset="0"/>
            </a:endParaRPr>
          </a:p>
          <a:p>
            <a:pPr marL="0" marR="0" lvl="0" indent="0" algn="l" rtl="0">
              <a:spcBef>
                <a:spcPts val="364"/>
              </a:spcBef>
              <a:spcAft>
                <a:spcPts val="0"/>
              </a:spcAft>
              <a:buNone/>
            </a:pPr>
            <a:r>
              <a:rPr lang="en-US" sz="1400" b="1" dirty="0">
                <a:solidFill>
                  <a:schemeClr val="bg1"/>
                </a:solidFill>
                <a:latin typeface="Arial" panose="020B0604020202020204" pitchFamily="34" charset="0"/>
                <a:ea typeface="Arial"/>
                <a:cs typeface="Arial" panose="020B0604020202020204" pitchFamily="34" charset="0"/>
                <a:sym typeface="Arial"/>
              </a:rPr>
              <a:t>It Would Be Better If: Check</a:t>
            </a:r>
            <a:endParaRPr sz="1400"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677218F-C03A-B746-85B1-8C1CDFFAF15F}"/>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84548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50C4976-1AA5-7E4D-97FB-254512B5E7BD}"/>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Four Qualities of Active Listeners</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Help Staff Achieve a Constructive, Collaborative Two-Way Conversation</a:t>
            </a:r>
          </a:p>
        </p:txBody>
      </p:sp>
      <p:sp>
        <p:nvSpPr>
          <p:cNvPr id="4" name="Google Shape;557;p33">
            <a:extLst>
              <a:ext uri="{FF2B5EF4-FFF2-40B4-BE49-F238E27FC236}">
                <a16:creationId xmlns:a16="http://schemas.microsoft.com/office/drawing/2014/main" id="{986B82F4-2C82-CE41-BC94-930BCEB6881A}"/>
              </a:ext>
            </a:extLst>
          </p:cNvPr>
          <p:cNvSpPr txBox="1"/>
          <p:nvPr/>
        </p:nvSpPr>
        <p:spPr>
          <a:xfrm>
            <a:off x="1011411" y="2421219"/>
            <a:ext cx="1469057" cy="176893"/>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buClr>
                <a:srgbClr val="000000"/>
              </a:buClr>
              <a:buSzPts val="1000"/>
            </a:pPr>
            <a:r>
              <a:rPr lang="en-US" sz="1600" b="1" dirty="0">
                <a:solidFill>
                  <a:srgbClr val="000000"/>
                </a:solidFill>
                <a:latin typeface="Arial"/>
                <a:ea typeface="Arial"/>
                <a:cs typeface="Arial"/>
                <a:sym typeface="Arial"/>
              </a:rPr>
              <a:t>1. Attentive</a:t>
            </a:r>
            <a:endParaRPr sz="3200" dirty="0"/>
          </a:p>
        </p:txBody>
      </p:sp>
      <p:sp>
        <p:nvSpPr>
          <p:cNvPr id="5" name="Google Shape;558;p33">
            <a:extLst>
              <a:ext uri="{FF2B5EF4-FFF2-40B4-BE49-F238E27FC236}">
                <a16:creationId xmlns:a16="http://schemas.microsoft.com/office/drawing/2014/main" id="{96BF9D73-0106-2B48-9523-132600D969BF}"/>
              </a:ext>
            </a:extLst>
          </p:cNvPr>
          <p:cNvSpPr txBox="1"/>
          <p:nvPr/>
        </p:nvSpPr>
        <p:spPr>
          <a:xfrm>
            <a:off x="474435" y="2755344"/>
            <a:ext cx="2586477" cy="56015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Stay engaged and focused on what the customer is saying.</a:t>
            </a:r>
            <a:endParaRPr sz="3200" dirty="0"/>
          </a:p>
        </p:txBody>
      </p:sp>
      <p:sp>
        <p:nvSpPr>
          <p:cNvPr id="6" name="Google Shape;559;p33">
            <a:extLst>
              <a:ext uri="{FF2B5EF4-FFF2-40B4-BE49-F238E27FC236}">
                <a16:creationId xmlns:a16="http://schemas.microsoft.com/office/drawing/2014/main" id="{A66183AE-1DAA-5941-9766-810A48E2FCDA}"/>
              </a:ext>
            </a:extLst>
          </p:cNvPr>
          <p:cNvSpPr txBox="1"/>
          <p:nvPr/>
        </p:nvSpPr>
        <p:spPr>
          <a:xfrm>
            <a:off x="3828831" y="2421219"/>
            <a:ext cx="1535833" cy="176893"/>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buClr>
                <a:srgbClr val="000000"/>
              </a:buClr>
              <a:buSzPts val="1000"/>
            </a:pPr>
            <a:r>
              <a:rPr lang="en-US" sz="1600" b="1" dirty="0">
                <a:solidFill>
                  <a:srgbClr val="000000"/>
                </a:solidFill>
                <a:latin typeface="Arial"/>
                <a:ea typeface="Arial"/>
                <a:cs typeface="Arial"/>
                <a:sym typeface="Arial"/>
              </a:rPr>
              <a:t>2. Objective</a:t>
            </a:r>
            <a:endParaRPr sz="3200" dirty="0"/>
          </a:p>
        </p:txBody>
      </p:sp>
      <p:sp>
        <p:nvSpPr>
          <p:cNvPr id="7" name="Google Shape;560;p33">
            <a:extLst>
              <a:ext uri="{FF2B5EF4-FFF2-40B4-BE49-F238E27FC236}">
                <a16:creationId xmlns:a16="http://schemas.microsoft.com/office/drawing/2014/main" id="{1F1E2E60-B083-874E-A5BD-6FD5C6A63E77}"/>
              </a:ext>
            </a:extLst>
          </p:cNvPr>
          <p:cNvSpPr txBox="1"/>
          <p:nvPr/>
        </p:nvSpPr>
        <p:spPr>
          <a:xfrm>
            <a:off x="3325947" y="2755344"/>
            <a:ext cx="2586477" cy="56015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Remain open to new ideas and avoid making assumptions.</a:t>
            </a:r>
            <a:endParaRPr sz="3200" dirty="0"/>
          </a:p>
        </p:txBody>
      </p:sp>
      <p:sp>
        <p:nvSpPr>
          <p:cNvPr id="8" name="Google Shape;561;p33">
            <a:extLst>
              <a:ext uri="{FF2B5EF4-FFF2-40B4-BE49-F238E27FC236}">
                <a16:creationId xmlns:a16="http://schemas.microsoft.com/office/drawing/2014/main" id="{18788C7C-6F8B-824C-8DB2-C08A0969C109}"/>
              </a:ext>
            </a:extLst>
          </p:cNvPr>
          <p:cNvSpPr txBox="1"/>
          <p:nvPr/>
        </p:nvSpPr>
        <p:spPr>
          <a:xfrm>
            <a:off x="7012626" y="2402140"/>
            <a:ext cx="1030227" cy="195972"/>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buClr>
                <a:srgbClr val="000000"/>
              </a:buClr>
              <a:buSzPts val="1000"/>
            </a:pPr>
            <a:r>
              <a:rPr lang="en-US" sz="1600" b="1" dirty="0">
                <a:solidFill>
                  <a:srgbClr val="000000"/>
                </a:solidFill>
                <a:latin typeface="Arial"/>
                <a:ea typeface="Arial"/>
                <a:cs typeface="Arial"/>
                <a:sym typeface="Arial"/>
              </a:rPr>
              <a:t>3. Patient</a:t>
            </a:r>
            <a:endParaRPr sz="2000" dirty="0"/>
          </a:p>
        </p:txBody>
      </p:sp>
      <p:sp>
        <p:nvSpPr>
          <p:cNvPr id="9" name="Google Shape;562;p33">
            <a:extLst>
              <a:ext uri="{FF2B5EF4-FFF2-40B4-BE49-F238E27FC236}">
                <a16:creationId xmlns:a16="http://schemas.microsoft.com/office/drawing/2014/main" id="{CE00F909-2662-2745-97A4-4B7B6E64C229}"/>
              </a:ext>
            </a:extLst>
          </p:cNvPr>
          <p:cNvSpPr txBox="1"/>
          <p:nvPr/>
        </p:nvSpPr>
        <p:spPr>
          <a:xfrm>
            <a:off x="6291138" y="2755344"/>
            <a:ext cx="2586477" cy="84023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Resist the urge to interrupt or respond until the customer is finished.</a:t>
            </a:r>
            <a:endParaRPr sz="3200" dirty="0"/>
          </a:p>
        </p:txBody>
      </p:sp>
      <p:sp>
        <p:nvSpPr>
          <p:cNvPr id="10" name="Google Shape;563;p33">
            <a:extLst>
              <a:ext uri="{FF2B5EF4-FFF2-40B4-BE49-F238E27FC236}">
                <a16:creationId xmlns:a16="http://schemas.microsoft.com/office/drawing/2014/main" id="{B187F1EB-FD8E-104F-BFF6-85A788E11802}"/>
              </a:ext>
            </a:extLst>
          </p:cNvPr>
          <p:cNvSpPr txBox="1"/>
          <p:nvPr/>
        </p:nvSpPr>
        <p:spPr>
          <a:xfrm>
            <a:off x="9581364" y="2421219"/>
            <a:ext cx="1758417" cy="176893"/>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buClr>
                <a:srgbClr val="000000"/>
              </a:buClr>
              <a:buSzPts val="1000"/>
            </a:pPr>
            <a:r>
              <a:rPr lang="en-US" sz="1600" b="1" dirty="0">
                <a:solidFill>
                  <a:srgbClr val="000000"/>
                </a:solidFill>
                <a:latin typeface="Arial"/>
                <a:ea typeface="Arial"/>
                <a:cs typeface="Arial"/>
                <a:sym typeface="Arial"/>
              </a:rPr>
              <a:t>4. Empathetic</a:t>
            </a:r>
            <a:endParaRPr sz="3200" dirty="0"/>
          </a:p>
        </p:txBody>
      </p:sp>
      <p:sp>
        <p:nvSpPr>
          <p:cNvPr id="11" name="Google Shape;564;p33">
            <a:extLst>
              <a:ext uri="{FF2B5EF4-FFF2-40B4-BE49-F238E27FC236}">
                <a16:creationId xmlns:a16="http://schemas.microsoft.com/office/drawing/2014/main" id="{7E7AB916-CE53-8740-AE9F-6279B2656BB0}"/>
              </a:ext>
            </a:extLst>
          </p:cNvPr>
          <p:cNvSpPr txBox="1"/>
          <p:nvPr/>
        </p:nvSpPr>
        <p:spPr>
          <a:xfrm>
            <a:off x="9205031" y="2755344"/>
            <a:ext cx="2626094" cy="84023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Demonstrate mutual understanding of the customer’s issue.</a:t>
            </a:r>
            <a:endParaRPr sz="3200" dirty="0"/>
          </a:p>
        </p:txBody>
      </p:sp>
      <p:sp>
        <p:nvSpPr>
          <p:cNvPr id="13" name="Google Shape;566;p33">
            <a:extLst>
              <a:ext uri="{FF2B5EF4-FFF2-40B4-BE49-F238E27FC236}">
                <a16:creationId xmlns:a16="http://schemas.microsoft.com/office/drawing/2014/main" id="{45942570-3E6E-AC40-A0C5-07236FACE887}"/>
              </a:ext>
            </a:extLst>
          </p:cNvPr>
          <p:cNvSpPr txBox="1"/>
          <p:nvPr/>
        </p:nvSpPr>
        <p:spPr>
          <a:xfrm>
            <a:off x="474435" y="4028439"/>
            <a:ext cx="2543009" cy="1622734"/>
          </a:xfrm>
          <a:prstGeom prst="rect">
            <a:avLst/>
          </a:prstGeom>
          <a:solidFill>
            <a:srgbClr val="002856"/>
          </a:solid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Attentiveness</a:t>
            </a:r>
            <a:r>
              <a:rPr lang="en-US" sz="1600" dirty="0">
                <a:solidFill>
                  <a:schemeClr val="lt1"/>
                </a:solidFill>
                <a:latin typeface="Arial"/>
                <a:ea typeface="Arial"/>
                <a:cs typeface="Arial"/>
                <a:sym typeface="Arial"/>
              </a:rPr>
              <a:t> </a:t>
            </a:r>
            <a:br>
              <a:rPr lang="en-US" sz="1600" dirty="0">
                <a:solidFill>
                  <a:schemeClr val="lt1"/>
                </a:solidFill>
                <a:latin typeface="Arial"/>
                <a:ea typeface="Arial"/>
                <a:cs typeface="Arial"/>
                <a:sym typeface="Arial"/>
              </a:rPr>
            </a:br>
            <a:r>
              <a:rPr lang="en-US" sz="1600" dirty="0">
                <a:solidFill>
                  <a:schemeClr val="lt1"/>
                </a:solidFill>
                <a:latin typeface="Arial"/>
                <a:ea typeface="Arial"/>
                <a:cs typeface="Arial"/>
                <a:sym typeface="Arial"/>
              </a:rPr>
              <a:t>ensures you are engaged in a two- way conversation rather than passively taking in what the customer is saying.</a:t>
            </a:r>
            <a:endParaRPr sz="3200" dirty="0"/>
          </a:p>
        </p:txBody>
      </p:sp>
      <p:sp>
        <p:nvSpPr>
          <p:cNvPr id="15" name="Google Shape;568;p33">
            <a:extLst>
              <a:ext uri="{FF2B5EF4-FFF2-40B4-BE49-F238E27FC236}">
                <a16:creationId xmlns:a16="http://schemas.microsoft.com/office/drawing/2014/main" id="{AE181F4A-BBE7-D340-ADCA-BCD095704835}"/>
              </a:ext>
            </a:extLst>
          </p:cNvPr>
          <p:cNvSpPr txBox="1"/>
          <p:nvPr/>
        </p:nvSpPr>
        <p:spPr>
          <a:xfrm>
            <a:off x="3325947" y="4028439"/>
            <a:ext cx="2541600" cy="1622734"/>
          </a:xfrm>
          <a:prstGeom prst="rect">
            <a:avLst/>
          </a:prstGeom>
          <a:solidFill>
            <a:srgbClr val="002856"/>
          </a:solid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Objectivity</a:t>
            </a:r>
            <a:r>
              <a:rPr lang="en-US" sz="1600" dirty="0">
                <a:solidFill>
                  <a:schemeClr val="lt1"/>
                </a:solidFill>
                <a:latin typeface="Arial"/>
                <a:ea typeface="Arial"/>
                <a:cs typeface="Arial"/>
                <a:sym typeface="Arial"/>
              </a:rPr>
              <a:t> allows you to avoid jumping to conclusions about a customer and/or their issue.</a:t>
            </a:r>
            <a:endParaRPr sz="3200" dirty="0"/>
          </a:p>
        </p:txBody>
      </p:sp>
      <p:sp>
        <p:nvSpPr>
          <p:cNvPr id="17" name="Google Shape;570;p33">
            <a:extLst>
              <a:ext uri="{FF2B5EF4-FFF2-40B4-BE49-F238E27FC236}">
                <a16:creationId xmlns:a16="http://schemas.microsoft.com/office/drawing/2014/main" id="{503B91D0-582A-3A4E-B121-CCFA6D16C74C}"/>
              </a:ext>
            </a:extLst>
          </p:cNvPr>
          <p:cNvSpPr txBox="1"/>
          <p:nvPr/>
        </p:nvSpPr>
        <p:spPr>
          <a:xfrm>
            <a:off x="6176050" y="4028439"/>
            <a:ext cx="2703379" cy="1622734"/>
          </a:xfrm>
          <a:prstGeom prst="rect">
            <a:avLst/>
          </a:prstGeom>
          <a:solidFill>
            <a:srgbClr val="002856"/>
          </a:solid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Patience</a:t>
            </a:r>
            <a:r>
              <a:rPr lang="en-US" sz="1600" dirty="0">
                <a:solidFill>
                  <a:schemeClr val="lt1"/>
                </a:solidFill>
                <a:latin typeface="Arial"/>
                <a:ea typeface="Arial"/>
                <a:cs typeface="Arial"/>
                <a:sym typeface="Arial"/>
              </a:rPr>
              <a:t> ensures you give the customer ample time to fully explain the problem. Remember the old saying: “listen before you speak.”</a:t>
            </a:r>
            <a:endParaRPr sz="3200" dirty="0"/>
          </a:p>
        </p:txBody>
      </p:sp>
      <p:sp>
        <p:nvSpPr>
          <p:cNvPr id="19" name="Google Shape;572;p33">
            <a:extLst>
              <a:ext uri="{FF2B5EF4-FFF2-40B4-BE49-F238E27FC236}">
                <a16:creationId xmlns:a16="http://schemas.microsoft.com/office/drawing/2014/main" id="{C99040F5-FA7C-694D-9ACE-CCFB372E702B}"/>
              </a:ext>
            </a:extLst>
          </p:cNvPr>
          <p:cNvSpPr txBox="1"/>
          <p:nvPr/>
        </p:nvSpPr>
        <p:spPr>
          <a:xfrm>
            <a:off x="9189772" y="4028439"/>
            <a:ext cx="2541600" cy="1622734"/>
          </a:xfrm>
          <a:prstGeom prst="rect">
            <a:avLst/>
          </a:prstGeom>
          <a:solidFill>
            <a:srgbClr val="002856"/>
          </a:solid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Empathy</a:t>
            </a:r>
            <a:r>
              <a:rPr lang="en-US" sz="1600" dirty="0">
                <a:solidFill>
                  <a:schemeClr val="lt1"/>
                </a:solidFill>
                <a:latin typeface="Arial"/>
                <a:ea typeface="Arial"/>
                <a:cs typeface="Arial"/>
                <a:sym typeface="Arial"/>
              </a:rPr>
              <a:t> allows you to identify with — and better retain — customer information.</a:t>
            </a:r>
            <a:endParaRPr sz="3200" dirty="0"/>
          </a:p>
        </p:txBody>
      </p:sp>
      <p:sp>
        <p:nvSpPr>
          <p:cNvPr id="38" name="Google Shape;592;p33">
            <a:extLst>
              <a:ext uri="{FF2B5EF4-FFF2-40B4-BE49-F238E27FC236}">
                <a16:creationId xmlns:a16="http://schemas.microsoft.com/office/drawing/2014/main" id="{2C11A29E-DE7C-6F4D-919C-9A60083A3816}"/>
              </a:ext>
            </a:extLst>
          </p:cNvPr>
          <p:cNvSpPr/>
          <p:nvPr/>
        </p:nvSpPr>
        <p:spPr>
          <a:xfrm>
            <a:off x="1549997" y="3670480"/>
            <a:ext cx="391884" cy="195942"/>
          </a:xfrm>
          <a:custGeom>
            <a:avLst/>
            <a:gdLst/>
            <a:ahLst/>
            <a:cxnLst/>
            <a:rect l="l" t="t" r="r" b="b"/>
            <a:pathLst>
              <a:path w="274320" h="137160" extrusionOk="0">
                <a:moveTo>
                  <a:pt x="137160" y="137160"/>
                </a:moveTo>
                <a:lnTo>
                  <a:pt x="274320" y="0"/>
                </a:lnTo>
                <a:lnTo>
                  <a:pt x="0" y="0"/>
                </a:lnTo>
                <a:close/>
              </a:path>
            </a:pathLst>
          </a:custGeom>
          <a:solidFill>
            <a:srgbClr val="6F7878"/>
          </a:solidFill>
          <a:ln>
            <a:noFill/>
          </a:ln>
        </p:spPr>
      </p:sp>
      <p:sp>
        <p:nvSpPr>
          <p:cNvPr id="43" name="Google Shape;592;p33">
            <a:extLst>
              <a:ext uri="{FF2B5EF4-FFF2-40B4-BE49-F238E27FC236}">
                <a16:creationId xmlns:a16="http://schemas.microsoft.com/office/drawing/2014/main" id="{EC9E3FCC-443D-B348-9706-9D6EBD031CEA}"/>
              </a:ext>
            </a:extLst>
          </p:cNvPr>
          <p:cNvSpPr/>
          <p:nvPr/>
        </p:nvSpPr>
        <p:spPr>
          <a:xfrm>
            <a:off x="4400805" y="3670480"/>
            <a:ext cx="391884" cy="195942"/>
          </a:xfrm>
          <a:custGeom>
            <a:avLst/>
            <a:gdLst/>
            <a:ahLst/>
            <a:cxnLst/>
            <a:rect l="l" t="t" r="r" b="b"/>
            <a:pathLst>
              <a:path w="274320" h="137160" extrusionOk="0">
                <a:moveTo>
                  <a:pt x="137160" y="137160"/>
                </a:moveTo>
                <a:lnTo>
                  <a:pt x="274320" y="0"/>
                </a:lnTo>
                <a:lnTo>
                  <a:pt x="0" y="0"/>
                </a:lnTo>
                <a:close/>
              </a:path>
            </a:pathLst>
          </a:custGeom>
          <a:solidFill>
            <a:srgbClr val="6F7878"/>
          </a:solidFill>
          <a:ln>
            <a:noFill/>
          </a:ln>
        </p:spPr>
      </p:sp>
      <p:sp>
        <p:nvSpPr>
          <p:cNvPr id="44" name="Google Shape;592;p33">
            <a:extLst>
              <a:ext uri="{FF2B5EF4-FFF2-40B4-BE49-F238E27FC236}">
                <a16:creationId xmlns:a16="http://schemas.microsoft.com/office/drawing/2014/main" id="{7DDE7B19-E5C2-AA42-9539-979C3E449D5F}"/>
              </a:ext>
            </a:extLst>
          </p:cNvPr>
          <p:cNvSpPr/>
          <p:nvPr/>
        </p:nvSpPr>
        <p:spPr>
          <a:xfrm>
            <a:off x="7331797" y="3670480"/>
            <a:ext cx="391884" cy="195942"/>
          </a:xfrm>
          <a:custGeom>
            <a:avLst/>
            <a:gdLst/>
            <a:ahLst/>
            <a:cxnLst/>
            <a:rect l="l" t="t" r="r" b="b"/>
            <a:pathLst>
              <a:path w="274320" h="137160" extrusionOk="0">
                <a:moveTo>
                  <a:pt x="137160" y="137160"/>
                </a:moveTo>
                <a:lnTo>
                  <a:pt x="274320" y="0"/>
                </a:lnTo>
                <a:lnTo>
                  <a:pt x="0" y="0"/>
                </a:lnTo>
                <a:close/>
              </a:path>
            </a:pathLst>
          </a:custGeom>
          <a:solidFill>
            <a:srgbClr val="6F7878"/>
          </a:solidFill>
          <a:ln>
            <a:noFill/>
          </a:ln>
        </p:spPr>
      </p:sp>
      <p:sp>
        <p:nvSpPr>
          <p:cNvPr id="45" name="Google Shape;592;p33">
            <a:extLst>
              <a:ext uri="{FF2B5EF4-FFF2-40B4-BE49-F238E27FC236}">
                <a16:creationId xmlns:a16="http://schemas.microsoft.com/office/drawing/2014/main" id="{100F6369-6CCE-4047-ABD6-0B22007AB0C7}"/>
              </a:ext>
            </a:extLst>
          </p:cNvPr>
          <p:cNvSpPr/>
          <p:nvPr/>
        </p:nvSpPr>
        <p:spPr>
          <a:xfrm>
            <a:off x="10264630" y="3670480"/>
            <a:ext cx="391884" cy="195942"/>
          </a:xfrm>
          <a:custGeom>
            <a:avLst/>
            <a:gdLst/>
            <a:ahLst/>
            <a:cxnLst/>
            <a:rect l="l" t="t" r="r" b="b"/>
            <a:pathLst>
              <a:path w="274320" h="137160" extrusionOk="0">
                <a:moveTo>
                  <a:pt x="137160" y="137160"/>
                </a:moveTo>
                <a:lnTo>
                  <a:pt x="274320" y="0"/>
                </a:lnTo>
                <a:lnTo>
                  <a:pt x="0" y="0"/>
                </a:lnTo>
                <a:close/>
              </a:path>
            </a:pathLst>
          </a:custGeom>
          <a:solidFill>
            <a:srgbClr val="6F7878"/>
          </a:solidFill>
          <a:ln>
            <a:noFill/>
          </a:ln>
        </p:spPr>
      </p:sp>
      <p:sp>
        <p:nvSpPr>
          <p:cNvPr id="39" name="Rectangle 38">
            <a:extLst>
              <a:ext uri="{FF2B5EF4-FFF2-40B4-BE49-F238E27FC236}">
                <a16:creationId xmlns:a16="http://schemas.microsoft.com/office/drawing/2014/main" id="{802F1B2E-F2EF-E349-819B-5B37E3D9AD53}"/>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40" name="Freeform: Shape 253">
            <a:extLst>
              <a:ext uri="{FF2B5EF4-FFF2-40B4-BE49-F238E27FC236}">
                <a16:creationId xmlns:a16="http://schemas.microsoft.com/office/drawing/2014/main" id="{57A829E9-C2C5-FC4A-ABFA-740E34F87919}"/>
              </a:ext>
            </a:extLst>
          </p:cNvPr>
          <p:cNvSpPr/>
          <p:nvPr/>
        </p:nvSpPr>
        <p:spPr>
          <a:xfrm>
            <a:off x="1539111" y="1918063"/>
            <a:ext cx="413657" cy="355600"/>
          </a:xfrm>
          <a:custGeom>
            <a:avLst/>
            <a:gdLst>
              <a:gd name="connsiteX0" fmla="*/ 426244 w 542925"/>
              <a:gd name="connsiteY0" fmla="*/ 92869 h 466725"/>
              <a:gd name="connsiteX1" fmla="*/ 426244 w 542925"/>
              <a:gd name="connsiteY1" fmla="*/ 45244 h 466725"/>
              <a:gd name="connsiteX2" fmla="*/ 445294 w 542925"/>
              <a:gd name="connsiteY2" fmla="*/ 45244 h 466725"/>
              <a:gd name="connsiteX3" fmla="*/ 445294 w 542925"/>
              <a:gd name="connsiteY3" fmla="*/ 7144 h 466725"/>
              <a:gd name="connsiteX4" fmla="*/ 426244 w 542925"/>
              <a:gd name="connsiteY4" fmla="*/ 7144 h 466725"/>
              <a:gd name="connsiteX5" fmla="*/ 311944 w 542925"/>
              <a:gd name="connsiteY5" fmla="*/ 7144 h 466725"/>
              <a:gd name="connsiteX6" fmla="*/ 292894 w 542925"/>
              <a:gd name="connsiteY6" fmla="*/ 7144 h 466725"/>
              <a:gd name="connsiteX7" fmla="*/ 292894 w 542925"/>
              <a:gd name="connsiteY7" fmla="*/ 45244 h 466725"/>
              <a:gd name="connsiteX8" fmla="*/ 311944 w 542925"/>
              <a:gd name="connsiteY8" fmla="*/ 45244 h 466725"/>
              <a:gd name="connsiteX9" fmla="*/ 311944 w 542925"/>
              <a:gd name="connsiteY9" fmla="*/ 92869 h 466725"/>
              <a:gd name="connsiteX10" fmla="*/ 235744 w 542925"/>
              <a:gd name="connsiteY10" fmla="*/ 92869 h 466725"/>
              <a:gd name="connsiteX11" fmla="*/ 235744 w 542925"/>
              <a:gd name="connsiteY11" fmla="*/ 45244 h 466725"/>
              <a:gd name="connsiteX12" fmla="*/ 254794 w 542925"/>
              <a:gd name="connsiteY12" fmla="*/ 45244 h 466725"/>
              <a:gd name="connsiteX13" fmla="*/ 254794 w 542925"/>
              <a:gd name="connsiteY13" fmla="*/ 7144 h 466725"/>
              <a:gd name="connsiteX14" fmla="*/ 235744 w 542925"/>
              <a:gd name="connsiteY14" fmla="*/ 7144 h 466725"/>
              <a:gd name="connsiteX15" fmla="*/ 121444 w 542925"/>
              <a:gd name="connsiteY15" fmla="*/ 7144 h 466725"/>
              <a:gd name="connsiteX16" fmla="*/ 102394 w 542925"/>
              <a:gd name="connsiteY16" fmla="*/ 7144 h 466725"/>
              <a:gd name="connsiteX17" fmla="*/ 102394 w 542925"/>
              <a:gd name="connsiteY17" fmla="*/ 45244 h 466725"/>
              <a:gd name="connsiteX18" fmla="*/ 121444 w 542925"/>
              <a:gd name="connsiteY18" fmla="*/ 45244 h 466725"/>
              <a:gd name="connsiteX19" fmla="*/ 121444 w 542925"/>
              <a:gd name="connsiteY19" fmla="*/ 92869 h 466725"/>
              <a:gd name="connsiteX20" fmla="*/ 7144 w 542925"/>
              <a:gd name="connsiteY20" fmla="*/ 92869 h 466725"/>
              <a:gd name="connsiteX21" fmla="*/ 7144 w 542925"/>
              <a:gd name="connsiteY21" fmla="*/ 359569 h 466725"/>
              <a:gd name="connsiteX22" fmla="*/ 7144 w 542925"/>
              <a:gd name="connsiteY22" fmla="*/ 397669 h 466725"/>
              <a:gd name="connsiteX23" fmla="*/ 7144 w 542925"/>
              <a:gd name="connsiteY23" fmla="*/ 464344 h 466725"/>
              <a:gd name="connsiteX24" fmla="*/ 140494 w 542925"/>
              <a:gd name="connsiteY24" fmla="*/ 464344 h 466725"/>
              <a:gd name="connsiteX25" fmla="*/ 140494 w 542925"/>
              <a:gd name="connsiteY25" fmla="*/ 397669 h 466725"/>
              <a:gd name="connsiteX26" fmla="*/ 235744 w 542925"/>
              <a:gd name="connsiteY26" fmla="*/ 397669 h 466725"/>
              <a:gd name="connsiteX27" fmla="*/ 235744 w 542925"/>
              <a:gd name="connsiteY27" fmla="*/ 207169 h 466725"/>
              <a:gd name="connsiteX28" fmla="*/ 311944 w 542925"/>
              <a:gd name="connsiteY28" fmla="*/ 207169 h 466725"/>
              <a:gd name="connsiteX29" fmla="*/ 311944 w 542925"/>
              <a:gd name="connsiteY29" fmla="*/ 397669 h 466725"/>
              <a:gd name="connsiteX30" fmla="*/ 407194 w 542925"/>
              <a:gd name="connsiteY30" fmla="*/ 397669 h 466725"/>
              <a:gd name="connsiteX31" fmla="*/ 407194 w 542925"/>
              <a:gd name="connsiteY31" fmla="*/ 464344 h 466725"/>
              <a:gd name="connsiteX32" fmla="*/ 540544 w 542925"/>
              <a:gd name="connsiteY32" fmla="*/ 464344 h 466725"/>
              <a:gd name="connsiteX33" fmla="*/ 540544 w 542925"/>
              <a:gd name="connsiteY33" fmla="*/ 397669 h 466725"/>
              <a:gd name="connsiteX34" fmla="*/ 540544 w 542925"/>
              <a:gd name="connsiteY34" fmla="*/ 359569 h 466725"/>
              <a:gd name="connsiteX35" fmla="*/ 540544 w 542925"/>
              <a:gd name="connsiteY35" fmla="*/ 92869 h 466725"/>
              <a:gd name="connsiteX36" fmla="*/ 426244 w 542925"/>
              <a:gd name="connsiteY36" fmla="*/ 92869 h 466725"/>
              <a:gd name="connsiteX37" fmla="*/ 388144 w 542925"/>
              <a:gd name="connsiteY37" fmla="*/ 45244 h 466725"/>
              <a:gd name="connsiteX38" fmla="*/ 388144 w 542925"/>
              <a:gd name="connsiteY38" fmla="*/ 92869 h 466725"/>
              <a:gd name="connsiteX39" fmla="*/ 350044 w 542925"/>
              <a:gd name="connsiteY39" fmla="*/ 92869 h 466725"/>
              <a:gd name="connsiteX40" fmla="*/ 350044 w 542925"/>
              <a:gd name="connsiteY40" fmla="*/ 45244 h 466725"/>
              <a:gd name="connsiteX41" fmla="*/ 388144 w 542925"/>
              <a:gd name="connsiteY41" fmla="*/ 45244 h 466725"/>
              <a:gd name="connsiteX42" fmla="*/ 159544 w 542925"/>
              <a:gd name="connsiteY42" fmla="*/ 45244 h 466725"/>
              <a:gd name="connsiteX43" fmla="*/ 197644 w 542925"/>
              <a:gd name="connsiteY43" fmla="*/ 45244 h 466725"/>
              <a:gd name="connsiteX44" fmla="*/ 197644 w 542925"/>
              <a:gd name="connsiteY44" fmla="*/ 92869 h 466725"/>
              <a:gd name="connsiteX45" fmla="*/ 159544 w 542925"/>
              <a:gd name="connsiteY45" fmla="*/ 92869 h 466725"/>
              <a:gd name="connsiteX46" fmla="*/ 159544 w 542925"/>
              <a:gd name="connsiteY46" fmla="*/ 45244 h 466725"/>
              <a:gd name="connsiteX47" fmla="*/ 102394 w 542925"/>
              <a:gd name="connsiteY47" fmla="*/ 426244 h 466725"/>
              <a:gd name="connsiteX48" fmla="*/ 45244 w 542925"/>
              <a:gd name="connsiteY48" fmla="*/ 426244 h 466725"/>
              <a:gd name="connsiteX49" fmla="*/ 45244 w 542925"/>
              <a:gd name="connsiteY49" fmla="*/ 397669 h 466725"/>
              <a:gd name="connsiteX50" fmla="*/ 102394 w 542925"/>
              <a:gd name="connsiteY50" fmla="*/ 397669 h 466725"/>
              <a:gd name="connsiteX51" fmla="*/ 102394 w 542925"/>
              <a:gd name="connsiteY51" fmla="*/ 426244 h 466725"/>
              <a:gd name="connsiteX52" fmla="*/ 197644 w 542925"/>
              <a:gd name="connsiteY52" fmla="*/ 359569 h 466725"/>
              <a:gd name="connsiteX53" fmla="*/ 140494 w 542925"/>
              <a:gd name="connsiteY53" fmla="*/ 359569 h 466725"/>
              <a:gd name="connsiteX54" fmla="*/ 45244 w 542925"/>
              <a:gd name="connsiteY54" fmla="*/ 359569 h 466725"/>
              <a:gd name="connsiteX55" fmla="*/ 45244 w 542925"/>
              <a:gd name="connsiteY55" fmla="*/ 130969 h 466725"/>
              <a:gd name="connsiteX56" fmla="*/ 121444 w 542925"/>
              <a:gd name="connsiteY56" fmla="*/ 130969 h 466725"/>
              <a:gd name="connsiteX57" fmla="*/ 197644 w 542925"/>
              <a:gd name="connsiteY57" fmla="*/ 130969 h 466725"/>
              <a:gd name="connsiteX58" fmla="*/ 197644 w 542925"/>
              <a:gd name="connsiteY58" fmla="*/ 359569 h 466725"/>
              <a:gd name="connsiteX59" fmla="*/ 235744 w 542925"/>
              <a:gd name="connsiteY59" fmla="*/ 169069 h 466725"/>
              <a:gd name="connsiteX60" fmla="*/ 235744 w 542925"/>
              <a:gd name="connsiteY60" fmla="*/ 130969 h 466725"/>
              <a:gd name="connsiteX61" fmla="*/ 311944 w 542925"/>
              <a:gd name="connsiteY61" fmla="*/ 130969 h 466725"/>
              <a:gd name="connsiteX62" fmla="*/ 311944 w 542925"/>
              <a:gd name="connsiteY62" fmla="*/ 169069 h 466725"/>
              <a:gd name="connsiteX63" fmla="*/ 235744 w 542925"/>
              <a:gd name="connsiteY63" fmla="*/ 169069 h 466725"/>
              <a:gd name="connsiteX64" fmla="*/ 502444 w 542925"/>
              <a:gd name="connsiteY64" fmla="*/ 426244 h 466725"/>
              <a:gd name="connsiteX65" fmla="*/ 445294 w 542925"/>
              <a:gd name="connsiteY65" fmla="*/ 426244 h 466725"/>
              <a:gd name="connsiteX66" fmla="*/ 445294 w 542925"/>
              <a:gd name="connsiteY66" fmla="*/ 397669 h 466725"/>
              <a:gd name="connsiteX67" fmla="*/ 502444 w 542925"/>
              <a:gd name="connsiteY67" fmla="*/ 397669 h 466725"/>
              <a:gd name="connsiteX68" fmla="*/ 502444 w 542925"/>
              <a:gd name="connsiteY68" fmla="*/ 426244 h 466725"/>
              <a:gd name="connsiteX69" fmla="*/ 407194 w 542925"/>
              <a:gd name="connsiteY69" fmla="*/ 359569 h 466725"/>
              <a:gd name="connsiteX70" fmla="*/ 350044 w 542925"/>
              <a:gd name="connsiteY70" fmla="*/ 359569 h 466725"/>
              <a:gd name="connsiteX71" fmla="*/ 350044 w 542925"/>
              <a:gd name="connsiteY71" fmla="*/ 130969 h 466725"/>
              <a:gd name="connsiteX72" fmla="*/ 426244 w 542925"/>
              <a:gd name="connsiteY72" fmla="*/ 130969 h 466725"/>
              <a:gd name="connsiteX73" fmla="*/ 502444 w 542925"/>
              <a:gd name="connsiteY73" fmla="*/ 130969 h 466725"/>
              <a:gd name="connsiteX74" fmla="*/ 502444 w 542925"/>
              <a:gd name="connsiteY74" fmla="*/ 359569 h 466725"/>
              <a:gd name="connsiteX75" fmla="*/ 407194 w 542925"/>
              <a:gd name="connsiteY75" fmla="*/ 35956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42925" h="466725">
                <a:moveTo>
                  <a:pt x="426244" y="92869"/>
                </a:moveTo>
                <a:lnTo>
                  <a:pt x="426244" y="45244"/>
                </a:lnTo>
                <a:lnTo>
                  <a:pt x="445294" y="45244"/>
                </a:lnTo>
                <a:lnTo>
                  <a:pt x="445294" y="7144"/>
                </a:lnTo>
                <a:lnTo>
                  <a:pt x="426244" y="7144"/>
                </a:lnTo>
                <a:lnTo>
                  <a:pt x="311944" y="7144"/>
                </a:lnTo>
                <a:lnTo>
                  <a:pt x="292894" y="7144"/>
                </a:lnTo>
                <a:lnTo>
                  <a:pt x="292894" y="45244"/>
                </a:lnTo>
                <a:lnTo>
                  <a:pt x="311944" y="45244"/>
                </a:lnTo>
                <a:lnTo>
                  <a:pt x="311944" y="92869"/>
                </a:lnTo>
                <a:lnTo>
                  <a:pt x="235744" y="92869"/>
                </a:lnTo>
                <a:lnTo>
                  <a:pt x="235744" y="45244"/>
                </a:lnTo>
                <a:lnTo>
                  <a:pt x="254794" y="45244"/>
                </a:lnTo>
                <a:lnTo>
                  <a:pt x="254794" y="7144"/>
                </a:lnTo>
                <a:lnTo>
                  <a:pt x="235744" y="7144"/>
                </a:lnTo>
                <a:lnTo>
                  <a:pt x="121444" y="7144"/>
                </a:lnTo>
                <a:lnTo>
                  <a:pt x="102394" y="7144"/>
                </a:lnTo>
                <a:lnTo>
                  <a:pt x="102394" y="45244"/>
                </a:lnTo>
                <a:lnTo>
                  <a:pt x="121444" y="45244"/>
                </a:lnTo>
                <a:lnTo>
                  <a:pt x="121444" y="92869"/>
                </a:lnTo>
                <a:lnTo>
                  <a:pt x="7144" y="92869"/>
                </a:lnTo>
                <a:lnTo>
                  <a:pt x="7144" y="359569"/>
                </a:lnTo>
                <a:lnTo>
                  <a:pt x="7144" y="397669"/>
                </a:lnTo>
                <a:lnTo>
                  <a:pt x="7144" y="464344"/>
                </a:lnTo>
                <a:lnTo>
                  <a:pt x="140494" y="464344"/>
                </a:lnTo>
                <a:lnTo>
                  <a:pt x="140494" y="397669"/>
                </a:lnTo>
                <a:lnTo>
                  <a:pt x="235744" y="397669"/>
                </a:lnTo>
                <a:lnTo>
                  <a:pt x="235744" y="207169"/>
                </a:lnTo>
                <a:lnTo>
                  <a:pt x="311944" y="207169"/>
                </a:lnTo>
                <a:lnTo>
                  <a:pt x="311944" y="397669"/>
                </a:lnTo>
                <a:lnTo>
                  <a:pt x="407194" y="397669"/>
                </a:lnTo>
                <a:lnTo>
                  <a:pt x="407194" y="464344"/>
                </a:lnTo>
                <a:lnTo>
                  <a:pt x="540544" y="464344"/>
                </a:lnTo>
                <a:lnTo>
                  <a:pt x="540544" y="397669"/>
                </a:lnTo>
                <a:lnTo>
                  <a:pt x="540544" y="359569"/>
                </a:lnTo>
                <a:lnTo>
                  <a:pt x="540544" y="92869"/>
                </a:lnTo>
                <a:lnTo>
                  <a:pt x="426244" y="92869"/>
                </a:lnTo>
                <a:close/>
                <a:moveTo>
                  <a:pt x="388144" y="45244"/>
                </a:moveTo>
                <a:lnTo>
                  <a:pt x="388144" y="92869"/>
                </a:lnTo>
                <a:lnTo>
                  <a:pt x="350044" y="92869"/>
                </a:lnTo>
                <a:lnTo>
                  <a:pt x="350044" y="45244"/>
                </a:lnTo>
                <a:lnTo>
                  <a:pt x="388144" y="45244"/>
                </a:lnTo>
                <a:close/>
                <a:moveTo>
                  <a:pt x="159544" y="45244"/>
                </a:moveTo>
                <a:lnTo>
                  <a:pt x="197644" y="45244"/>
                </a:lnTo>
                <a:lnTo>
                  <a:pt x="197644" y="92869"/>
                </a:lnTo>
                <a:lnTo>
                  <a:pt x="159544" y="92869"/>
                </a:lnTo>
                <a:lnTo>
                  <a:pt x="159544" y="45244"/>
                </a:lnTo>
                <a:close/>
                <a:moveTo>
                  <a:pt x="102394" y="426244"/>
                </a:moveTo>
                <a:lnTo>
                  <a:pt x="45244" y="426244"/>
                </a:lnTo>
                <a:lnTo>
                  <a:pt x="45244" y="397669"/>
                </a:lnTo>
                <a:lnTo>
                  <a:pt x="102394" y="397669"/>
                </a:lnTo>
                <a:lnTo>
                  <a:pt x="102394" y="426244"/>
                </a:lnTo>
                <a:close/>
                <a:moveTo>
                  <a:pt x="197644" y="359569"/>
                </a:moveTo>
                <a:lnTo>
                  <a:pt x="140494" y="359569"/>
                </a:lnTo>
                <a:lnTo>
                  <a:pt x="45244" y="359569"/>
                </a:lnTo>
                <a:lnTo>
                  <a:pt x="45244" y="130969"/>
                </a:lnTo>
                <a:lnTo>
                  <a:pt x="121444" y="130969"/>
                </a:lnTo>
                <a:lnTo>
                  <a:pt x="197644" y="130969"/>
                </a:lnTo>
                <a:lnTo>
                  <a:pt x="197644" y="359569"/>
                </a:lnTo>
                <a:close/>
                <a:moveTo>
                  <a:pt x="235744" y="169069"/>
                </a:moveTo>
                <a:lnTo>
                  <a:pt x="235744" y="130969"/>
                </a:lnTo>
                <a:lnTo>
                  <a:pt x="311944" y="130969"/>
                </a:lnTo>
                <a:lnTo>
                  <a:pt x="311944" y="169069"/>
                </a:lnTo>
                <a:lnTo>
                  <a:pt x="235744" y="169069"/>
                </a:lnTo>
                <a:close/>
                <a:moveTo>
                  <a:pt x="502444" y="426244"/>
                </a:moveTo>
                <a:lnTo>
                  <a:pt x="445294" y="426244"/>
                </a:lnTo>
                <a:lnTo>
                  <a:pt x="445294" y="397669"/>
                </a:lnTo>
                <a:lnTo>
                  <a:pt x="502444" y="397669"/>
                </a:lnTo>
                <a:lnTo>
                  <a:pt x="502444" y="426244"/>
                </a:lnTo>
                <a:close/>
                <a:moveTo>
                  <a:pt x="407194" y="359569"/>
                </a:moveTo>
                <a:lnTo>
                  <a:pt x="350044" y="359569"/>
                </a:lnTo>
                <a:lnTo>
                  <a:pt x="350044" y="130969"/>
                </a:lnTo>
                <a:lnTo>
                  <a:pt x="426244" y="130969"/>
                </a:lnTo>
                <a:lnTo>
                  <a:pt x="502444" y="130969"/>
                </a:lnTo>
                <a:lnTo>
                  <a:pt x="502444" y="359569"/>
                </a:lnTo>
                <a:lnTo>
                  <a:pt x="407194" y="359569"/>
                </a:lnTo>
                <a:close/>
              </a:path>
            </a:pathLst>
          </a:custGeom>
          <a:solidFill>
            <a:srgbClr val="002856"/>
          </a:solidFill>
          <a:ln w="9525" cap="flat">
            <a:noFill/>
            <a:prstDash val="solid"/>
            <a:miter/>
          </a:ln>
        </p:spPr>
        <p:txBody>
          <a:bodyPr rtlCol="0" anchor="ctr"/>
          <a:lstStyle/>
          <a:p>
            <a:endParaRPr lang="en-US"/>
          </a:p>
        </p:txBody>
      </p:sp>
      <p:sp>
        <p:nvSpPr>
          <p:cNvPr id="41" name="Freeform: Shape 17">
            <a:extLst>
              <a:ext uri="{FF2B5EF4-FFF2-40B4-BE49-F238E27FC236}">
                <a16:creationId xmlns:a16="http://schemas.microsoft.com/office/drawing/2014/main" id="{3C54E4C0-CD56-2741-9D0C-A5B9DB41703D}"/>
              </a:ext>
            </a:extLst>
          </p:cNvPr>
          <p:cNvSpPr/>
          <p:nvPr/>
        </p:nvSpPr>
        <p:spPr>
          <a:xfrm>
            <a:off x="7382267" y="1871177"/>
            <a:ext cx="290945" cy="381000"/>
          </a:xfrm>
          <a:custGeom>
            <a:avLst/>
            <a:gdLst>
              <a:gd name="connsiteX0" fmla="*/ 388144 w 400050"/>
              <a:gd name="connsiteY0" fmla="*/ 45244 h 523875"/>
              <a:gd name="connsiteX1" fmla="*/ 7144 w 400050"/>
              <a:gd name="connsiteY1" fmla="*/ 45244 h 523875"/>
              <a:gd name="connsiteX2" fmla="*/ 7144 w 400050"/>
              <a:gd name="connsiteY2" fmla="*/ 7144 h 523875"/>
              <a:gd name="connsiteX3" fmla="*/ 388144 w 400050"/>
              <a:gd name="connsiteY3" fmla="*/ 7144 h 523875"/>
              <a:gd name="connsiteX4" fmla="*/ 388144 w 400050"/>
              <a:gd name="connsiteY4" fmla="*/ 45244 h 523875"/>
              <a:gd name="connsiteX5" fmla="*/ 7144 w 400050"/>
              <a:gd name="connsiteY5" fmla="*/ 521494 h 523875"/>
              <a:gd name="connsiteX6" fmla="*/ 388144 w 400050"/>
              <a:gd name="connsiteY6" fmla="*/ 521494 h 523875"/>
              <a:gd name="connsiteX7" fmla="*/ 388144 w 400050"/>
              <a:gd name="connsiteY7" fmla="*/ 483394 h 523875"/>
              <a:gd name="connsiteX8" fmla="*/ 7144 w 400050"/>
              <a:gd name="connsiteY8" fmla="*/ 483394 h 523875"/>
              <a:gd name="connsiteX9" fmla="*/ 7144 w 400050"/>
              <a:gd name="connsiteY9" fmla="*/ 521494 h 523875"/>
              <a:gd name="connsiteX10" fmla="*/ 12859 w 400050"/>
              <a:gd name="connsiteY10" fmla="*/ 454819 h 523875"/>
              <a:gd name="connsiteX11" fmla="*/ 118682 w 400050"/>
              <a:gd name="connsiteY11" fmla="*/ 264319 h 523875"/>
              <a:gd name="connsiteX12" fmla="*/ 12859 w 400050"/>
              <a:gd name="connsiteY12" fmla="*/ 73819 h 523875"/>
              <a:gd name="connsiteX13" fmla="*/ 382429 w 400050"/>
              <a:gd name="connsiteY13" fmla="*/ 73819 h 523875"/>
              <a:gd name="connsiteX14" fmla="*/ 276892 w 400050"/>
              <a:gd name="connsiteY14" fmla="*/ 263843 h 523875"/>
              <a:gd name="connsiteX15" fmla="*/ 393573 w 400050"/>
              <a:gd name="connsiteY15" fmla="*/ 454819 h 523875"/>
              <a:gd name="connsiteX16" fmla="*/ 12859 w 400050"/>
              <a:gd name="connsiteY16" fmla="*/ 454819 h 523875"/>
              <a:gd name="connsiteX17" fmla="*/ 282893 w 400050"/>
              <a:gd name="connsiteY17" fmla="*/ 416719 h 523875"/>
              <a:gd name="connsiteX18" fmla="*/ 197930 w 400050"/>
              <a:gd name="connsiteY18" fmla="*/ 371761 h 523875"/>
              <a:gd name="connsiteX19" fmla="*/ 118015 w 400050"/>
              <a:gd name="connsiteY19" fmla="*/ 416719 h 523875"/>
              <a:gd name="connsiteX20" fmla="*/ 282893 w 400050"/>
              <a:gd name="connsiteY20" fmla="*/ 416719 h 523875"/>
              <a:gd name="connsiteX21" fmla="*/ 162306 w 400050"/>
              <a:gd name="connsiteY21" fmla="*/ 264319 h 523875"/>
              <a:gd name="connsiteX22" fmla="*/ 94583 w 400050"/>
              <a:gd name="connsiteY22" fmla="*/ 386144 h 523875"/>
              <a:gd name="connsiteX23" fmla="*/ 197358 w 400050"/>
              <a:gd name="connsiteY23" fmla="*/ 328327 h 523875"/>
              <a:gd name="connsiteX24" fmla="*/ 307086 w 400050"/>
              <a:gd name="connsiteY24" fmla="*/ 386429 h 523875"/>
              <a:gd name="connsiteX25" fmla="*/ 232696 w 400050"/>
              <a:gd name="connsiteY25" fmla="*/ 264795 h 523875"/>
              <a:gd name="connsiteX26" fmla="*/ 317659 w 400050"/>
              <a:gd name="connsiteY26" fmla="*/ 111919 h 523875"/>
              <a:gd name="connsiteX27" fmla="*/ 77629 w 400050"/>
              <a:gd name="connsiteY27" fmla="*/ 111919 h 523875"/>
              <a:gd name="connsiteX28" fmla="*/ 162306 w 400050"/>
              <a:gd name="connsiteY28" fmla="*/ 264319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0050" h="523875">
                <a:moveTo>
                  <a:pt x="388144" y="45244"/>
                </a:moveTo>
                <a:lnTo>
                  <a:pt x="7144" y="45244"/>
                </a:lnTo>
                <a:lnTo>
                  <a:pt x="7144" y="7144"/>
                </a:lnTo>
                <a:lnTo>
                  <a:pt x="388144" y="7144"/>
                </a:lnTo>
                <a:lnTo>
                  <a:pt x="388144" y="45244"/>
                </a:lnTo>
                <a:close/>
                <a:moveTo>
                  <a:pt x="7144" y="521494"/>
                </a:moveTo>
                <a:lnTo>
                  <a:pt x="388144" y="521494"/>
                </a:lnTo>
                <a:lnTo>
                  <a:pt x="388144" y="483394"/>
                </a:lnTo>
                <a:lnTo>
                  <a:pt x="7144" y="483394"/>
                </a:lnTo>
                <a:lnTo>
                  <a:pt x="7144" y="521494"/>
                </a:lnTo>
                <a:close/>
                <a:moveTo>
                  <a:pt x="12859" y="454819"/>
                </a:moveTo>
                <a:lnTo>
                  <a:pt x="118682" y="264319"/>
                </a:lnTo>
                <a:lnTo>
                  <a:pt x="12859" y="73819"/>
                </a:lnTo>
                <a:lnTo>
                  <a:pt x="382429" y="73819"/>
                </a:lnTo>
                <a:lnTo>
                  <a:pt x="276892" y="263843"/>
                </a:lnTo>
                <a:lnTo>
                  <a:pt x="393573" y="454819"/>
                </a:lnTo>
                <a:lnTo>
                  <a:pt x="12859" y="454819"/>
                </a:lnTo>
                <a:close/>
                <a:moveTo>
                  <a:pt x="282893" y="416719"/>
                </a:moveTo>
                <a:lnTo>
                  <a:pt x="197930" y="371761"/>
                </a:lnTo>
                <a:lnTo>
                  <a:pt x="118015" y="416719"/>
                </a:lnTo>
                <a:lnTo>
                  <a:pt x="282893" y="416719"/>
                </a:lnTo>
                <a:close/>
                <a:moveTo>
                  <a:pt x="162306" y="264319"/>
                </a:moveTo>
                <a:lnTo>
                  <a:pt x="94583" y="386144"/>
                </a:lnTo>
                <a:lnTo>
                  <a:pt x="197358" y="328327"/>
                </a:lnTo>
                <a:lnTo>
                  <a:pt x="307086" y="386429"/>
                </a:lnTo>
                <a:lnTo>
                  <a:pt x="232696" y="264795"/>
                </a:lnTo>
                <a:lnTo>
                  <a:pt x="317659" y="111919"/>
                </a:lnTo>
                <a:lnTo>
                  <a:pt x="77629" y="111919"/>
                </a:lnTo>
                <a:lnTo>
                  <a:pt x="162306" y="264319"/>
                </a:lnTo>
                <a:close/>
              </a:path>
            </a:pathLst>
          </a:custGeom>
          <a:solidFill>
            <a:srgbClr val="002856"/>
          </a:solidFill>
          <a:ln w="9525" cap="flat">
            <a:noFill/>
            <a:prstDash val="solid"/>
            <a:miter/>
          </a:ln>
        </p:spPr>
        <p:txBody>
          <a:bodyPr rtlCol="0" anchor="ctr"/>
          <a:lstStyle/>
          <a:p>
            <a:endParaRPr lang="en-US"/>
          </a:p>
        </p:txBody>
      </p:sp>
      <p:sp>
        <p:nvSpPr>
          <p:cNvPr id="46" name="Freeform: Shape 219">
            <a:extLst>
              <a:ext uri="{FF2B5EF4-FFF2-40B4-BE49-F238E27FC236}">
                <a16:creationId xmlns:a16="http://schemas.microsoft.com/office/drawing/2014/main" id="{6BAE3835-FF28-5F4A-907D-31F0B5ED801D}"/>
              </a:ext>
            </a:extLst>
          </p:cNvPr>
          <p:cNvSpPr/>
          <p:nvPr/>
        </p:nvSpPr>
        <p:spPr>
          <a:xfrm>
            <a:off x="10210806" y="1940161"/>
            <a:ext cx="499533" cy="355600"/>
          </a:xfrm>
          <a:custGeom>
            <a:avLst/>
            <a:gdLst>
              <a:gd name="connsiteX0" fmla="*/ 511969 w 561975"/>
              <a:gd name="connsiteY0" fmla="*/ 73819 h 400050"/>
              <a:gd name="connsiteX1" fmla="*/ 559594 w 561975"/>
              <a:gd name="connsiteY1" fmla="*/ 73819 h 400050"/>
              <a:gd name="connsiteX2" fmla="*/ 559594 w 561975"/>
              <a:gd name="connsiteY2" fmla="*/ 35719 h 400050"/>
              <a:gd name="connsiteX3" fmla="*/ 473869 w 561975"/>
              <a:gd name="connsiteY3" fmla="*/ 35719 h 400050"/>
              <a:gd name="connsiteX4" fmla="*/ 473869 w 561975"/>
              <a:gd name="connsiteY4" fmla="*/ 64770 h 400050"/>
              <a:gd name="connsiteX5" fmla="*/ 382429 w 561975"/>
              <a:gd name="connsiteY5" fmla="*/ 26670 h 400050"/>
              <a:gd name="connsiteX6" fmla="*/ 292513 w 561975"/>
              <a:gd name="connsiteY6" fmla="*/ 26670 h 400050"/>
              <a:gd name="connsiteX7" fmla="*/ 247364 w 561975"/>
              <a:gd name="connsiteY7" fmla="*/ 45244 h 400050"/>
              <a:gd name="connsiteX8" fmla="*/ 92869 w 561975"/>
              <a:gd name="connsiteY8" fmla="*/ 45244 h 400050"/>
              <a:gd name="connsiteX9" fmla="*/ 92869 w 561975"/>
              <a:gd name="connsiteY9" fmla="*/ 7144 h 400050"/>
              <a:gd name="connsiteX10" fmla="*/ 7144 w 561975"/>
              <a:gd name="connsiteY10" fmla="*/ 7144 h 400050"/>
              <a:gd name="connsiteX11" fmla="*/ 7144 w 561975"/>
              <a:gd name="connsiteY11" fmla="*/ 45244 h 400050"/>
              <a:gd name="connsiteX12" fmla="*/ 54769 w 561975"/>
              <a:gd name="connsiteY12" fmla="*/ 45244 h 400050"/>
              <a:gd name="connsiteX13" fmla="*/ 54769 w 561975"/>
              <a:gd name="connsiteY13" fmla="*/ 264319 h 400050"/>
              <a:gd name="connsiteX14" fmla="*/ 7144 w 561975"/>
              <a:gd name="connsiteY14" fmla="*/ 264319 h 400050"/>
              <a:gd name="connsiteX15" fmla="*/ 7144 w 561975"/>
              <a:gd name="connsiteY15" fmla="*/ 302419 h 400050"/>
              <a:gd name="connsiteX16" fmla="*/ 92869 w 561975"/>
              <a:gd name="connsiteY16" fmla="*/ 302419 h 400050"/>
              <a:gd name="connsiteX17" fmla="*/ 92869 w 561975"/>
              <a:gd name="connsiteY17" fmla="*/ 273844 h 400050"/>
              <a:gd name="connsiteX18" fmla="*/ 110966 w 561975"/>
              <a:gd name="connsiteY18" fmla="*/ 273844 h 400050"/>
              <a:gd name="connsiteX19" fmla="*/ 162592 w 561975"/>
              <a:gd name="connsiteY19" fmla="*/ 354997 h 400050"/>
              <a:gd name="connsiteX20" fmla="*/ 195167 w 561975"/>
              <a:gd name="connsiteY20" fmla="*/ 384429 h 400050"/>
              <a:gd name="connsiteX21" fmla="*/ 231934 w 561975"/>
              <a:gd name="connsiteY21" fmla="*/ 393097 h 400050"/>
              <a:gd name="connsiteX22" fmla="*/ 255651 w 561975"/>
              <a:gd name="connsiteY22" fmla="*/ 389573 h 400050"/>
              <a:gd name="connsiteX23" fmla="*/ 381381 w 561975"/>
              <a:gd name="connsiteY23" fmla="*/ 351854 h 400050"/>
              <a:gd name="connsiteX24" fmla="*/ 446532 w 561975"/>
              <a:gd name="connsiteY24" fmla="*/ 302800 h 400050"/>
              <a:gd name="connsiteX25" fmla="*/ 473869 w 561975"/>
              <a:gd name="connsiteY25" fmla="*/ 302800 h 400050"/>
              <a:gd name="connsiteX26" fmla="*/ 473869 w 561975"/>
              <a:gd name="connsiteY26" fmla="*/ 330899 h 400050"/>
              <a:gd name="connsiteX27" fmla="*/ 559594 w 561975"/>
              <a:gd name="connsiteY27" fmla="*/ 330899 h 400050"/>
              <a:gd name="connsiteX28" fmla="*/ 559594 w 561975"/>
              <a:gd name="connsiteY28" fmla="*/ 292799 h 400050"/>
              <a:gd name="connsiteX29" fmla="*/ 511969 w 561975"/>
              <a:gd name="connsiteY29" fmla="*/ 292799 h 400050"/>
              <a:gd name="connsiteX30" fmla="*/ 511969 w 561975"/>
              <a:gd name="connsiteY30" fmla="*/ 80582 h 400050"/>
              <a:gd name="connsiteX31" fmla="*/ 511969 w 561975"/>
              <a:gd name="connsiteY31" fmla="*/ 73819 h 400050"/>
              <a:gd name="connsiteX32" fmla="*/ 370427 w 561975"/>
              <a:gd name="connsiteY32" fmla="*/ 315468 h 400050"/>
              <a:gd name="connsiteX33" fmla="*/ 244697 w 561975"/>
              <a:gd name="connsiteY33" fmla="*/ 353187 h 400050"/>
              <a:gd name="connsiteX34" fmla="*/ 212217 w 561975"/>
              <a:gd name="connsiteY34" fmla="*/ 350425 h 400050"/>
              <a:gd name="connsiteX35" fmla="*/ 194691 w 561975"/>
              <a:gd name="connsiteY35" fmla="*/ 334613 h 400050"/>
              <a:gd name="connsiteX36" fmla="*/ 131826 w 561975"/>
              <a:gd name="connsiteY36" fmla="*/ 235839 h 400050"/>
              <a:gd name="connsiteX37" fmla="*/ 92869 w 561975"/>
              <a:gd name="connsiteY37" fmla="*/ 235839 h 400050"/>
              <a:gd name="connsiteX38" fmla="*/ 92869 w 561975"/>
              <a:gd name="connsiteY38" fmla="*/ 83439 h 400050"/>
              <a:gd name="connsiteX39" fmla="*/ 209264 w 561975"/>
              <a:gd name="connsiteY39" fmla="*/ 83439 h 400050"/>
              <a:gd name="connsiteX40" fmla="*/ 132683 w 561975"/>
              <a:gd name="connsiteY40" fmla="*/ 160020 h 400050"/>
              <a:gd name="connsiteX41" fmla="*/ 156020 w 561975"/>
              <a:gd name="connsiteY41" fmla="*/ 183547 h 400050"/>
              <a:gd name="connsiteX42" fmla="*/ 216694 w 561975"/>
              <a:gd name="connsiteY42" fmla="*/ 208883 h 400050"/>
              <a:gd name="connsiteX43" fmla="*/ 216694 w 561975"/>
              <a:gd name="connsiteY43" fmla="*/ 208883 h 400050"/>
              <a:gd name="connsiteX44" fmla="*/ 277368 w 561975"/>
              <a:gd name="connsiteY44" fmla="*/ 183642 h 400050"/>
              <a:gd name="connsiteX45" fmla="*/ 300800 w 561975"/>
              <a:gd name="connsiteY45" fmla="*/ 160115 h 400050"/>
              <a:gd name="connsiteX46" fmla="*/ 330327 w 561975"/>
              <a:gd name="connsiteY46" fmla="*/ 160115 h 400050"/>
              <a:gd name="connsiteX47" fmla="*/ 413099 w 561975"/>
              <a:gd name="connsiteY47" fmla="*/ 284321 h 400050"/>
              <a:gd name="connsiteX48" fmla="*/ 370427 w 561975"/>
              <a:gd name="connsiteY48" fmla="*/ 315468 h 400050"/>
              <a:gd name="connsiteX49" fmla="*/ 445961 w 561975"/>
              <a:gd name="connsiteY49" fmla="*/ 264795 h 400050"/>
              <a:gd name="connsiteX50" fmla="*/ 350711 w 561975"/>
              <a:gd name="connsiteY50" fmla="*/ 121920 h 400050"/>
              <a:gd name="connsiteX51" fmla="*/ 284988 w 561975"/>
              <a:gd name="connsiteY51" fmla="*/ 121920 h 400050"/>
              <a:gd name="connsiteX52" fmla="*/ 250412 w 561975"/>
              <a:gd name="connsiteY52" fmla="*/ 156686 h 400050"/>
              <a:gd name="connsiteX53" fmla="*/ 216789 w 561975"/>
              <a:gd name="connsiteY53" fmla="*/ 170688 h 400050"/>
              <a:gd name="connsiteX54" fmla="*/ 216789 w 561975"/>
              <a:gd name="connsiteY54" fmla="*/ 170688 h 400050"/>
              <a:gd name="connsiteX55" fmla="*/ 186690 w 561975"/>
              <a:gd name="connsiteY55" fmla="*/ 159925 h 400050"/>
              <a:gd name="connsiteX56" fmla="*/ 274225 w 561975"/>
              <a:gd name="connsiteY56" fmla="*/ 72390 h 400050"/>
              <a:gd name="connsiteX57" fmla="*/ 292608 w 561975"/>
              <a:gd name="connsiteY57" fmla="*/ 64770 h 400050"/>
              <a:gd name="connsiteX58" fmla="*/ 374904 w 561975"/>
              <a:gd name="connsiteY58" fmla="*/ 64770 h 400050"/>
              <a:gd name="connsiteX59" fmla="*/ 473964 w 561975"/>
              <a:gd name="connsiteY59" fmla="*/ 106013 h 400050"/>
              <a:gd name="connsiteX60" fmla="*/ 473964 w 561975"/>
              <a:gd name="connsiteY60" fmla="*/ 264795 h 400050"/>
              <a:gd name="connsiteX61" fmla="*/ 445961 w 561975"/>
              <a:gd name="connsiteY61" fmla="*/ 26479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 h="400050">
                <a:moveTo>
                  <a:pt x="511969" y="73819"/>
                </a:moveTo>
                <a:lnTo>
                  <a:pt x="559594" y="73819"/>
                </a:lnTo>
                <a:lnTo>
                  <a:pt x="559594" y="35719"/>
                </a:lnTo>
                <a:lnTo>
                  <a:pt x="473869" y="35719"/>
                </a:lnTo>
                <a:lnTo>
                  <a:pt x="473869" y="64770"/>
                </a:lnTo>
                <a:lnTo>
                  <a:pt x="382429" y="26670"/>
                </a:lnTo>
                <a:lnTo>
                  <a:pt x="292513" y="26670"/>
                </a:lnTo>
                <a:cubicBezTo>
                  <a:pt x="275463" y="26670"/>
                  <a:pt x="259461" y="33242"/>
                  <a:pt x="247364" y="45244"/>
                </a:cubicBezTo>
                <a:lnTo>
                  <a:pt x="92869" y="45244"/>
                </a:lnTo>
                <a:lnTo>
                  <a:pt x="92869" y="7144"/>
                </a:lnTo>
                <a:lnTo>
                  <a:pt x="7144" y="7144"/>
                </a:lnTo>
                <a:lnTo>
                  <a:pt x="7144" y="45244"/>
                </a:lnTo>
                <a:lnTo>
                  <a:pt x="54769" y="45244"/>
                </a:lnTo>
                <a:lnTo>
                  <a:pt x="54769" y="264319"/>
                </a:lnTo>
                <a:lnTo>
                  <a:pt x="7144" y="264319"/>
                </a:lnTo>
                <a:lnTo>
                  <a:pt x="7144" y="302419"/>
                </a:lnTo>
                <a:lnTo>
                  <a:pt x="92869" y="302419"/>
                </a:lnTo>
                <a:lnTo>
                  <a:pt x="92869" y="273844"/>
                </a:lnTo>
                <a:lnTo>
                  <a:pt x="110966" y="273844"/>
                </a:lnTo>
                <a:lnTo>
                  <a:pt x="162592" y="354997"/>
                </a:lnTo>
                <a:cubicBezTo>
                  <a:pt x="170593" y="367570"/>
                  <a:pt x="181833" y="377762"/>
                  <a:pt x="195167" y="384429"/>
                </a:cubicBezTo>
                <a:cubicBezTo>
                  <a:pt x="206693" y="390239"/>
                  <a:pt x="219266" y="393097"/>
                  <a:pt x="231934" y="393097"/>
                </a:cubicBezTo>
                <a:cubicBezTo>
                  <a:pt x="239839" y="393097"/>
                  <a:pt x="247841" y="391954"/>
                  <a:pt x="255651" y="389573"/>
                </a:cubicBezTo>
                <a:lnTo>
                  <a:pt x="381381" y="351854"/>
                </a:lnTo>
                <a:cubicBezTo>
                  <a:pt x="408241" y="343757"/>
                  <a:pt x="431387" y="326136"/>
                  <a:pt x="446532" y="302800"/>
                </a:cubicBezTo>
                <a:lnTo>
                  <a:pt x="473869" y="302800"/>
                </a:lnTo>
                <a:lnTo>
                  <a:pt x="473869" y="330899"/>
                </a:lnTo>
                <a:lnTo>
                  <a:pt x="559594" y="330899"/>
                </a:lnTo>
                <a:lnTo>
                  <a:pt x="559594" y="292799"/>
                </a:lnTo>
                <a:lnTo>
                  <a:pt x="511969" y="292799"/>
                </a:lnTo>
                <a:lnTo>
                  <a:pt x="511969" y="80582"/>
                </a:lnTo>
                <a:lnTo>
                  <a:pt x="511969" y="73819"/>
                </a:lnTo>
                <a:close/>
                <a:moveTo>
                  <a:pt x="370427" y="315468"/>
                </a:moveTo>
                <a:lnTo>
                  <a:pt x="244697" y="353187"/>
                </a:lnTo>
                <a:cubicBezTo>
                  <a:pt x="233839" y="356426"/>
                  <a:pt x="222314" y="355473"/>
                  <a:pt x="212217" y="350425"/>
                </a:cubicBezTo>
                <a:cubicBezTo>
                  <a:pt x="205074" y="346805"/>
                  <a:pt x="198977" y="341376"/>
                  <a:pt x="194691" y="334613"/>
                </a:cubicBezTo>
                <a:lnTo>
                  <a:pt x="131826" y="235839"/>
                </a:lnTo>
                <a:lnTo>
                  <a:pt x="92869" y="235839"/>
                </a:lnTo>
                <a:lnTo>
                  <a:pt x="92869" y="83439"/>
                </a:lnTo>
                <a:lnTo>
                  <a:pt x="209264" y="83439"/>
                </a:lnTo>
                <a:lnTo>
                  <a:pt x="132683" y="160020"/>
                </a:lnTo>
                <a:lnTo>
                  <a:pt x="156020" y="183547"/>
                </a:lnTo>
                <a:cubicBezTo>
                  <a:pt x="172212" y="199835"/>
                  <a:pt x="193739" y="208788"/>
                  <a:pt x="216694" y="208883"/>
                </a:cubicBezTo>
                <a:cubicBezTo>
                  <a:pt x="216694" y="208883"/>
                  <a:pt x="216694" y="208883"/>
                  <a:pt x="216694" y="208883"/>
                </a:cubicBezTo>
                <a:cubicBezTo>
                  <a:pt x="239649" y="208883"/>
                  <a:pt x="261175" y="199930"/>
                  <a:pt x="277368" y="183642"/>
                </a:cubicBezTo>
                <a:lnTo>
                  <a:pt x="300800" y="160115"/>
                </a:lnTo>
                <a:lnTo>
                  <a:pt x="330327" y="160115"/>
                </a:lnTo>
                <a:lnTo>
                  <a:pt x="413099" y="284321"/>
                </a:lnTo>
                <a:cubicBezTo>
                  <a:pt x="402907" y="298990"/>
                  <a:pt x="387858" y="310229"/>
                  <a:pt x="370427" y="315468"/>
                </a:cubicBezTo>
                <a:close/>
                <a:moveTo>
                  <a:pt x="445961" y="264795"/>
                </a:moveTo>
                <a:lnTo>
                  <a:pt x="350711" y="121920"/>
                </a:lnTo>
                <a:lnTo>
                  <a:pt x="284988" y="121920"/>
                </a:lnTo>
                <a:lnTo>
                  <a:pt x="250412" y="156686"/>
                </a:lnTo>
                <a:cubicBezTo>
                  <a:pt x="241459" y="165735"/>
                  <a:pt x="229458" y="170688"/>
                  <a:pt x="216789" y="170688"/>
                </a:cubicBezTo>
                <a:cubicBezTo>
                  <a:pt x="216789" y="170688"/>
                  <a:pt x="216789" y="170688"/>
                  <a:pt x="216789" y="170688"/>
                </a:cubicBezTo>
                <a:cubicBezTo>
                  <a:pt x="205645" y="170688"/>
                  <a:pt x="195167" y="166878"/>
                  <a:pt x="186690" y="159925"/>
                </a:cubicBezTo>
                <a:lnTo>
                  <a:pt x="274225" y="72390"/>
                </a:lnTo>
                <a:cubicBezTo>
                  <a:pt x="279082" y="67532"/>
                  <a:pt x="285655" y="64770"/>
                  <a:pt x="292608" y="64770"/>
                </a:cubicBezTo>
                <a:lnTo>
                  <a:pt x="374904" y="64770"/>
                </a:lnTo>
                <a:lnTo>
                  <a:pt x="473964" y="106013"/>
                </a:lnTo>
                <a:lnTo>
                  <a:pt x="473964" y="264795"/>
                </a:lnTo>
                <a:lnTo>
                  <a:pt x="445961" y="264795"/>
                </a:lnTo>
                <a:close/>
              </a:path>
            </a:pathLst>
          </a:custGeom>
          <a:solidFill>
            <a:srgbClr val="002856"/>
          </a:solidFill>
          <a:ln w="9525" cap="flat">
            <a:noFill/>
            <a:prstDash val="solid"/>
            <a:miter/>
          </a:ln>
        </p:spPr>
        <p:txBody>
          <a:bodyPr rtlCol="0" anchor="ctr"/>
          <a:lstStyle/>
          <a:p>
            <a:endParaRPr lang="en-US"/>
          </a:p>
        </p:txBody>
      </p:sp>
      <p:sp>
        <p:nvSpPr>
          <p:cNvPr id="47" name="Freeform: Shape 178">
            <a:extLst>
              <a:ext uri="{FF2B5EF4-FFF2-40B4-BE49-F238E27FC236}">
                <a16:creationId xmlns:a16="http://schemas.microsoft.com/office/drawing/2014/main" id="{ADBE5691-152A-994F-A19B-1447DFA7195F}"/>
              </a:ext>
            </a:extLst>
          </p:cNvPr>
          <p:cNvSpPr/>
          <p:nvPr/>
        </p:nvSpPr>
        <p:spPr>
          <a:xfrm>
            <a:off x="4346981" y="1873857"/>
            <a:ext cx="499533" cy="384256"/>
          </a:xfrm>
          <a:custGeom>
            <a:avLst/>
            <a:gdLst>
              <a:gd name="connsiteX0" fmla="*/ 502444 w 619125"/>
              <a:gd name="connsiteY0" fmla="*/ 64294 h 476250"/>
              <a:gd name="connsiteX1" fmla="*/ 332232 w 619125"/>
              <a:gd name="connsiteY1" fmla="*/ 64294 h 476250"/>
              <a:gd name="connsiteX2" fmla="*/ 332232 w 619125"/>
              <a:gd name="connsiteY2" fmla="*/ 7144 h 476250"/>
              <a:gd name="connsiteX3" fmla="*/ 294132 w 619125"/>
              <a:gd name="connsiteY3" fmla="*/ 7144 h 476250"/>
              <a:gd name="connsiteX4" fmla="*/ 294132 w 619125"/>
              <a:gd name="connsiteY4" fmla="*/ 64294 h 476250"/>
              <a:gd name="connsiteX5" fmla="*/ 121444 w 619125"/>
              <a:gd name="connsiteY5" fmla="*/ 64294 h 476250"/>
              <a:gd name="connsiteX6" fmla="*/ 7144 w 619125"/>
              <a:gd name="connsiteY6" fmla="*/ 235744 h 476250"/>
              <a:gd name="connsiteX7" fmla="*/ 121444 w 619125"/>
              <a:gd name="connsiteY7" fmla="*/ 350044 h 476250"/>
              <a:gd name="connsiteX8" fmla="*/ 235744 w 619125"/>
              <a:gd name="connsiteY8" fmla="*/ 235744 h 476250"/>
              <a:gd name="connsiteX9" fmla="*/ 146875 w 619125"/>
              <a:gd name="connsiteY9" fmla="*/ 102394 h 476250"/>
              <a:gd name="connsiteX10" fmla="*/ 294227 w 619125"/>
              <a:gd name="connsiteY10" fmla="*/ 102394 h 476250"/>
              <a:gd name="connsiteX11" fmla="*/ 294227 w 619125"/>
              <a:gd name="connsiteY11" fmla="*/ 435769 h 476250"/>
              <a:gd name="connsiteX12" fmla="*/ 121444 w 619125"/>
              <a:gd name="connsiteY12" fmla="*/ 435769 h 476250"/>
              <a:gd name="connsiteX13" fmla="*/ 121444 w 619125"/>
              <a:gd name="connsiteY13" fmla="*/ 473869 h 476250"/>
              <a:gd name="connsiteX14" fmla="*/ 502444 w 619125"/>
              <a:gd name="connsiteY14" fmla="*/ 473869 h 476250"/>
              <a:gd name="connsiteX15" fmla="*/ 502444 w 619125"/>
              <a:gd name="connsiteY15" fmla="*/ 435769 h 476250"/>
              <a:gd name="connsiteX16" fmla="*/ 332232 w 619125"/>
              <a:gd name="connsiteY16" fmla="*/ 435769 h 476250"/>
              <a:gd name="connsiteX17" fmla="*/ 332232 w 619125"/>
              <a:gd name="connsiteY17" fmla="*/ 102394 h 476250"/>
              <a:gd name="connsiteX18" fmla="*/ 477012 w 619125"/>
              <a:gd name="connsiteY18" fmla="*/ 102394 h 476250"/>
              <a:gd name="connsiteX19" fmla="*/ 388144 w 619125"/>
              <a:gd name="connsiteY19" fmla="*/ 235744 h 476250"/>
              <a:gd name="connsiteX20" fmla="*/ 502444 w 619125"/>
              <a:gd name="connsiteY20" fmla="*/ 350044 h 476250"/>
              <a:gd name="connsiteX21" fmla="*/ 616744 w 619125"/>
              <a:gd name="connsiteY21" fmla="*/ 235744 h 476250"/>
              <a:gd name="connsiteX22" fmla="*/ 502444 w 619125"/>
              <a:gd name="connsiteY22" fmla="*/ 64294 h 476250"/>
              <a:gd name="connsiteX23" fmla="*/ 121444 w 619125"/>
              <a:gd name="connsiteY23" fmla="*/ 132969 h 476250"/>
              <a:gd name="connsiteX24" fmla="*/ 189929 w 619125"/>
              <a:gd name="connsiteY24" fmla="*/ 235744 h 476250"/>
              <a:gd name="connsiteX25" fmla="*/ 52959 w 619125"/>
              <a:gd name="connsiteY25" fmla="*/ 235744 h 476250"/>
              <a:gd name="connsiteX26" fmla="*/ 121444 w 619125"/>
              <a:gd name="connsiteY26" fmla="*/ 132969 h 476250"/>
              <a:gd name="connsiteX27" fmla="*/ 121444 w 619125"/>
              <a:gd name="connsiteY27" fmla="*/ 311944 h 476250"/>
              <a:gd name="connsiteX28" fmla="*/ 55531 w 619125"/>
              <a:gd name="connsiteY28" fmla="*/ 273844 h 476250"/>
              <a:gd name="connsiteX29" fmla="*/ 187357 w 619125"/>
              <a:gd name="connsiteY29" fmla="*/ 273844 h 476250"/>
              <a:gd name="connsiteX30" fmla="*/ 121444 w 619125"/>
              <a:gd name="connsiteY30" fmla="*/ 311944 h 476250"/>
              <a:gd name="connsiteX31" fmla="*/ 570929 w 619125"/>
              <a:gd name="connsiteY31" fmla="*/ 235744 h 476250"/>
              <a:gd name="connsiteX32" fmla="*/ 433864 w 619125"/>
              <a:gd name="connsiteY32" fmla="*/ 235744 h 476250"/>
              <a:gd name="connsiteX33" fmla="*/ 502444 w 619125"/>
              <a:gd name="connsiteY33" fmla="*/ 132969 h 476250"/>
              <a:gd name="connsiteX34" fmla="*/ 570929 w 619125"/>
              <a:gd name="connsiteY34" fmla="*/ 235744 h 476250"/>
              <a:gd name="connsiteX35" fmla="*/ 502444 w 619125"/>
              <a:gd name="connsiteY35" fmla="*/ 311944 h 476250"/>
              <a:gd name="connsiteX36" fmla="*/ 436531 w 619125"/>
              <a:gd name="connsiteY36" fmla="*/ 273844 h 476250"/>
              <a:gd name="connsiteX37" fmla="*/ 568357 w 619125"/>
              <a:gd name="connsiteY37" fmla="*/ 273844 h 476250"/>
              <a:gd name="connsiteX38" fmla="*/ 502444 w 619125"/>
              <a:gd name="connsiteY38" fmla="*/ 311944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9125" h="476250">
                <a:moveTo>
                  <a:pt x="502444" y="64294"/>
                </a:moveTo>
                <a:lnTo>
                  <a:pt x="332232" y="64294"/>
                </a:lnTo>
                <a:lnTo>
                  <a:pt x="332232" y="7144"/>
                </a:lnTo>
                <a:lnTo>
                  <a:pt x="294132" y="7144"/>
                </a:lnTo>
                <a:lnTo>
                  <a:pt x="294132" y="64294"/>
                </a:lnTo>
                <a:lnTo>
                  <a:pt x="121444" y="64294"/>
                </a:lnTo>
                <a:lnTo>
                  <a:pt x="7144" y="235744"/>
                </a:lnTo>
                <a:cubicBezTo>
                  <a:pt x="7144" y="298895"/>
                  <a:pt x="58293" y="350044"/>
                  <a:pt x="121444" y="350044"/>
                </a:cubicBezTo>
                <a:cubicBezTo>
                  <a:pt x="184594" y="350044"/>
                  <a:pt x="235744" y="298895"/>
                  <a:pt x="235744" y="235744"/>
                </a:cubicBezTo>
                <a:lnTo>
                  <a:pt x="146875" y="102394"/>
                </a:lnTo>
                <a:lnTo>
                  <a:pt x="294227" y="102394"/>
                </a:lnTo>
                <a:lnTo>
                  <a:pt x="294227" y="435769"/>
                </a:lnTo>
                <a:lnTo>
                  <a:pt x="121444" y="435769"/>
                </a:lnTo>
                <a:lnTo>
                  <a:pt x="121444" y="473869"/>
                </a:lnTo>
                <a:lnTo>
                  <a:pt x="502444" y="473869"/>
                </a:lnTo>
                <a:lnTo>
                  <a:pt x="502444" y="435769"/>
                </a:lnTo>
                <a:lnTo>
                  <a:pt x="332232" y="435769"/>
                </a:lnTo>
                <a:lnTo>
                  <a:pt x="332232" y="102394"/>
                </a:lnTo>
                <a:lnTo>
                  <a:pt x="477012" y="102394"/>
                </a:lnTo>
                <a:lnTo>
                  <a:pt x="388144" y="235744"/>
                </a:lnTo>
                <a:cubicBezTo>
                  <a:pt x="388144" y="298895"/>
                  <a:pt x="439293" y="350044"/>
                  <a:pt x="502444" y="350044"/>
                </a:cubicBezTo>
                <a:cubicBezTo>
                  <a:pt x="565595" y="350044"/>
                  <a:pt x="616744" y="298895"/>
                  <a:pt x="616744" y="235744"/>
                </a:cubicBezTo>
                <a:lnTo>
                  <a:pt x="502444" y="64294"/>
                </a:lnTo>
                <a:close/>
                <a:moveTo>
                  <a:pt x="121444" y="132969"/>
                </a:moveTo>
                <a:lnTo>
                  <a:pt x="189929" y="235744"/>
                </a:lnTo>
                <a:lnTo>
                  <a:pt x="52959" y="235744"/>
                </a:lnTo>
                <a:lnTo>
                  <a:pt x="121444" y="132969"/>
                </a:lnTo>
                <a:close/>
                <a:moveTo>
                  <a:pt x="121444" y="311944"/>
                </a:moveTo>
                <a:cubicBezTo>
                  <a:pt x="93345" y="311944"/>
                  <a:pt x="68771" y="296609"/>
                  <a:pt x="55531" y="273844"/>
                </a:cubicBezTo>
                <a:lnTo>
                  <a:pt x="187357" y="273844"/>
                </a:lnTo>
                <a:cubicBezTo>
                  <a:pt x="174117" y="296609"/>
                  <a:pt x="149542" y="311944"/>
                  <a:pt x="121444" y="311944"/>
                </a:cubicBezTo>
                <a:close/>
                <a:moveTo>
                  <a:pt x="570929" y="235744"/>
                </a:moveTo>
                <a:lnTo>
                  <a:pt x="433864" y="235744"/>
                </a:lnTo>
                <a:lnTo>
                  <a:pt x="502444" y="132969"/>
                </a:lnTo>
                <a:lnTo>
                  <a:pt x="570929" y="235744"/>
                </a:lnTo>
                <a:close/>
                <a:moveTo>
                  <a:pt x="502444" y="311944"/>
                </a:moveTo>
                <a:cubicBezTo>
                  <a:pt x="474345" y="311944"/>
                  <a:pt x="449771" y="296609"/>
                  <a:pt x="436531" y="273844"/>
                </a:cubicBezTo>
                <a:lnTo>
                  <a:pt x="568357" y="273844"/>
                </a:lnTo>
                <a:cubicBezTo>
                  <a:pt x="555117" y="296609"/>
                  <a:pt x="530543" y="311944"/>
                  <a:pt x="502444" y="31194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0780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of the Presentation</a:t>
            </a:r>
          </a:p>
        </p:txBody>
      </p:sp>
      <p:sp>
        <p:nvSpPr>
          <p:cNvPr id="40" name="Text Placeholder 39">
            <a:extLst>
              <a:ext uri="{FF2B5EF4-FFF2-40B4-BE49-F238E27FC236}">
                <a16:creationId xmlns:a16="http://schemas.microsoft.com/office/drawing/2014/main" id="{D8C2DF7B-191F-CD44-8059-BCDC393418CD}"/>
              </a:ext>
            </a:extLst>
          </p:cNvPr>
          <p:cNvSpPr>
            <a:spLocks noGrp="1"/>
          </p:cNvSpPr>
          <p:nvPr>
            <p:ph type="body" sz="quarter" idx="18"/>
          </p:nvPr>
        </p:nvSpPr>
        <p:spPr>
          <a:xfrm>
            <a:off x="457200" y="2493827"/>
            <a:ext cx="2412000" cy="1901825"/>
          </a:xfrm>
          <a:noFill/>
          <a:ln w="12700">
            <a:noFill/>
          </a:ln>
        </p:spPr>
        <p:txBody>
          <a:bodyPr anchor="ctr" anchorCtr="0"/>
          <a:lstStyle/>
          <a:p>
            <a:pPr algn="ctr"/>
            <a:r>
              <a:rPr lang="en-US" b="0" dirty="0"/>
              <a:t>Introduction</a:t>
            </a:r>
          </a:p>
        </p:txBody>
      </p:sp>
      <p:sp>
        <p:nvSpPr>
          <p:cNvPr id="41" name="Text Placeholder 40">
            <a:extLst>
              <a:ext uri="{FF2B5EF4-FFF2-40B4-BE49-F238E27FC236}">
                <a16:creationId xmlns:a16="http://schemas.microsoft.com/office/drawing/2014/main" id="{39F53000-3143-184F-A7A7-DEA1FE4E5F43}"/>
              </a:ext>
            </a:extLst>
          </p:cNvPr>
          <p:cNvSpPr>
            <a:spLocks noGrp="1"/>
          </p:cNvSpPr>
          <p:nvPr>
            <p:ph type="body" sz="quarter" idx="19"/>
          </p:nvPr>
        </p:nvSpPr>
        <p:spPr>
          <a:xfrm>
            <a:off x="3409997" y="2493827"/>
            <a:ext cx="2412000" cy="1901825"/>
          </a:xfrm>
          <a:noFill/>
          <a:ln w="12700">
            <a:noFill/>
          </a:ln>
        </p:spPr>
        <p:txBody>
          <a:bodyPr anchor="ctr" anchorCtr="0"/>
          <a:lstStyle/>
          <a:p>
            <a:pPr algn="ctr">
              <a:spcAft>
                <a:spcPts val="600"/>
              </a:spcAft>
            </a:pPr>
            <a:r>
              <a:rPr lang="en-CA" dirty="0"/>
              <a:t>Exercise 1: </a:t>
            </a:r>
          </a:p>
          <a:p>
            <a:pPr algn="ctr"/>
            <a:r>
              <a:rPr lang="en-CA" b="0" dirty="0"/>
              <a:t>Articulate Value Through Active Listening</a:t>
            </a:r>
          </a:p>
        </p:txBody>
      </p:sp>
      <p:sp>
        <p:nvSpPr>
          <p:cNvPr id="42" name="Text Placeholder 41">
            <a:extLst>
              <a:ext uri="{FF2B5EF4-FFF2-40B4-BE49-F238E27FC236}">
                <a16:creationId xmlns:a16="http://schemas.microsoft.com/office/drawing/2014/main" id="{4A8CB2EE-8085-6A43-B55D-1A28E752528A}"/>
              </a:ext>
            </a:extLst>
          </p:cNvPr>
          <p:cNvSpPr>
            <a:spLocks noGrp="1"/>
          </p:cNvSpPr>
          <p:nvPr>
            <p:ph type="body" sz="quarter" idx="20"/>
          </p:nvPr>
        </p:nvSpPr>
        <p:spPr>
          <a:xfrm>
            <a:off x="6362794" y="2493827"/>
            <a:ext cx="2412000" cy="1901825"/>
          </a:xfrm>
          <a:solidFill>
            <a:srgbClr val="002856"/>
          </a:solidFill>
          <a:ln w="12700">
            <a:noFill/>
          </a:ln>
        </p:spPr>
        <p:txBody>
          <a:bodyPr anchor="ctr" anchorCtr="0"/>
          <a:lstStyle/>
          <a:p>
            <a:pPr algn="ctr">
              <a:spcAft>
                <a:spcPts val="600"/>
              </a:spcAft>
            </a:pPr>
            <a:r>
              <a:rPr lang="en-US" dirty="0">
                <a:solidFill>
                  <a:schemeClr val="bg1"/>
                </a:solidFill>
              </a:rPr>
              <a:t>Exercise 2:</a:t>
            </a:r>
          </a:p>
          <a:p>
            <a:pPr algn="ctr"/>
            <a:r>
              <a:rPr lang="en-US" b="0" dirty="0">
                <a:solidFill>
                  <a:schemeClr val="bg1"/>
                </a:solidFill>
              </a:rPr>
              <a:t>Understand Different Communication Styles </a:t>
            </a:r>
          </a:p>
        </p:txBody>
      </p:sp>
      <p:sp>
        <p:nvSpPr>
          <p:cNvPr id="43" name="Text Placeholder 42">
            <a:extLst>
              <a:ext uri="{FF2B5EF4-FFF2-40B4-BE49-F238E27FC236}">
                <a16:creationId xmlns:a16="http://schemas.microsoft.com/office/drawing/2014/main" id="{5713EFB8-58E6-0B41-AC8E-7C81BB882061}"/>
              </a:ext>
            </a:extLst>
          </p:cNvPr>
          <p:cNvSpPr>
            <a:spLocks noGrp="1"/>
          </p:cNvSpPr>
          <p:nvPr>
            <p:ph type="body" sz="quarter" idx="21"/>
          </p:nvPr>
        </p:nvSpPr>
        <p:spPr>
          <a:xfrm>
            <a:off x="9315590" y="2493827"/>
            <a:ext cx="2412000" cy="1901825"/>
          </a:xfrm>
          <a:noFill/>
          <a:ln w="12700">
            <a:noFill/>
          </a:ln>
        </p:spPr>
        <p:txBody>
          <a:bodyPr anchor="ctr" anchorCtr="0"/>
          <a:lstStyle/>
          <a:p>
            <a:pPr algn="ctr">
              <a:spcAft>
                <a:spcPts val="600"/>
              </a:spcAft>
            </a:pPr>
            <a:r>
              <a:rPr lang="fr" dirty="0" err="1"/>
              <a:t>Exercise</a:t>
            </a:r>
            <a:r>
              <a:rPr lang="fr" dirty="0"/>
              <a:t> 3: </a:t>
            </a:r>
          </a:p>
          <a:p>
            <a:pPr algn="ctr"/>
            <a:r>
              <a:rPr lang="fr" b="0" dirty="0" err="1"/>
              <a:t>Effectively</a:t>
            </a:r>
            <a:r>
              <a:rPr lang="fr" b="0" dirty="0"/>
              <a:t> </a:t>
            </a:r>
            <a:r>
              <a:rPr lang="fr" b="0" dirty="0" err="1"/>
              <a:t>Communicate</a:t>
            </a:r>
            <a:r>
              <a:rPr lang="fr" b="0" dirty="0"/>
              <a:t> Change</a:t>
            </a:r>
          </a:p>
        </p:txBody>
      </p:sp>
      <p:sp>
        <p:nvSpPr>
          <p:cNvPr id="44" name="Triangle 43">
            <a:extLst>
              <a:ext uri="{FF2B5EF4-FFF2-40B4-BE49-F238E27FC236}">
                <a16:creationId xmlns:a16="http://schemas.microsoft.com/office/drawing/2014/main" id="{8E3255CF-7E97-994D-97CB-000F0DC2886F}"/>
              </a:ext>
            </a:extLst>
          </p:cNvPr>
          <p:cNvSpPr/>
          <p:nvPr/>
        </p:nvSpPr>
        <p:spPr>
          <a:xfrm rot="5400000">
            <a:off x="8769922"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riangle 7">
            <a:extLst>
              <a:ext uri="{FF2B5EF4-FFF2-40B4-BE49-F238E27FC236}">
                <a16:creationId xmlns:a16="http://schemas.microsoft.com/office/drawing/2014/main" id="{540419AF-A60F-6448-96D2-B8DD920C2BFE}"/>
              </a:ext>
            </a:extLst>
          </p:cNvPr>
          <p:cNvSpPr/>
          <p:nvPr/>
        </p:nvSpPr>
        <p:spPr>
          <a:xfrm rot="5400000">
            <a:off x="5817126"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Triangle 8">
            <a:extLst>
              <a:ext uri="{FF2B5EF4-FFF2-40B4-BE49-F238E27FC236}">
                <a16:creationId xmlns:a16="http://schemas.microsoft.com/office/drawing/2014/main" id="{063C2D68-1293-724C-8E7E-8DF30B19154E}"/>
              </a:ext>
            </a:extLst>
          </p:cNvPr>
          <p:cNvSpPr/>
          <p:nvPr/>
        </p:nvSpPr>
        <p:spPr>
          <a:xfrm rot="5400000">
            <a:off x="2864329"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200772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A9D45-4CC5-2945-9D81-07C74F5B2BB0}"/>
              </a:ext>
            </a:extLst>
          </p:cNvPr>
          <p:cNvSpPr>
            <a:spLocks noGrp="1"/>
          </p:cNvSpPr>
          <p:nvPr>
            <p:ph type="title"/>
          </p:nvPr>
        </p:nvSpPr>
        <p:spPr/>
        <p:txBody>
          <a:bodyPr/>
          <a:lstStyle/>
          <a:p>
            <a:r>
              <a:rPr lang="en-US" b="1" dirty="0">
                <a:solidFill>
                  <a:schemeClr val="dk2"/>
                </a:solidFill>
                <a:ea typeface="Arial Black"/>
                <a:cs typeface="Arial Black"/>
                <a:sym typeface="Arial Black"/>
              </a:rPr>
              <a:t>Exercises for Effective Communication</a:t>
            </a:r>
            <a:endParaRPr lang="en-US" dirty="0"/>
          </a:p>
        </p:txBody>
      </p:sp>
      <p:sp>
        <p:nvSpPr>
          <p:cNvPr id="16" name="Freeform: Shape 30">
            <a:extLst>
              <a:ext uri="{FF2B5EF4-FFF2-40B4-BE49-F238E27FC236}">
                <a16:creationId xmlns:a16="http://schemas.microsoft.com/office/drawing/2014/main" id="{8F048577-51D3-E14E-A78F-7E8632200B97}"/>
              </a:ext>
            </a:extLst>
          </p:cNvPr>
          <p:cNvSpPr/>
          <p:nvPr/>
        </p:nvSpPr>
        <p:spPr>
          <a:xfrm>
            <a:off x="5830718" y="1569235"/>
            <a:ext cx="523875" cy="314325"/>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
        <p:nvSpPr>
          <p:cNvPr id="17" name="Freeform: Shape 159">
            <a:extLst>
              <a:ext uri="{FF2B5EF4-FFF2-40B4-BE49-F238E27FC236}">
                <a16:creationId xmlns:a16="http://schemas.microsoft.com/office/drawing/2014/main" id="{107F3253-9A37-A248-8CE2-C68A464EBB54}"/>
              </a:ext>
            </a:extLst>
          </p:cNvPr>
          <p:cNvSpPr/>
          <p:nvPr/>
        </p:nvSpPr>
        <p:spPr>
          <a:xfrm>
            <a:off x="1920875" y="1473985"/>
            <a:ext cx="409575" cy="504825"/>
          </a:xfrm>
          <a:custGeom>
            <a:avLst/>
            <a:gdLst>
              <a:gd name="connsiteX0" fmla="*/ 321469 w 409575"/>
              <a:gd name="connsiteY0" fmla="*/ 169069 h 504825"/>
              <a:gd name="connsiteX1" fmla="*/ 302419 w 409575"/>
              <a:gd name="connsiteY1" fmla="*/ 171260 h 504825"/>
              <a:gd name="connsiteX2" fmla="*/ 302419 w 409575"/>
              <a:gd name="connsiteY2" fmla="*/ 102394 h 504825"/>
              <a:gd name="connsiteX3" fmla="*/ 244697 w 409575"/>
              <a:gd name="connsiteY3" fmla="*/ 102394 h 504825"/>
              <a:gd name="connsiteX4" fmla="*/ 245269 w 409575"/>
              <a:gd name="connsiteY4" fmla="*/ 92869 h 504825"/>
              <a:gd name="connsiteX5" fmla="*/ 159544 w 409575"/>
              <a:gd name="connsiteY5" fmla="*/ 7144 h 504825"/>
              <a:gd name="connsiteX6" fmla="*/ 73819 w 409575"/>
              <a:gd name="connsiteY6" fmla="*/ 92869 h 504825"/>
              <a:gd name="connsiteX7" fmla="*/ 74390 w 409575"/>
              <a:gd name="connsiteY7" fmla="*/ 102394 h 504825"/>
              <a:gd name="connsiteX8" fmla="*/ 7144 w 409575"/>
              <a:gd name="connsiteY8" fmla="*/ 102394 h 504825"/>
              <a:gd name="connsiteX9" fmla="*/ 7144 w 409575"/>
              <a:gd name="connsiteY9" fmla="*/ 226219 h 504825"/>
              <a:gd name="connsiteX10" fmla="*/ 29337 w 409575"/>
              <a:gd name="connsiteY10" fmla="*/ 225171 h 504825"/>
              <a:gd name="connsiteX11" fmla="*/ 92869 w 409575"/>
              <a:gd name="connsiteY11" fmla="*/ 254794 h 504825"/>
              <a:gd name="connsiteX12" fmla="*/ 29337 w 409575"/>
              <a:gd name="connsiteY12" fmla="*/ 284417 h 504825"/>
              <a:gd name="connsiteX13" fmla="*/ 7144 w 409575"/>
              <a:gd name="connsiteY13" fmla="*/ 283369 h 504825"/>
              <a:gd name="connsiteX14" fmla="*/ 7144 w 409575"/>
              <a:gd name="connsiteY14" fmla="*/ 407194 h 504825"/>
              <a:gd name="connsiteX15" fmla="*/ 72009 w 409575"/>
              <a:gd name="connsiteY15" fmla="*/ 407194 h 504825"/>
              <a:gd name="connsiteX16" fmla="*/ 71438 w 409575"/>
              <a:gd name="connsiteY16" fmla="*/ 416719 h 504825"/>
              <a:gd name="connsiteX17" fmla="*/ 157163 w 409575"/>
              <a:gd name="connsiteY17" fmla="*/ 502444 h 504825"/>
              <a:gd name="connsiteX18" fmla="*/ 242888 w 409575"/>
              <a:gd name="connsiteY18" fmla="*/ 416719 h 504825"/>
              <a:gd name="connsiteX19" fmla="*/ 242316 w 409575"/>
              <a:gd name="connsiteY19" fmla="*/ 407194 h 504825"/>
              <a:gd name="connsiteX20" fmla="*/ 302419 w 409575"/>
              <a:gd name="connsiteY20" fmla="*/ 407194 h 504825"/>
              <a:gd name="connsiteX21" fmla="*/ 302419 w 409575"/>
              <a:gd name="connsiteY21" fmla="*/ 338328 h 504825"/>
              <a:gd name="connsiteX22" fmla="*/ 321469 w 409575"/>
              <a:gd name="connsiteY22" fmla="*/ 340519 h 504825"/>
              <a:gd name="connsiteX23" fmla="*/ 407194 w 409575"/>
              <a:gd name="connsiteY23" fmla="*/ 254794 h 504825"/>
              <a:gd name="connsiteX24" fmla="*/ 321469 w 409575"/>
              <a:gd name="connsiteY24" fmla="*/ 169069 h 504825"/>
              <a:gd name="connsiteX25" fmla="*/ 321469 w 409575"/>
              <a:gd name="connsiteY25" fmla="*/ 302419 h 504825"/>
              <a:gd name="connsiteX26" fmla="*/ 310896 w 409575"/>
              <a:gd name="connsiteY26" fmla="*/ 301181 h 504825"/>
              <a:gd name="connsiteX27" fmla="*/ 264319 w 409575"/>
              <a:gd name="connsiteY27" fmla="*/ 290608 h 504825"/>
              <a:gd name="connsiteX28" fmla="*/ 264319 w 409575"/>
              <a:gd name="connsiteY28" fmla="*/ 338328 h 504825"/>
              <a:gd name="connsiteX29" fmla="*/ 264319 w 409575"/>
              <a:gd name="connsiteY29" fmla="*/ 369094 h 504825"/>
              <a:gd name="connsiteX30" fmla="*/ 242316 w 409575"/>
              <a:gd name="connsiteY30" fmla="*/ 369094 h 504825"/>
              <a:gd name="connsiteX31" fmla="*/ 199739 w 409575"/>
              <a:gd name="connsiteY31" fmla="*/ 369094 h 504825"/>
              <a:gd name="connsiteX32" fmla="*/ 204407 w 409575"/>
              <a:gd name="connsiteY32" fmla="*/ 411385 h 504825"/>
              <a:gd name="connsiteX33" fmla="*/ 204692 w 409575"/>
              <a:gd name="connsiteY33" fmla="*/ 416719 h 504825"/>
              <a:gd name="connsiteX34" fmla="*/ 157067 w 409575"/>
              <a:gd name="connsiteY34" fmla="*/ 464344 h 504825"/>
              <a:gd name="connsiteX35" fmla="*/ 109442 w 409575"/>
              <a:gd name="connsiteY35" fmla="*/ 416719 h 504825"/>
              <a:gd name="connsiteX36" fmla="*/ 109728 w 409575"/>
              <a:gd name="connsiteY36" fmla="*/ 411385 h 504825"/>
              <a:gd name="connsiteX37" fmla="*/ 114395 w 409575"/>
              <a:gd name="connsiteY37" fmla="*/ 369094 h 504825"/>
              <a:gd name="connsiteX38" fmla="*/ 71818 w 409575"/>
              <a:gd name="connsiteY38" fmla="*/ 369094 h 504825"/>
              <a:gd name="connsiteX39" fmla="*/ 45244 w 409575"/>
              <a:gd name="connsiteY39" fmla="*/ 369094 h 504825"/>
              <a:gd name="connsiteX40" fmla="*/ 45244 w 409575"/>
              <a:gd name="connsiteY40" fmla="*/ 322040 h 504825"/>
              <a:gd name="connsiteX41" fmla="*/ 130969 w 409575"/>
              <a:gd name="connsiteY41" fmla="*/ 254794 h 504825"/>
              <a:gd name="connsiteX42" fmla="*/ 45244 w 409575"/>
              <a:gd name="connsiteY42" fmla="*/ 187547 h 504825"/>
              <a:gd name="connsiteX43" fmla="*/ 45244 w 409575"/>
              <a:gd name="connsiteY43" fmla="*/ 140494 h 504825"/>
              <a:gd name="connsiteX44" fmla="*/ 74390 w 409575"/>
              <a:gd name="connsiteY44" fmla="*/ 140494 h 504825"/>
              <a:gd name="connsiteX45" fmla="*/ 116967 w 409575"/>
              <a:gd name="connsiteY45" fmla="*/ 140494 h 504825"/>
              <a:gd name="connsiteX46" fmla="*/ 112300 w 409575"/>
              <a:gd name="connsiteY46" fmla="*/ 98203 h 504825"/>
              <a:gd name="connsiteX47" fmla="*/ 111919 w 409575"/>
              <a:gd name="connsiteY47" fmla="*/ 92869 h 504825"/>
              <a:gd name="connsiteX48" fmla="*/ 159544 w 409575"/>
              <a:gd name="connsiteY48" fmla="*/ 45244 h 504825"/>
              <a:gd name="connsiteX49" fmla="*/ 207169 w 409575"/>
              <a:gd name="connsiteY49" fmla="*/ 92869 h 504825"/>
              <a:gd name="connsiteX50" fmla="*/ 206883 w 409575"/>
              <a:gd name="connsiteY50" fmla="*/ 98203 h 504825"/>
              <a:gd name="connsiteX51" fmla="*/ 202120 w 409575"/>
              <a:gd name="connsiteY51" fmla="*/ 140494 h 504825"/>
              <a:gd name="connsiteX52" fmla="*/ 244697 w 409575"/>
              <a:gd name="connsiteY52" fmla="*/ 140494 h 504825"/>
              <a:gd name="connsiteX53" fmla="*/ 264319 w 409575"/>
              <a:gd name="connsiteY53" fmla="*/ 140494 h 504825"/>
              <a:gd name="connsiteX54" fmla="*/ 264319 w 409575"/>
              <a:gd name="connsiteY54" fmla="*/ 171260 h 504825"/>
              <a:gd name="connsiteX55" fmla="*/ 264319 w 409575"/>
              <a:gd name="connsiteY55" fmla="*/ 218980 h 504825"/>
              <a:gd name="connsiteX56" fmla="*/ 310896 w 409575"/>
              <a:gd name="connsiteY56" fmla="*/ 208407 h 504825"/>
              <a:gd name="connsiteX57" fmla="*/ 321469 w 409575"/>
              <a:gd name="connsiteY57" fmla="*/ 207169 h 504825"/>
              <a:gd name="connsiteX58" fmla="*/ 369094 w 409575"/>
              <a:gd name="connsiteY58" fmla="*/ 254794 h 504825"/>
              <a:gd name="connsiteX59" fmla="*/ 321469 w 409575"/>
              <a:gd name="connsiteY59" fmla="*/ 3024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9575" h="504825">
                <a:moveTo>
                  <a:pt x="321469" y="169069"/>
                </a:moveTo>
                <a:cubicBezTo>
                  <a:pt x="314896" y="169069"/>
                  <a:pt x="308515" y="169831"/>
                  <a:pt x="302419" y="171260"/>
                </a:cubicBezTo>
                <a:lnTo>
                  <a:pt x="302419" y="102394"/>
                </a:lnTo>
                <a:lnTo>
                  <a:pt x="244697" y="102394"/>
                </a:lnTo>
                <a:cubicBezTo>
                  <a:pt x="245078" y="99251"/>
                  <a:pt x="245269" y="96107"/>
                  <a:pt x="245269" y="92869"/>
                </a:cubicBezTo>
                <a:cubicBezTo>
                  <a:pt x="245269" y="45530"/>
                  <a:pt x="206883" y="7144"/>
                  <a:pt x="159544" y="7144"/>
                </a:cubicBezTo>
                <a:cubicBezTo>
                  <a:pt x="112205" y="7144"/>
                  <a:pt x="73819" y="45530"/>
                  <a:pt x="73819" y="92869"/>
                </a:cubicBezTo>
                <a:cubicBezTo>
                  <a:pt x="73819" y="96107"/>
                  <a:pt x="74009" y="99251"/>
                  <a:pt x="74390" y="102394"/>
                </a:cubicBezTo>
                <a:lnTo>
                  <a:pt x="7144" y="102394"/>
                </a:lnTo>
                <a:lnTo>
                  <a:pt x="7144" y="226219"/>
                </a:lnTo>
                <a:cubicBezTo>
                  <a:pt x="7144" y="226219"/>
                  <a:pt x="16669" y="225171"/>
                  <a:pt x="29337" y="225171"/>
                </a:cubicBezTo>
                <a:cubicBezTo>
                  <a:pt x="54769" y="225171"/>
                  <a:pt x="92869" y="229362"/>
                  <a:pt x="92869" y="254794"/>
                </a:cubicBezTo>
                <a:cubicBezTo>
                  <a:pt x="92869" y="280226"/>
                  <a:pt x="54769" y="284417"/>
                  <a:pt x="29337" y="284417"/>
                </a:cubicBezTo>
                <a:cubicBezTo>
                  <a:pt x="16669" y="284417"/>
                  <a:pt x="7144" y="283369"/>
                  <a:pt x="7144" y="283369"/>
                </a:cubicBezTo>
                <a:lnTo>
                  <a:pt x="7144" y="407194"/>
                </a:lnTo>
                <a:lnTo>
                  <a:pt x="72009" y="407194"/>
                </a:lnTo>
                <a:cubicBezTo>
                  <a:pt x="71628" y="410337"/>
                  <a:pt x="71438" y="413480"/>
                  <a:pt x="71438" y="416719"/>
                </a:cubicBezTo>
                <a:cubicBezTo>
                  <a:pt x="71438" y="464058"/>
                  <a:pt x="109824" y="502444"/>
                  <a:pt x="157163" y="502444"/>
                </a:cubicBezTo>
                <a:cubicBezTo>
                  <a:pt x="204501" y="502444"/>
                  <a:pt x="242888" y="464058"/>
                  <a:pt x="242888" y="416719"/>
                </a:cubicBezTo>
                <a:cubicBezTo>
                  <a:pt x="242888" y="413480"/>
                  <a:pt x="242697" y="410337"/>
                  <a:pt x="242316" y="407194"/>
                </a:cubicBezTo>
                <a:lnTo>
                  <a:pt x="302419" y="407194"/>
                </a:lnTo>
                <a:lnTo>
                  <a:pt x="302419" y="338328"/>
                </a:lnTo>
                <a:cubicBezTo>
                  <a:pt x="308515" y="339757"/>
                  <a:pt x="314896" y="340519"/>
                  <a:pt x="321469" y="340519"/>
                </a:cubicBezTo>
                <a:cubicBezTo>
                  <a:pt x="368808" y="340519"/>
                  <a:pt x="407194" y="302133"/>
                  <a:pt x="407194" y="254794"/>
                </a:cubicBezTo>
                <a:cubicBezTo>
                  <a:pt x="407194" y="207455"/>
                  <a:pt x="368808" y="169069"/>
                  <a:pt x="321469" y="169069"/>
                </a:cubicBezTo>
                <a:close/>
                <a:moveTo>
                  <a:pt x="321469" y="302419"/>
                </a:moveTo>
                <a:cubicBezTo>
                  <a:pt x="318040" y="302419"/>
                  <a:pt x="314611" y="302038"/>
                  <a:pt x="310896" y="301181"/>
                </a:cubicBezTo>
                <a:lnTo>
                  <a:pt x="264319" y="290608"/>
                </a:lnTo>
                <a:lnTo>
                  <a:pt x="264319" y="338328"/>
                </a:lnTo>
                <a:lnTo>
                  <a:pt x="264319" y="369094"/>
                </a:lnTo>
                <a:lnTo>
                  <a:pt x="242316" y="369094"/>
                </a:lnTo>
                <a:lnTo>
                  <a:pt x="199739" y="369094"/>
                </a:lnTo>
                <a:lnTo>
                  <a:pt x="204407" y="411385"/>
                </a:lnTo>
                <a:cubicBezTo>
                  <a:pt x="204597" y="413385"/>
                  <a:pt x="204692" y="415100"/>
                  <a:pt x="204692" y="416719"/>
                </a:cubicBezTo>
                <a:cubicBezTo>
                  <a:pt x="204692" y="443008"/>
                  <a:pt x="183356" y="464344"/>
                  <a:pt x="157067" y="464344"/>
                </a:cubicBezTo>
                <a:cubicBezTo>
                  <a:pt x="130778" y="464344"/>
                  <a:pt x="109442" y="443008"/>
                  <a:pt x="109442" y="416719"/>
                </a:cubicBezTo>
                <a:cubicBezTo>
                  <a:pt x="109442" y="415100"/>
                  <a:pt x="109538" y="413385"/>
                  <a:pt x="109728" y="411385"/>
                </a:cubicBezTo>
                <a:lnTo>
                  <a:pt x="114395" y="369094"/>
                </a:lnTo>
                <a:lnTo>
                  <a:pt x="71818" y="369094"/>
                </a:lnTo>
                <a:lnTo>
                  <a:pt x="45244" y="369094"/>
                </a:lnTo>
                <a:lnTo>
                  <a:pt x="45244" y="322040"/>
                </a:lnTo>
                <a:cubicBezTo>
                  <a:pt x="122206" y="316897"/>
                  <a:pt x="130969" y="273939"/>
                  <a:pt x="130969" y="254794"/>
                </a:cubicBezTo>
                <a:cubicBezTo>
                  <a:pt x="130969" y="235649"/>
                  <a:pt x="122206" y="192691"/>
                  <a:pt x="45244" y="187547"/>
                </a:cubicBezTo>
                <a:lnTo>
                  <a:pt x="45244" y="140494"/>
                </a:lnTo>
                <a:lnTo>
                  <a:pt x="74390" y="140494"/>
                </a:lnTo>
                <a:lnTo>
                  <a:pt x="116967" y="140494"/>
                </a:lnTo>
                <a:lnTo>
                  <a:pt x="112300" y="98203"/>
                </a:lnTo>
                <a:cubicBezTo>
                  <a:pt x="112014" y="96203"/>
                  <a:pt x="111919" y="94488"/>
                  <a:pt x="111919" y="92869"/>
                </a:cubicBezTo>
                <a:cubicBezTo>
                  <a:pt x="111919" y="66580"/>
                  <a:pt x="133255" y="45244"/>
                  <a:pt x="159544" y="45244"/>
                </a:cubicBezTo>
                <a:cubicBezTo>
                  <a:pt x="185833" y="45244"/>
                  <a:pt x="207169" y="66580"/>
                  <a:pt x="207169" y="92869"/>
                </a:cubicBezTo>
                <a:cubicBezTo>
                  <a:pt x="207169" y="94488"/>
                  <a:pt x="207073" y="96203"/>
                  <a:pt x="206883" y="98203"/>
                </a:cubicBezTo>
                <a:lnTo>
                  <a:pt x="202120" y="140494"/>
                </a:lnTo>
                <a:lnTo>
                  <a:pt x="244697" y="140494"/>
                </a:lnTo>
                <a:lnTo>
                  <a:pt x="264319" y="140494"/>
                </a:lnTo>
                <a:lnTo>
                  <a:pt x="264319" y="171260"/>
                </a:lnTo>
                <a:lnTo>
                  <a:pt x="264319" y="218980"/>
                </a:lnTo>
                <a:lnTo>
                  <a:pt x="310896" y="208407"/>
                </a:lnTo>
                <a:cubicBezTo>
                  <a:pt x="314611" y="207550"/>
                  <a:pt x="318040" y="207169"/>
                  <a:pt x="321469" y="207169"/>
                </a:cubicBezTo>
                <a:cubicBezTo>
                  <a:pt x="347758" y="207169"/>
                  <a:pt x="369094" y="228505"/>
                  <a:pt x="369094" y="254794"/>
                </a:cubicBezTo>
                <a:cubicBezTo>
                  <a:pt x="369094" y="281083"/>
                  <a:pt x="347758" y="302419"/>
                  <a:pt x="321469" y="302419"/>
                </a:cubicBezTo>
                <a:close/>
              </a:path>
            </a:pathLst>
          </a:custGeom>
          <a:solidFill>
            <a:srgbClr val="002856"/>
          </a:solidFill>
          <a:ln w="9525" cap="flat">
            <a:noFill/>
            <a:prstDash val="solid"/>
            <a:miter/>
          </a:ln>
        </p:spPr>
        <p:txBody>
          <a:bodyPr rtlCol="0" anchor="ctr"/>
          <a:lstStyle/>
          <a:p>
            <a:endParaRPr lang="en-US"/>
          </a:p>
        </p:txBody>
      </p:sp>
      <p:sp>
        <p:nvSpPr>
          <p:cNvPr id="18" name="Freeform: Shape 30">
            <a:extLst>
              <a:ext uri="{FF2B5EF4-FFF2-40B4-BE49-F238E27FC236}">
                <a16:creationId xmlns:a16="http://schemas.microsoft.com/office/drawing/2014/main" id="{E87B533D-8D21-EE45-868E-64C41A21F063}"/>
              </a:ext>
            </a:extLst>
          </p:cNvPr>
          <p:cNvSpPr/>
          <p:nvPr/>
        </p:nvSpPr>
        <p:spPr>
          <a:xfrm rot="5400000">
            <a:off x="9797710" y="1569235"/>
            <a:ext cx="523875" cy="314325"/>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
        <p:nvSpPr>
          <p:cNvPr id="19" name="Text Placeholder 10">
            <a:extLst>
              <a:ext uri="{FF2B5EF4-FFF2-40B4-BE49-F238E27FC236}">
                <a16:creationId xmlns:a16="http://schemas.microsoft.com/office/drawing/2014/main" id="{325FF879-E185-014E-ACDD-0772A860038D}"/>
              </a:ext>
            </a:extLst>
          </p:cNvPr>
          <p:cNvSpPr txBox="1">
            <a:spLocks/>
          </p:cNvSpPr>
          <p:nvPr/>
        </p:nvSpPr>
        <p:spPr>
          <a:xfrm>
            <a:off x="4424193" y="2144507"/>
            <a:ext cx="3336925" cy="3044825"/>
          </a:xfrm>
          <a:prstGeom prst="rect">
            <a:avLst/>
          </a:prstGeom>
          <a:solidFill>
            <a:srgbClr val="002856"/>
          </a:solidFill>
          <a:ln w="12700">
            <a:no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ea typeface="Arial"/>
                <a:cs typeface="Arial"/>
                <a:sym typeface="Arial"/>
              </a:rPr>
              <a:t>Exercise 2: Understand Different Communication Styles (Slides 1</a:t>
            </a:r>
            <a:r>
              <a:rPr lang="en-US" sz="2000" b="1" dirty="0">
                <a:solidFill>
                  <a:schemeClr val="bg1"/>
                </a:solidFill>
              </a:rPr>
              <a:t>6-20</a:t>
            </a:r>
            <a:r>
              <a:rPr lang="en-US" sz="2000" b="1" dirty="0">
                <a:solidFill>
                  <a:schemeClr val="bg1"/>
                </a:solidFill>
                <a:ea typeface="Arial"/>
                <a:cs typeface="Arial"/>
                <a:sym typeface="Arial"/>
              </a:rPr>
              <a:t>)</a:t>
            </a:r>
            <a:endParaRPr lang="en-CA" sz="2000" b="1" dirty="0">
              <a:solidFill>
                <a:schemeClr val="bg1"/>
              </a:solidFill>
            </a:endParaRPr>
          </a:p>
          <a:p>
            <a:pPr marL="285750" indent="-285750">
              <a:buClr>
                <a:schemeClr val="bg1"/>
              </a:buClr>
              <a:buSzPct val="100000"/>
              <a:buFont typeface="Arial" panose="020B0604020202020204" pitchFamily="34" charset="0"/>
              <a:buChar char="•"/>
            </a:pPr>
            <a:r>
              <a:rPr lang="en-CA" sz="1800" dirty="0">
                <a:solidFill>
                  <a:schemeClr val="bg1"/>
                </a:solidFill>
              </a:rPr>
              <a:t>Learn the primary communication style of others.</a:t>
            </a:r>
          </a:p>
          <a:p>
            <a:pPr marL="285750" indent="-285750">
              <a:buClr>
                <a:schemeClr val="bg1"/>
              </a:buClr>
              <a:buSzPct val="100000"/>
              <a:buFont typeface="Arial" panose="020B0604020202020204" pitchFamily="34" charset="0"/>
              <a:buChar char="•"/>
            </a:pPr>
            <a:r>
              <a:rPr lang="en-CA" sz="1800" dirty="0">
                <a:solidFill>
                  <a:schemeClr val="bg1"/>
                </a:solidFill>
              </a:rPr>
              <a:t>Identify ways to alter and use your style to fit different situations.</a:t>
            </a:r>
          </a:p>
        </p:txBody>
      </p:sp>
      <p:sp>
        <p:nvSpPr>
          <p:cNvPr id="20" name="Text Placeholder 11">
            <a:extLst>
              <a:ext uri="{FF2B5EF4-FFF2-40B4-BE49-F238E27FC236}">
                <a16:creationId xmlns:a16="http://schemas.microsoft.com/office/drawing/2014/main" id="{CAC883CD-52A3-F147-9226-F4F36F76546F}"/>
              </a:ext>
            </a:extLst>
          </p:cNvPr>
          <p:cNvSpPr txBox="1">
            <a:spLocks/>
          </p:cNvSpPr>
          <p:nvPr/>
        </p:nvSpPr>
        <p:spPr>
          <a:xfrm>
            <a:off x="8391186" y="2144507"/>
            <a:ext cx="3336925" cy="3044825"/>
          </a:xfrm>
          <a:prstGeom prst="rect">
            <a:avLst/>
          </a:prstGeom>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ea typeface="Arial"/>
                <a:cs typeface="Arial"/>
                <a:sym typeface="Arial"/>
              </a:rPr>
              <a:t>Exercise 3: Effectively Communicate Change (Slides 23-27)</a:t>
            </a:r>
            <a:endParaRPr lang="en-CA" sz="2000" b="1" dirty="0"/>
          </a:p>
          <a:p>
            <a:pPr marL="285750" indent="-285750">
              <a:buClr>
                <a:schemeClr val="tx1"/>
              </a:buClr>
              <a:buSzPct val="100000"/>
              <a:buFont typeface="Arial" panose="020B0604020202020204" pitchFamily="34" charset="0"/>
              <a:buChar char="•"/>
            </a:pPr>
            <a:r>
              <a:rPr lang="en-CA" sz="1800" dirty="0"/>
              <a:t>Learn how to craft effective change messages.</a:t>
            </a:r>
          </a:p>
          <a:p>
            <a:pPr marL="285750" indent="-285750">
              <a:buClr>
                <a:schemeClr val="tx1"/>
              </a:buClr>
              <a:buSzPct val="100000"/>
              <a:buFont typeface="Arial" panose="020B0604020202020204" pitchFamily="34" charset="0"/>
              <a:buChar char="•"/>
            </a:pPr>
            <a:r>
              <a:rPr lang="en-CA" sz="1800" dirty="0"/>
              <a:t>Deal effectively with your manager in one-on-one interactions.</a:t>
            </a:r>
          </a:p>
        </p:txBody>
      </p:sp>
      <p:sp>
        <p:nvSpPr>
          <p:cNvPr id="21" name="Text Placeholder 9">
            <a:extLst>
              <a:ext uri="{FF2B5EF4-FFF2-40B4-BE49-F238E27FC236}">
                <a16:creationId xmlns:a16="http://schemas.microsoft.com/office/drawing/2014/main" id="{0898F4CB-561A-D045-B579-6D69C5394D1E}"/>
              </a:ext>
            </a:extLst>
          </p:cNvPr>
          <p:cNvSpPr txBox="1">
            <a:spLocks/>
          </p:cNvSpPr>
          <p:nvPr/>
        </p:nvSpPr>
        <p:spPr>
          <a:xfrm>
            <a:off x="457200" y="2144507"/>
            <a:ext cx="3336925" cy="3044825"/>
          </a:xfrm>
          <a:prstGeom prst="rect">
            <a:avLst/>
          </a:prstGeom>
          <a:noFill/>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dirty="0">
                <a:ea typeface="Arial"/>
                <a:cs typeface="Arial"/>
                <a:sym typeface="Arial"/>
              </a:rPr>
              <a:t>Exercise 1: Articulate Value Through Active Listening </a:t>
            </a:r>
            <a:r>
              <a:rPr lang="en-CA" sz="2000" b="1" dirty="0"/>
              <a:t>(Slides 8-12)</a:t>
            </a:r>
          </a:p>
          <a:p>
            <a:pPr marL="285750" indent="-285750">
              <a:buClr>
                <a:schemeClr val="tx1"/>
              </a:buClr>
              <a:buSzPct val="100000"/>
              <a:buFont typeface="Arial" panose="020B0604020202020204" pitchFamily="34" charset="0"/>
              <a:buChar char="•"/>
            </a:pPr>
            <a:r>
              <a:rPr lang="en-CA" sz="1800" dirty="0"/>
              <a:t>Understand your communication style to become an active listener.</a:t>
            </a:r>
          </a:p>
          <a:p>
            <a:pPr marL="285750" indent="-285750">
              <a:buClr>
                <a:schemeClr val="tx1"/>
              </a:buClr>
              <a:buSzPct val="100000"/>
              <a:buFont typeface="Arial" panose="020B0604020202020204" pitchFamily="34" charset="0"/>
              <a:buChar char="•"/>
            </a:pPr>
            <a:r>
              <a:rPr lang="en-CA" sz="1800" dirty="0"/>
              <a:t>Establish credibility by honing your personal value proposition.</a:t>
            </a:r>
          </a:p>
        </p:txBody>
      </p:sp>
      <p:sp>
        <p:nvSpPr>
          <p:cNvPr id="10" name="Rectangle 9">
            <a:extLst>
              <a:ext uri="{FF2B5EF4-FFF2-40B4-BE49-F238E27FC236}">
                <a16:creationId xmlns:a16="http://schemas.microsoft.com/office/drawing/2014/main" id="{EB2DCA21-918D-C847-81F2-5CBB57010F8C}"/>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209635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89C15-6011-FC43-864F-AF45F0C4A71C}"/>
              </a:ext>
            </a:extLst>
          </p:cNvPr>
          <p:cNvSpPr>
            <a:spLocks noGrp="1"/>
          </p:cNvSpPr>
          <p:nvPr>
            <p:ph type="title"/>
          </p:nvPr>
        </p:nvSpPr>
        <p:spPr/>
        <p:txBody>
          <a:bodyPr/>
          <a:lstStyle/>
          <a:p>
            <a:r>
              <a:rPr lang="en-US" dirty="0"/>
              <a:t>Exercise 2: Understand Different Communication Styles </a:t>
            </a:r>
          </a:p>
        </p:txBody>
      </p:sp>
      <p:sp>
        <p:nvSpPr>
          <p:cNvPr id="9" name="Rectangle 8">
            <a:extLst>
              <a:ext uri="{FF2B5EF4-FFF2-40B4-BE49-F238E27FC236}">
                <a16:creationId xmlns:a16="http://schemas.microsoft.com/office/drawing/2014/main" id="{D3C17893-C3F5-7F41-B768-42C2A7E1CFC8}"/>
              </a:ext>
            </a:extLst>
          </p:cNvPr>
          <p:cNvSpPr/>
          <p:nvPr/>
        </p:nvSpPr>
        <p:spPr>
          <a:xfrm>
            <a:off x="1267010" y="1527174"/>
            <a:ext cx="8676000" cy="723275"/>
          </a:xfrm>
          <a:prstGeom prst="rect">
            <a:avLst/>
          </a:prstGeom>
          <a:noFill/>
          <a:ln w="12700">
            <a:noFill/>
          </a:ln>
        </p:spPr>
        <p:txBody>
          <a:bodyPr wrap="square">
            <a:spAutoFit/>
          </a:bodyPr>
          <a:lstStyle/>
          <a:p>
            <a:pPr>
              <a:spcAft>
                <a:spcPts val="600"/>
              </a:spcAft>
            </a:pPr>
            <a:r>
              <a:rPr lang="en-IN" b="1" dirty="0"/>
              <a:t>Audience for this Exercise</a:t>
            </a:r>
          </a:p>
          <a:p>
            <a:r>
              <a:rPr lang="en-IN" dirty="0"/>
              <a:t>Teams, typically more than 2 people</a:t>
            </a:r>
          </a:p>
        </p:txBody>
      </p:sp>
      <p:sp>
        <p:nvSpPr>
          <p:cNvPr id="10" name="Rectangle 9">
            <a:extLst>
              <a:ext uri="{FF2B5EF4-FFF2-40B4-BE49-F238E27FC236}">
                <a16:creationId xmlns:a16="http://schemas.microsoft.com/office/drawing/2014/main" id="{96E98984-08BB-D74B-A9C8-6F3324566140}"/>
              </a:ext>
            </a:extLst>
          </p:cNvPr>
          <p:cNvSpPr/>
          <p:nvPr/>
        </p:nvSpPr>
        <p:spPr>
          <a:xfrm>
            <a:off x="1267010" y="2450805"/>
            <a:ext cx="8676000" cy="1000274"/>
          </a:xfrm>
          <a:prstGeom prst="rect">
            <a:avLst/>
          </a:prstGeom>
          <a:noFill/>
          <a:ln w="12700">
            <a:noFill/>
          </a:ln>
        </p:spPr>
        <p:txBody>
          <a:bodyPr wrap="square">
            <a:spAutoFit/>
          </a:bodyPr>
          <a:lstStyle/>
          <a:p>
            <a:pPr>
              <a:spcAft>
                <a:spcPts val="600"/>
              </a:spcAft>
            </a:pPr>
            <a:r>
              <a:rPr lang="en-IN" b="1" dirty="0"/>
              <a:t>When to Use</a:t>
            </a:r>
          </a:p>
          <a:p>
            <a:r>
              <a:rPr lang="en-IN" dirty="0"/>
              <a:t>Stressful situations at the workplace, such as interacting with manager who is a different communication type, or negotiating agreements</a:t>
            </a:r>
          </a:p>
        </p:txBody>
      </p:sp>
      <p:sp>
        <p:nvSpPr>
          <p:cNvPr id="11" name="Rectangle 10">
            <a:extLst>
              <a:ext uri="{FF2B5EF4-FFF2-40B4-BE49-F238E27FC236}">
                <a16:creationId xmlns:a16="http://schemas.microsoft.com/office/drawing/2014/main" id="{871DEFBC-9430-504C-9A4C-9055981DB0DF}"/>
              </a:ext>
            </a:extLst>
          </p:cNvPr>
          <p:cNvSpPr/>
          <p:nvPr/>
        </p:nvSpPr>
        <p:spPr>
          <a:xfrm>
            <a:off x="1267010" y="3651435"/>
            <a:ext cx="8676000" cy="1000274"/>
          </a:xfrm>
          <a:prstGeom prst="rect">
            <a:avLst/>
          </a:prstGeom>
          <a:noFill/>
          <a:ln w="12700">
            <a:noFill/>
          </a:ln>
        </p:spPr>
        <p:txBody>
          <a:bodyPr wrap="square">
            <a:spAutoFit/>
          </a:bodyPr>
          <a:lstStyle/>
          <a:p>
            <a:pPr>
              <a:spcAft>
                <a:spcPts val="600"/>
              </a:spcAft>
            </a:pPr>
            <a:r>
              <a:rPr lang="en-IN" b="1" dirty="0"/>
              <a:t>What this Exercise Teaches </a:t>
            </a:r>
          </a:p>
          <a:p>
            <a:pPr marL="179388" indent="-179388">
              <a:buFont typeface="Arial" panose="020B0604020202020204" pitchFamily="34" charset="0"/>
              <a:buChar char="•"/>
            </a:pPr>
            <a:r>
              <a:rPr lang="en-IN" dirty="0"/>
              <a:t>Understand how other people react to your communication style</a:t>
            </a:r>
          </a:p>
          <a:p>
            <a:pPr marL="179388" indent="-179388">
              <a:buFont typeface="Arial" panose="020B0604020202020204" pitchFamily="34" charset="0"/>
              <a:buChar char="•"/>
            </a:pPr>
            <a:r>
              <a:rPr lang="en-IN" dirty="0"/>
              <a:t>Identify ways to alter and use your style to fit different situations</a:t>
            </a:r>
          </a:p>
        </p:txBody>
      </p:sp>
      <p:sp>
        <p:nvSpPr>
          <p:cNvPr id="12" name="Rectangle 11">
            <a:extLst>
              <a:ext uri="{FF2B5EF4-FFF2-40B4-BE49-F238E27FC236}">
                <a16:creationId xmlns:a16="http://schemas.microsoft.com/office/drawing/2014/main" id="{7765934D-5818-0D48-BBB8-9AC8091AC7ED}"/>
              </a:ext>
            </a:extLst>
          </p:cNvPr>
          <p:cNvSpPr/>
          <p:nvPr/>
        </p:nvSpPr>
        <p:spPr>
          <a:xfrm>
            <a:off x="1267010" y="4852064"/>
            <a:ext cx="8676000" cy="723275"/>
          </a:xfrm>
          <a:prstGeom prst="rect">
            <a:avLst/>
          </a:prstGeom>
          <a:noFill/>
          <a:ln w="12700">
            <a:noFill/>
          </a:ln>
        </p:spPr>
        <p:txBody>
          <a:bodyPr wrap="square">
            <a:spAutoFit/>
          </a:bodyPr>
          <a:lstStyle/>
          <a:p>
            <a:pPr>
              <a:spcAft>
                <a:spcPts val="600"/>
              </a:spcAft>
            </a:pPr>
            <a:r>
              <a:rPr lang="en-IN" b="1" dirty="0"/>
              <a:t>Pre-work or Planning Required</a:t>
            </a:r>
          </a:p>
          <a:p>
            <a:r>
              <a:rPr lang="en-IN" dirty="0"/>
              <a:t>Requires exposure to exercise 1</a:t>
            </a:r>
          </a:p>
        </p:txBody>
      </p:sp>
      <p:sp>
        <p:nvSpPr>
          <p:cNvPr id="8" name="Rectangle 7">
            <a:extLst>
              <a:ext uri="{FF2B5EF4-FFF2-40B4-BE49-F238E27FC236}">
                <a16:creationId xmlns:a16="http://schemas.microsoft.com/office/drawing/2014/main" id="{2DFE7817-3357-844C-BEF6-2E71E73181A7}"/>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4" name="Freeform: Shape 9">
            <a:extLst>
              <a:ext uri="{FF2B5EF4-FFF2-40B4-BE49-F238E27FC236}">
                <a16:creationId xmlns:a16="http://schemas.microsoft.com/office/drawing/2014/main" id="{26CE4847-8D84-BD40-AC8C-4577D94414EE}"/>
              </a:ext>
            </a:extLst>
          </p:cNvPr>
          <p:cNvSpPr/>
          <p:nvPr/>
        </p:nvSpPr>
        <p:spPr>
          <a:xfrm>
            <a:off x="457200" y="1613718"/>
            <a:ext cx="685800" cy="428625"/>
          </a:xfrm>
          <a:custGeom>
            <a:avLst/>
            <a:gdLst>
              <a:gd name="connsiteX0" fmla="*/ 624173 w 685800"/>
              <a:gd name="connsiteY0" fmla="*/ 169069 h 428625"/>
              <a:gd name="connsiteX1" fmla="*/ 664369 w 685800"/>
              <a:gd name="connsiteY1" fmla="*/ 95250 h 428625"/>
              <a:gd name="connsiteX2" fmla="*/ 576263 w 685800"/>
              <a:gd name="connsiteY2" fmla="*/ 7144 h 428625"/>
              <a:gd name="connsiteX3" fmla="*/ 488156 w 685800"/>
              <a:gd name="connsiteY3" fmla="*/ 95250 h 428625"/>
              <a:gd name="connsiteX4" fmla="*/ 528352 w 685800"/>
              <a:gd name="connsiteY4" fmla="*/ 169069 h 428625"/>
              <a:gd name="connsiteX5" fmla="*/ 488632 w 685800"/>
              <a:gd name="connsiteY5" fmla="*/ 169069 h 428625"/>
              <a:gd name="connsiteX6" fmla="*/ 423863 w 685800"/>
              <a:gd name="connsiteY6" fmla="*/ 140494 h 428625"/>
              <a:gd name="connsiteX7" fmla="*/ 359092 w 685800"/>
              <a:gd name="connsiteY7" fmla="*/ 169069 h 428625"/>
              <a:gd name="connsiteX8" fmla="*/ 319373 w 685800"/>
              <a:gd name="connsiteY8" fmla="*/ 169069 h 428625"/>
              <a:gd name="connsiteX9" fmla="*/ 359569 w 685800"/>
              <a:gd name="connsiteY9" fmla="*/ 95250 h 428625"/>
              <a:gd name="connsiteX10" fmla="*/ 271463 w 685800"/>
              <a:gd name="connsiteY10" fmla="*/ 7144 h 428625"/>
              <a:gd name="connsiteX11" fmla="*/ 183356 w 685800"/>
              <a:gd name="connsiteY11" fmla="*/ 95250 h 428625"/>
              <a:gd name="connsiteX12" fmla="*/ 223552 w 685800"/>
              <a:gd name="connsiteY12" fmla="*/ 169069 h 428625"/>
              <a:gd name="connsiteX13" fmla="*/ 183832 w 685800"/>
              <a:gd name="connsiteY13" fmla="*/ 169069 h 428625"/>
              <a:gd name="connsiteX14" fmla="*/ 119063 w 685800"/>
              <a:gd name="connsiteY14" fmla="*/ 140494 h 428625"/>
              <a:gd name="connsiteX15" fmla="*/ 30956 w 685800"/>
              <a:gd name="connsiteY15" fmla="*/ 228600 h 428625"/>
              <a:gd name="connsiteX16" fmla="*/ 71152 w 685800"/>
              <a:gd name="connsiteY16" fmla="*/ 302419 h 428625"/>
              <a:gd name="connsiteX17" fmla="*/ 7144 w 685800"/>
              <a:gd name="connsiteY17" fmla="*/ 302419 h 428625"/>
              <a:gd name="connsiteX18" fmla="*/ 7144 w 685800"/>
              <a:gd name="connsiteY18" fmla="*/ 423863 h 428625"/>
              <a:gd name="connsiteX19" fmla="*/ 40481 w 685800"/>
              <a:gd name="connsiteY19" fmla="*/ 423863 h 428625"/>
              <a:gd name="connsiteX20" fmla="*/ 40481 w 685800"/>
              <a:gd name="connsiteY20" fmla="*/ 335756 h 428625"/>
              <a:gd name="connsiteX21" fmla="*/ 197644 w 685800"/>
              <a:gd name="connsiteY21" fmla="*/ 335756 h 428625"/>
              <a:gd name="connsiteX22" fmla="*/ 197644 w 685800"/>
              <a:gd name="connsiteY22" fmla="*/ 423863 h 428625"/>
              <a:gd name="connsiteX23" fmla="*/ 230981 w 685800"/>
              <a:gd name="connsiteY23" fmla="*/ 423863 h 428625"/>
              <a:gd name="connsiteX24" fmla="*/ 230981 w 685800"/>
              <a:gd name="connsiteY24" fmla="*/ 302419 h 428625"/>
              <a:gd name="connsiteX25" fmla="*/ 166973 w 685800"/>
              <a:gd name="connsiteY25" fmla="*/ 302419 h 428625"/>
              <a:gd name="connsiteX26" fmla="*/ 207169 w 685800"/>
              <a:gd name="connsiteY26" fmla="*/ 228600 h 428625"/>
              <a:gd name="connsiteX27" fmla="*/ 203168 w 685800"/>
              <a:gd name="connsiteY27" fmla="*/ 202406 h 428625"/>
              <a:gd name="connsiteX28" fmla="*/ 339661 w 685800"/>
              <a:gd name="connsiteY28" fmla="*/ 202406 h 428625"/>
              <a:gd name="connsiteX29" fmla="*/ 335661 w 685800"/>
              <a:gd name="connsiteY29" fmla="*/ 228600 h 428625"/>
              <a:gd name="connsiteX30" fmla="*/ 375856 w 685800"/>
              <a:gd name="connsiteY30" fmla="*/ 302419 h 428625"/>
              <a:gd name="connsiteX31" fmla="*/ 311848 w 685800"/>
              <a:gd name="connsiteY31" fmla="*/ 302419 h 428625"/>
              <a:gd name="connsiteX32" fmla="*/ 311848 w 685800"/>
              <a:gd name="connsiteY32" fmla="*/ 423863 h 428625"/>
              <a:gd name="connsiteX33" fmla="*/ 345186 w 685800"/>
              <a:gd name="connsiteY33" fmla="*/ 423863 h 428625"/>
              <a:gd name="connsiteX34" fmla="*/ 345186 w 685800"/>
              <a:gd name="connsiteY34" fmla="*/ 335756 h 428625"/>
              <a:gd name="connsiteX35" fmla="*/ 502348 w 685800"/>
              <a:gd name="connsiteY35" fmla="*/ 335756 h 428625"/>
              <a:gd name="connsiteX36" fmla="*/ 502348 w 685800"/>
              <a:gd name="connsiteY36" fmla="*/ 423863 h 428625"/>
              <a:gd name="connsiteX37" fmla="*/ 535686 w 685800"/>
              <a:gd name="connsiteY37" fmla="*/ 423863 h 428625"/>
              <a:gd name="connsiteX38" fmla="*/ 535686 w 685800"/>
              <a:gd name="connsiteY38" fmla="*/ 302419 h 428625"/>
              <a:gd name="connsiteX39" fmla="*/ 471678 w 685800"/>
              <a:gd name="connsiteY39" fmla="*/ 302419 h 428625"/>
              <a:gd name="connsiteX40" fmla="*/ 511873 w 685800"/>
              <a:gd name="connsiteY40" fmla="*/ 228600 h 428625"/>
              <a:gd name="connsiteX41" fmla="*/ 507873 w 685800"/>
              <a:gd name="connsiteY41" fmla="*/ 202406 h 428625"/>
              <a:gd name="connsiteX42" fmla="*/ 654748 w 685800"/>
              <a:gd name="connsiteY42" fmla="*/ 202406 h 428625"/>
              <a:gd name="connsiteX43" fmla="*/ 654748 w 685800"/>
              <a:gd name="connsiteY43" fmla="*/ 366713 h 428625"/>
              <a:gd name="connsiteX44" fmla="*/ 688086 w 685800"/>
              <a:gd name="connsiteY44" fmla="*/ 366713 h 428625"/>
              <a:gd name="connsiteX45" fmla="*/ 688086 w 685800"/>
              <a:gd name="connsiteY45" fmla="*/ 169069 h 428625"/>
              <a:gd name="connsiteX46" fmla="*/ 624173 w 685800"/>
              <a:gd name="connsiteY46" fmla="*/ 169069 h 428625"/>
              <a:gd name="connsiteX47" fmla="*/ 576263 w 685800"/>
              <a:gd name="connsiteY47" fmla="*/ 40481 h 428625"/>
              <a:gd name="connsiteX48" fmla="*/ 631031 w 685800"/>
              <a:gd name="connsiteY48" fmla="*/ 95250 h 428625"/>
              <a:gd name="connsiteX49" fmla="*/ 576263 w 685800"/>
              <a:gd name="connsiteY49" fmla="*/ 150019 h 428625"/>
              <a:gd name="connsiteX50" fmla="*/ 521494 w 685800"/>
              <a:gd name="connsiteY50" fmla="*/ 95250 h 428625"/>
              <a:gd name="connsiteX51" fmla="*/ 576263 w 685800"/>
              <a:gd name="connsiteY51" fmla="*/ 40481 h 428625"/>
              <a:gd name="connsiteX52" fmla="*/ 271463 w 685800"/>
              <a:gd name="connsiteY52" fmla="*/ 40481 h 428625"/>
              <a:gd name="connsiteX53" fmla="*/ 326231 w 685800"/>
              <a:gd name="connsiteY53" fmla="*/ 95250 h 428625"/>
              <a:gd name="connsiteX54" fmla="*/ 271463 w 685800"/>
              <a:gd name="connsiteY54" fmla="*/ 150019 h 428625"/>
              <a:gd name="connsiteX55" fmla="*/ 216694 w 685800"/>
              <a:gd name="connsiteY55" fmla="*/ 95250 h 428625"/>
              <a:gd name="connsiteX56" fmla="*/ 271463 w 685800"/>
              <a:gd name="connsiteY56" fmla="*/ 40481 h 428625"/>
              <a:gd name="connsiteX57" fmla="*/ 119063 w 685800"/>
              <a:gd name="connsiteY57" fmla="*/ 283369 h 428625"/>
              <a:gd name="connsiteX58" fmla="*/ 64294 w 685800"/>
              <a:gd name="connsiteY58" fmla="*/ 228600 h 428625"/>
              <a:gd name="connsiteX59" fmla="*/ 119063 w 685800"/>
              <a:gd name="connsiteY59" fmla="*/ 173831 h 428625"/>
              <a:gd name="connsiteX60" fmla="*/ 173831 w 685800"/>
              <a:gd name="connsiteY60" fmla="*/ 228600 h 428625"/>
              <a:gd name="connsiteX61" fmla="*/ 119063 w 685800"/>
              <a:gd name="connsiteY61" fmla="*/ 283369 h 428625"/>
              <a:gd name="connsiteX62" fmla="*/ 423863 w 685800"/>
              <a:gd name="connsiteY62" fmla="*/ 283369 h 428625"/>
              <a:gd name="connsiteX63" fmla="*/ 369094 w 685800"/>
              <a:gd name="connsiteY63" fmla="*/ 228600 h 428625"/>
              <a:gd name="connsiteX64" fmla="*/ 423863 w 685800"/>
              <a:gd name="connsiteY64" fmla="*/ 173831 h 428625"/>
              <a:gd name="connsiteX65" fmla="*/ 478631 w 685800"/>
              <a:gd name="connsiteY65" fmla="*/ 228600 h 428625"/>
              <a:gd name="connsiteX66" fmla="*/ 423863 w 685800"/>
              <a:gd name="connsiteY66" fmla="*/ 28336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 h="428625">
                <a:moveTo>
                  <a:pt x="624173" y="169069"/>
                </a:moveTo>
                <a:cubicBezTo>
                  <a:pt x="648272" y="153353"/>
                  <a:pt x="664369" y="126111"/>
                  <a:pt x="664369" y="95250"/>
                </a:cubicBezTo>
                <a:cubicBezTo>
                  <a:pt x="664369" y="46672"/>
                  <a:pt x="624840" y="7144"/>
                  <a:pt x="576263" y="7144"/>
                </a:cubicBezTo>
                <a:cubicBezTo>
                  <a:pt x="527685" y="7144"/>
                  <a:pt x="488156" y="46672"/>
                  <a:pt x="488156" y="95250"/>
                </a:cubicBezTo>
                <a:cubicBezTo>
                  <a:pt x="488156" y="126111"/>
                  <a:pt x="504158" y="153353"/>
                  <a:pt x="528352" y="169069"/>
                </a:cubicBezTo>
                <a:lnTo>
                  <a:pt x="488632" y="169069"/>
                </a:lnTo>
                <a:cubicBezTo>
                  <a:pt x="472535" y="151543"/>
                  <a:pt x="449484" y="140494"/>
                  <a:pt x="423863" y="140494"/>
                </a:cubicBezTo>
                <a:cubicBezTo>
                  <a:pt x="398240" y="140494"/>
                  <a:pt x="375190" y="151543"/>
                  <a:pt x="359092" y="169069"/>
                </a:cubicBezTo>
                <a:lnTo>
                  <a:pt x="319373" y="169069"/>
                </a:lnTo>
                <a:cubicBezTo>
                  <a:pt x="343471" y="153353"/>
                  <a:pt x="359569" y="126111"/>
                  <a:pt x="359569" y="95250"/>
                </a:cubicBezTo>
                <a:cubicBezTo>
                  <a:pt x="359569" y="46672"/>
                  <a:pt x="320040" y="7144"/>
                  <a:pt x="271463" y="7144"/>
                </a:cubicBezTo>
                <a:cubicBezTo>
                  <a:pt x="222885" y="7144"/>
                  <a:pt x="183356" y="46672"/>
                  <a:pt x="183356" y="95250"/>
                </a:cubicBezTo>
                <a:cubicBezTo>
                  <a:pt x="183356" y="126111"/>
                  <a:pt x="199358" y="153353"/>
                  <a:pt x="223552" y="169069"/>
                </a:cubicBezTo>
                <a:lnTo>
                  <a:pt x="183832" y="169069"/>
                </a:lnTo>
                <a:cubicBezTo>
                  <a:pt x="167735" y="151543"/>
                  <a:pt x="144684" y="140494"/>
                  <a:pt x="119063" y="140494"/>
                </a:cubicBezTo>
                <a:cubicBezTo>
                  <a:pt x="70485" y="140494"/>
                  <a:pt x="30956" y="180023"/>
                  <a:pt x="30956" y="228600"/>
                </a:cubicBezTo>
                <a:cubicBezTo>
                  <a:pt x="30956" y="259461"/>
                  <a:pt x="46958" y="286703"/>
                  <a:pt x="71152" y="302419"/>
                </a:cubicBezTo>
                <a:lnTo>
                  <a:pt x="7144" y="302419"/>
                </a:lnTo>
                <a:lnTo>
                  <a:pt x="7144" y="423863"/>
                </a:lnTo>
                <a:lnTo>
                  <a:pt x="40481" y="423863"/>
                </a:lnTo>
                <a:lnTo>
                  <a:pt x="40481" y="335756"/>
                </a:lnTo>
                <a:lnTo>
                  <a:pt x="197644" y="335756"/>
                </a:lnTo>
                <a:lnTo>
                  <a:pt x="197644" y="423863"/>
                </a:lnTo>
                <a:lnTo>
                  <a:pt x="230981" y="423863"/>
                </a:lnTo>
                <a:lnTo>
                  <a:pt x="230981" y="302419"/>
                </a:lnTo>
                <a:lnTo>
                  <a:pt x="166973" y="302419"/>
                </a:lnTo>
                <a:cubicBezTo>
                  <a:pt x="191071" y="286703"/>
                  <a:pt x="207169" y="259461"/>
                  <a:pt x="207169" y="228600"/>
                </a:cubicBezTo>
                <a:cubicBezTo>
                  <a:pt x="207169" y="219456"/>
                  <a:pt x="205740" y="210693"/>
                  <a:pt x="203168" y="202406"/>
                </a:cubicBezTo>
                <a:lnTo>
                  <a:pt x="339661" y="202406"/>
                </a:lnTo>
                <a:cubicBezTo>
                  <a:pt x="337090" y="210693"/>
                  <a:pt x="335661" y="219456"/>
                  <a:pt x="335661" y="228600"/>
                </a:cubicBezTo>
                <a:cubicBezTo>
                  <a:pt x="335661" y="259461"/>
                  <a:pt x="351663" y="286703"/>
                  <a:pt x="375856" y="302419"/>
                </a:cubicBezTo>
                <a:lnTo>
                  <a:pt x="311848" y="302419"/>
                </a:lnTo>
                <a:lnTo>
                  <a:pt x="311848" y="423863"/>
                </a:lnTo>
                <a:lnTo>
                  <a:pt x="345186" y="423863"/>
                </a:lnTo>
                <a:lnTo>
                  <a:pt x="345186" y="335756"/>
                </a:lnTo>
                <a:lnTo>
                  <a:pt x="502348" y="335756"/>
                </a:lnTo>
                <a:lnTo>
                  <a:pt x="502348" y="423863"/>
                </a:lnTo>
                <a:lnTo>
                  <a:pt x="535686" y="423863"/>
                </a:lnTo>
                <a:lnTo>
                  <a:pt x="535686" y="302419"/>
                </a:lnTo>
                <a:lnTo>
                  <a:pt x="471678" y="302419"/>
                </a:lnTo>
                <a:cubicBezTo>
                  <a:pt x="495776" y="286703"/>
                  <a:pt x="511873" y="259461"/>
                  <a:pt x="511873" y="228600"/>
                </a:cubicBezTo>
                <a:cubicBezTo>
                  <a:pt x="511873" y="219456"/>
                  <a:pt x="510445" y="210693"/>
                  <a:pt x="507873" y="202406"/>
                </a:cubicBezTo>
                <a:lnTo>
                  <a:pt x="654748" y="202406"/>
                </a:lnTo>
                <a:lnTo>
                  <a:pt x="654748" y="366713"/>
                </a:lnTo>
                <a:lnTo>
                  <a:pt x="688086" y="366713"/>
                </a:lnTo>
                <a:lnTo>
                  <a:pt x="688086" y="169069"/>
                </a:lnTo>
                <a:lnTo>
                  <a:pt x="624173" y="169069"/>
                </a:lnTo>
                <a:close/>
                <a:moveTo>
                  <a:pt x="576263" y="40481"/>
                </a:moveTo>
                <a:cubicBezTo>
                  <a:pt x="606457" y="40481"/>
                  <a:pt x="631031" y="65056"/>
                  <a:pt x="631031" y="95250"/>
                </a:cubicBezTo>
                <a:cubicBezTo>
                  <a:pt x="631031" y="125444"/>
                  <a:pt x="606457" y="150019"/>
                  <a:pt x="576263" y="150019"/>
                </a:cubicBezTo>
                <a:cubicBezTo>
                  <a:pt x="546068" y="150019"/>
                  <a:pt x="521494" y="125444"/>
                  <a:pt x="521494" y="95250"/>
                </a:cubicBezTo>
                <a:cubicBezTo>
                  <a:pt x="521494" y="65056"/>
                  <a:pt x="546068" y="40481"/>
                  <a:pt x="576263" y="40481"/>
                </a:cubicBezTo>
                <a:close/>
                <a:moveTo>
                  <a:pt x="271463" y="40481"/>
                </a:moveTo>
                <a:cubicBezTo>
                  <a:pt x="301657" y="40481"/>
                  <a:pt x="326231" y="65056"/>
                  <a:pt x="326231" y="95250"/>
                </a:cubicBezTo>
                <a:cubicBezTo>
                  <a:pt x="326231" y="125444"/>
                  <a:pt x="301657" y="150019"/>
                  <a:pt x="271463" y="150019"/>
                </a:cubicBezTo>
                <a:cubicBezTo>
                  <a:pt x="241268" y="150019"/>
                  <a:pt x="216694" y="125444"/>
                  <a:pt x="216694" y="95250"/>
                </a:cubicBezTo>
                <a:cubicBezTo>
                  <a:pt x="216694" y="65056"/>
                  <a:pt x="241268" y="40481"/>
                  <a:pt x="271463" y="40481"/>
                </a:cubicBezTo>
                <a:close/>
                <a:moveTo>
                  <a:pt x="119063" y="283369"/>
                </a:moveTo>
                <a:cubicBezTo>
                  <a:pt x="88868" y="283369"/>
                  <a:pt x="64294" y="258794"/>
                  <a:pt x="64294" y="228600"/>
                </a:cubicBezTo>
                <a:cubicBezTo>
                  <a:pt x="64294" y="198406"/>
                  <a:pt x="88868" y="173831"/>
                  <a:pt x="119063" y="173831"/>
                </a:cubicBezTo>
                <a:cubicBezTo>
                  <a:pt x="149257" y="173831"/>
                  <a:pt x="173831" y="198406"/>
                  <a:pt x="173831" y="228600"/>
                </a:cubicBezTo>
                <a:cubicBezTo>
                  <a:pt x="173831" y="258794"/>
                  <a:pt x="149257" y="283369"/>
                  <a:pt x="119063" y="283369"/>
                </a:cubicBezTo>
                <a:close/>
                <a:moveTo>
                  <a:pt x="423863" y="283369"/>
                </a:moveTo>
                <a:cubicBezTo>
                  <a:pt x="393668" y="283369"/>
                  <a:pt x="369094" y="258794"/>
                  <a:pt x="369094" y="228600"/>
                </a:cubicBezTo>
                <a:cubicBezTo>
                  <a:pt x="369094" y="198406"/>
                  <a:pt x="393668" y="173831"/>
                  <a:pt x="423863" y="173831"/>
                </a:cubicBezTo>
                <a:cubicBezTo>
                  <a:pt x="454057" y="173831"/>
                  <a:pt x="478631" y="198406"/>
                  <a:pt x="478631" y="228600"/>
                </a:cubicBezTo>
                <a:cubicBezTo>
                  <a:pt x="478631" y="258794"/>
                  <a:pt x="454057" y="283369"/>
                  <a:pt x="423863" y="283369"/>
                </a:cubicBezTo>
                <a:close/>
              </a:path>
            </a:pathLst>
          </a:custGeom>
          <a:solidFill>
            <a:srgbClr val="002856"/>
          </a:solidFill>
          <a:ln w="9525" cap="flat">
            <a:noFill/>
            <a:prstDash val="solid"/>
            <a:miter/>
          </a:ln>
        </p:spPr>
        <p:txBody>
          <a:bodyPr rtlCol="0" anchor="ctr"/>
          <a:lstStyle/>
          <a:p>
            <a:endParaRPr lang="en-US"/>
          </a:p>
        </p:txBody>
      </p:sp>
      <p:sp>
        <p:nvSpPr>
          <p:cNvPr id="15" name="Freeform: Shape 159">
            <a:extLst>
              <a:ext uri="{FF2B5EF4-FFF2-40B4-BE49-F238E27FC236}">
                <a16:creationId xmlns:a16="http://schemas.microsoft.com/office/drawing/2014/main" id="{8E265914-09F9-7948-B241-49116AE993C0}"/>
              </a:ext>
            </a:extLst>
          </p:cNvPr>
          <p:cNvSpPr/>
          <p:nvPr/>
        </p:nvSpPr>
        <p:spPr>
          <a:xfrm>
            <a:off x="528638" y="3730946"/>
            <a:ext cx="542925" cy="542925"/>
          </a:xfrm>
          <a:custGeom>
            <a:avLst/>
            <a:gdLst>
              <a:gd name="connsiteX0" fmla="*/ 254318 w 542925"/>
              <a:gd name="connsiteY0" fmla="*/ 92869 h 542925"/>
              <a:gd name="connsiteX1" fmla="*/ 133636 w 542925"/>
              <a:gd name="connsiteY1" fmla="*/ 397669 h 542925"/>
              <a:gd name="connsiteX2" fmla="*/ 174593 w 542925"/>
              <a:gd name="connsiteY2" fmla="*/ 397669 h 542925"/>
              <a:gd name="connsiteX3" fmla="*/ 207550 w 542925"/>
              <a:gd name="connsiteY3" fmla="*/ 314325 h 542925"/>
              <a:gd name="connsiteX4" fmla="*/ 339947 w 542925"/>
              <a:gd name="connsiteY4" fmla="*/ 314325 h 542925"/>
              <a:gd name="connsiteX5" fmla="*/ 372904 w 542925"/>
              <a:gd name="connsiteY5" fmla="*/ 397669 h 542925"/>
              <a:gd name="connsiteX6" fmla="*/ 413861 w 542925"/>
              <a:gd name="connsiteY6" fmla="*/ 397669 h 542925"/>
              <a:gd name="connsiteX7" fmla="*/ 293370 w 542925"/>
              <a:gd name="connsiteY7" fmla="*/ 92869 h 542925"/>
              <a:gd name="connsiteX8" fmla="*/ 254318 w 542925"/>
              <a:gd name="connsiteY8" fmla="*/ 92869 h 542925"/>
              <a:gd name="connsiteX9" fmla="*/ 222790 w 542925"/>
              <a:gd name="connsiteY9" fmla="*/ 276225 h 542925"/>
              <a:gd name="connsiteX10" fmla="*/ 273844 w 542925"/>
              <a:gd name="connsiteY10" fmla="*/ 147161 h 542925"/>
              <a:gd name="connsiteX11" fmla="*/ 324898 w 542925"/>
              <a:gd name="connsiteY11" fmla="*/ 276225 h 542925"/>
              <a:gd name="connsiteX12" fmla="*/ 222790 w 542925"/>
              <a:gd name="connsiteY12" fmla="*/ 276225 h 542925"/>
              <a:gd name="connsiteX13" fmla="*/ 273844 w 542925"/>
              <a:gd name="connsiteY13" fmla="*/ 7144 h 542925"/>
              <a:gd name="connsiteX14" fmla="*/ 7144 w 542925"/>
              <a:gd name="connsiteY14" fmla="*/ 273844 h 542925"/>
              <a:gd name="connsiteX15" fmla="*/ 273844 w 542925"/>
              <a:gd name="connsiteY15" fmla="*/ 540544 h 542925"/>
              <a:gd name="connsiteX16" fmla="*/ 540544 w 542925"/>
              <a:gd name="connsiteY16" fmla="*/ 273844 h 542925"/>
              <a:gd name="connsiteX17" fmla="*/ 273844 w 542925"/>
              <a:gd name="connsiteY17" fmla="*/ 7144 h 542925"/>
              <a:gd name="connsiteX18" fmla="*/ 273844 w 542925"/>
              <a:gd name="connsiteY18" fmla="*/ 502444 h 542925"/>
              <a:gd name="connsiteX19" fmla="*/ 45244 w 542925"/>
              <a:gd name="connsiteY19" fmla="*/ 273844 h 542925"/>
              <a:gd name="connsiteX20" fmla="*/ 273844 w 542925"/>
              <a:gd name="connsiteY20" fmla="*/ 45244 h 542925"/>
              <a:gd name="connsiteX21" fmla="*/ 502444 w 542925"/>
              <a:gd name="connsiteY21" fmla="*/ 273844 h 542925"/>
              <a:gd name="connsiteX22" fmla="*/ 273844 w 542925"/>
              <a:gd name="connsiteY22" fmla="*/ 5024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54318" y="92869"/>
                </a:moveTo>
                <a:lnTo>
                  <a:pt x="133636" y="397669"/>
                </a:lnTo>
                <a:lnTo>
                  <a:pt x="174593" y="397669"/>
                </a:lnTo>
                <a:lnTo>
                  <a:pt x="207550" y="314325"/>
                </a:lnTo>
                <a:lnTo>
                  <a:pt x="339947" y="314325"/>
                </a:lnTo>
                <a:lnTo>
                  <a:pt x="372904" y="397669"/>
                </a:lnTo>
                <a:lnTo>
                  <a:pt x="413861" y="397669"/>
                </a:lnTo>
                <a:lnTo>
                  <a:pt x="293370" y="92869"/>
                </a:lnTo>
                <a:lnTo>
                  <a:pt x="254318" y="92869"/>
                </a:lnTo>
                <a:close/>
                <a:moveTo>
                  <a:pt x="222790" y="276225"/>
                </a:moveTo>
                <a:lnTo>
                  <a:pt x="273844" y="147161"/>
                </a:lnTo>
                <a:lnTo>
                  <a:pt x="324898" y="276225"/>
                </a:lnTo>
                <a:lnTo>
                  <a:pt x="222790" y="276225"/>
                </a:lnTo>
                <a:close/>
                <a:moveTo>
                  <a:pt x="273844" y="7144"/>
                </a:moveTo>
                <a:cubicBezTo>
                  <a:pt x="126778" y="7144"/>
                  <a:pt x="7144" y="126778"/>
                  <a:pt x="7144" y="273844"/>
                </a:cubicBezTo>
                <a:cubicBezTo>
                  <a:pt x="7144" y="420910"/>
                  <a:pt x="126778" y="540544"/>
                  <a:pt x="273844" y="540544"/>
                </a:cubicBezTo>
                <a:cubicBezTo>
                  <a:pt x="420910" y="540544"/>
                  <a:pt x="540544" y="420910"/>
                  <a:pt x="540544" y="273844"/>
                </a:cubicBezTo>
                <a:cubicBezTo>
                  <a:pt x="540544" y="126778"/>
                  <a:pt x="420910" y="7144"/>
                  <a:pt x="273844" y="7144"/>
                </a:cubicBezTo>
                <a:close/>
                <a:moveTo>
                  <a:pt x="273844" y="502444"/>
                </a:moveTo>
                <a:cubicBezTo>
                  <a:pt x="147828" y="502444"/>
                  <a:pt x="45244" y="399860"/>
                  <a:pt x="45244" y="273844"/>
                </a:cubicBezTo>
                <a:cubicBezTo>
                  <a:pt x="45244" y="147828"/>
                  <a:pt x="147828" y="45244"/>
                  <a:pt x="273844" y="45244"/>
                </a:cubicBezTo>
                <a:cubicBezTo>
                  <a:pt x="399860" y="45244"/>
                  <a:pt x="502444" y="147828"/>
                  <a:pt x="502444" y="273844"/>
                </a:cubicBezTo>
                <a:cubicBezTo>
                  <a:pt x="502444" y="399860"/>
                  <a:pt x="399860" y="502444"/>
                  <a:pt x="273844" y="502444"/>
                </a:cubicBezTo>
                <a:close/>
              </a:path>
            </a:pathLst>
          </a:custGeom>
          <a:solidFill>
            <a:srgbClr val="002856"/>
          </a:solidFill>
          <a:ln w="9525" cap="flat">
            <a:noFill/>
            <a:prstDash val="solid"/>
            <a:miter/>
          </a:ln>
        </p:spPr>
        <p:txBody>
          <a:bodyPr rtlCol="0" anchor="ctr"/>
          <a:lstStyle/>
          <a:p>
            <a:endParaRPr lang="en-US"/>
          </a:p>
        </p:txBody>
      </p:sp>
      <p:sp>
        <p:nvSpPr>
          <p:cNvPr id="16" name="Freeform: Shape 160">
            <a:extLst>
              <a:ext uri="{FF2B5EF4-FFF2-40B4-BE49-F238E27FC236}">
                <a16:creationId xmlns:a16="http://schemas.microsoft.com/office/drawing/2014/main" id="{610D4C8B-A132-8F4E-9202-626F57294E30}"/>
              </a:ext>
            </a:extLst>
          </p:cNvPr>
          <p:cNvSpPr/>
          <p:nvPr/>
        </p:nvSpPr>
        <p:spPr>
          <a:xfrm>
            <a:off x="528637" y="2528515"/>
            <a:ext cx="542925" cy="542925"/>
          </a:xfrm>
          <a:custGeom>
            <a:avLst/>
            <a:gdLst>
              <a:gd name="connsiteX0" fmla="*/ 364712 w 542925"/>
              <a:gd name="connsiteY0" fmla="*/ 188500 h 542925"/>
              <a:gd name="connsiteX1" fmla="*/ 338994 w 542925"/>
              <a:gd name="connsiteY1" fmla="*/ 269081 h 542925"/>
              <a:gd name="connsiteX2" fmla="*/ 318706 w 542925"/>
              <a:gd name="connsiteY2" fmla="*/ 287941 h 542925"/>
              <a:gd name="connsiteX3" fmla="*/ 292989 w 542925"/>
              <a:gd name="connsiteY3" fmla="*/ 346996 h 542925"/>
              <a:gd name="connsiteX4" fmla="*/ 292989 w 542925"/>
              <a:gd name="connsiteY4" fmla="*/ 359569 h 542925"/>
              <a:gd name="connsiteX5" fmla="*/ 254889 w 542925"/>
              <a:gd name="connsiteY5" fmla="*/ 359569 h 542925"/>
              <a:gd name="connsiteX6" fmla="*/ 254889 w 542925"/>
              <a:gd name="connsiteY6" fmla="*/ 346996 h 542925"/>
              <a:gd name="connsiteX7" fmla="*/ 292798 w 542925"/>
              <a:gd name="connsiteY7" fmla="*/ 260033 h 542925"/>
              <a:gd name="connsiteX8" fmla="*/ 312611 w 542925"/>
              <a:gd name="connsiteY8" fmla="*/ 241649 h 542925"/>
              <a:gd name="connsiteX9" fmla="*/ 327184 w 542925"/>
              <a:gd name="connsiteY9" fmla="*/ 194691 h 542925"/>
              <a:gd name="connsiteX10" fmla="*/ 280321 w 542925"/>
              <a:gd name="connsiteY10" fmla="*/ 150400 h 542925"/>
              <a:gd name="connsiteX11" fmla="*/ 238030 w 542925"/>
              <a:gd name="connsiteY11" fmla="*/ 163735 h 542925"/>
              <a:gd name="connsiteX12" fmla="*/ 220027 w 542925"/>
              <a:gd name="connsiteY12" fmla="*/ 204026 h 542925"/>
              <a:gd name="connsiteX13" fmla="*/ 220027 w 542925"/>
              <a:gd name="connsiteY13" fmla="*/ 219932 h 542925"/>
              <a:gd name="connsiteX14" fmla="*/ 181927 w 542925"/>
              <a:gd name="connsiteY14" fmla="*/ 219932 h 542925"/>
              <a:gd name="connsiteX15" fmla="*/ 181927 w 542925"/>
              <a:gd name="connsiteY15" fmla="*/ 204026 h 542925"/>
              <a:gd name="connsiteX16" fmla="*/ 212693 w 542925"/>
              <a:gd name="connsiteY16" fmla="*/ 135350 h 542925"/>
              <a:gd name="connsiteX17" fmla="*/ 284702 w 542925"/>
              <a:gd name="connsiteY17" fmla="*/ 112586 h 542925"/>
              <a:gd name="connsiteX18" fmla="*/ 364712 w 542925"/>
              <a:gd name="connsiteY18" fmla="*/ 188500 h 542925"/>
              <a:gd name="connsiteX19" fmla="*/ 273844 w 542925"/>
              <a:gd name="connsiteY19" fmla="*/ 388144 h 542925"/>
              <a:gd name="connsiteX20" fmla="*/ 247650 w 542925"/>
              <a:gd name="connsiteY20" fmla="*/ 414338 h 542925"/>
              <a:gd name="connsiteX21" fmla="*/ 273844 w 542925"/>
              <a:gd name="connsiteY21" fmla="*/ 440531 h 542925"/>
              <a:gd name="connsiteX22" fmla="*/ 300038 w 542925"/>
              <a:gd name="connsiteY22" fmla="*/ 414338 h 542925"/>
              <a:gd name="connsiteX23" fmla="*/ 273844 w 542925"/>
              <a:gd name="connsiteY23" fmla="*/ 388144 h 542925"/>
              <a:gd name="connsiteX24" fmla="*/ 540544 w 542925"/>
              <a:gd name="connsiteY24" fmla="*/ 273844 h 542925"/>
              <a:gd name="connsiteX25" fmla="*/ 273844 w 542925"/>
              <a:gd name="connsiteY25" fmla="*/ 540544 h 542925"/>
              <a:gd name="connsiteX26" fmla="*/ 7144 w 542925"/>
              <a:gd name="connsiteY26" fmla="*/ 273844 h 542925"/>
              <a:gd name="connsiteX27" fmla="*/ 273844 w 542925"/>
              <a:gd name="connsiteY27" fmla="*/ 7144 h 542925"/>
              <a:gd name="connsiteX28" fmla="*/ 540544 w 542925"/>
              <a:gd name="connsiteY28" fmla="*/ 273844 h 542925"/>
              <a:gd name="connsiteX29" fmla="*/ 502444 w 542925"/>
              <a:gd name="connsiteY29" fmla="*/ 273844 h 542925"/>
              <a:gd name="connsiteX30" fmla="*/ 273844 w 542925"/>
              <a:gd name="connsiteY30" fmla="*/ 45244 h 542925"/>
              <a:gd name="connsiteX31" fmla="*/ 45244 w 542925"/>
              <a:gd name="connsiteY31" fmla="*/ 273844 h 542925"/>
              <a:gd name="connsiteX32" fmla="*/ 273844 w 542925"/>
              <a:gd name="connsiteY32" fmla="*/ 502444 h 542925"/>
              <a:gd name="connsiteX33" fmla="*/ 502444 w 542925"/>
              <a:gd name="connsiteY33"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2925" h="542925">
                <a:moveTo>
                  <a:pt x="364712" y="188500"/>
                </a:moveTo>
                <a:cubicBezTo>
                  <a:pt x="369665" y="218504"/>
                  <a:pt x="360236" y="247841"/>
                  <a:pt x="338994" y="269081"/>
                </a:cubicBezTo>
                <a:lnTo>
                  <a:pt x="318706" y="287941"/>
                </a:lnTo>
                <a:cubicBezTo>
                  <a:pt x="302323" y="303181"/>
                  <a:pt x="292989" y="324612"/>
                  <a:pt x="292989" y="346996"/>
                </a:cubicBezTo>
                <a:lnTo>
                  <a:pt x="292989" y="359569"/>
                </a:lnTo>
                <a:lnTo>
                  <a:pt x="254889" y="359569"/>
                </a:lnTo>
                <a:lnTo>
                  <a:pt x="254889" y="346996"/>
                </a:lnTo>
                <a:cubicBezTo>
                  <a:pt x="254889" y="314135"/>
                  <a:pt x="268700" y="282416"/>
                  <a:pt x="292798" y="260033"/>
                </a:cubicBezTo>
                <a:lnTo>
                  <a:pt x="312611" y="241649"/>
                </a:lnTo>
                <a:cubicBezTo>
                  <a:pt x="324612" y="229648"/>
                  <a:pt x="330041" y="212408"/>
                  <a:pt x="327184" y="194691"/>
                </a:cubicBezTo>
                <a:cubicBezTo>
                  <a:pt x="323374" y="171641"/>
                  <a:pt x="303752" y="152972"/>
                  <a:pt x="280321" y="150400"/>
                </a:cubicBezTo>
                <a:cubicBezTo>
                  <a:pt x="264700" y="148590"/>
                  <a:pt x="249650" y="153353"/>
                  <a:pt x="238030" y="163735"/>
                </a:cubicBezTo>
                <a:cubicBezTo>
                  <a:pt x="226600" y="174022"/>
                  <a:pt x="220027" y="188690"/>
                  <a:pt x="220027" y="204026"/>
                </a:cubicBezTo>
                <a:lnTo>
                  <a:pt x="220027" y="219932"/>
                </a:lnTo>
                <a:lnTo>
                  <a:pt x="181927" y="219932"/>
                </a:lnTo>
                <a:lnTo>
                  <a:pt x="181927" y="204026"/>
                </a:lnTo>
                <a:cubicBezTo>
                  <a:pt x="181927" y="177832"/>
                  <a:pt x="193167" y="152781"/>
                  <a:pt x="212693" y="135350"/>
                </a:cubicBezTo>
                <a:cubicBezTo>
                  <a:pt x="232220" y="117920"/>
                  <a:pt x="258508" y="109633"/>
                  <a:pt x="284702" y="112586"/>
                </a:cubicBezTo>
                <a:cubicBezTo>
                  <a:pt x="325088" y="117062"/>
                  <a:pt x="358140" y="148400"/>
                  <a:pt x="364712" y="188500"/>
                </a:cubicBezTo>
                <a:close/>
                <a:moveTo>
                  <a:pt x="273844" y="388144"/>
                </a:moveTo>
                <a:cubicBezTo>
                  <a:pt x="259366" y="388144"/>
                  <a:pt x="247650" y="399860"/>
                  <a:pt x="247650" y="414338"/>
                </a:cubicBezTo>
                <a:cubicBezTo>
                  <a:pt x="247650" y="428816"/>
                  <a:pt x="259366" y="440531"/>
                  <a:pt x="273844" y="440531"/>
                </a:cubicBezTo>
                <a:cubicBezTo>
                  <a:pt x="288321" y="440531"/>
                  <a:pt x="300038" y="428816"/>
                  <a:pt x="300038" y="414338"/>
                </a:cubicBezTo>
                <a:cubicBezTo>
                  <a:pt x="300038" y="399860"/>
                  <a:pt x="288321" y="388144"/>
                  <a:pt x="273844" y="388144"/>
                </a:cubicBez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00" y="7144"/>
                  <a:pt x="540544" y="126587"/>
                  <a:pt x="540544" y="273844"/>
                </a:cubicBezTo>
                <a:close/>
                <a:moveTo>
                  <a:pt x="502444" y="273844"/>
                </a:moveTo>
                <a:cubicBezTo>
                  <a:pt x="502444" y="147828"/>
                  <a:pt x="399859" y="45244"/>
                  <a:pt x="273844" y="45244"/>
                </a:cubicBezTo>
                <a:cubicBezTo>
                  <a:pt x="147828" y="45244"/>
                  <a:pt x="45244" y="147828"/>
                  <a:pt x="45244" y="273844"/>
                </a:cubicBezTo>
                <a:cubicBezTo>
                  <a:pt x="45244" y="399860"/>
                  <a:pt x="147828" y="502444"/>
                  <a:pt x="273844" y="502444"/>
                </a:cubicBezTo>
                <a:cubicBezTo>
                  <a:pt x="399859" y="502444"/>
                  <a:pt x="502444" y="399860"/>
                  <a:pt x="502444" y="273844"/>
                </a:cubicBezTo>
                <a:close/>
              </a:path>
            </a:pathLst>
          </a:custGeom>
          <a:solidFill>
            <a:srgbClr val="002856"/>
          </a:solidFill>
          <a:ln w="9525" cap="flat">
            <a:noFill/>
            <a:prstDash val="solid"/>
            <a:miter/>
          </a:ln>
        </p:spPr>
        <p:txBody>
          <a:bodyPr rtlCol="0" anchor="ctr"/>
          <a:lstStyle/>
          <a:p>
            <a:endParaRPr lang="en-US"/>
          </a:p>
        </p:txBody>
      </p:sp>
      <p:sp>
        <p:nvSpPr>
          <p:cNvPr id="17" name="Freeform: Shape 237">
            <a:extLst>
              <a:ext uri="{FF2B5EF4-FFF2-40B4-BE49-F238E27FC236}">
                <a16:creationId xmlns:a16="http://schemas.microsoft.com/office/drawing/2014/main" id="{22293808-E190-CC4C-A473-00A41CAB5E92}"/>
              </a:ext>
            </a:extLst>
          </p:cNvPr>
          <p:cNvSpPr/>
          <p:nvPr/>
        </p:nvSpPr>
        <p:spPr>
          <a:xfrm>
            <a:off x="547688" y="4952223"/>
            <a:ext cx="504825" cy="428625"/>
          </a:xfrm>
          <a:custGeom>
            <a:avLst/>
            <a:gdLst>
              <a:gd name="connsiteX0" fmla="*/ 235744 w 504825"/>
              <a:gd name="connsiteY0" fmla="*/ 130969 h 428625"/>
              <a:gd name="connsiteX1" fmla="*/ 83344 w 504825"/>
              <a:gd name="connsiteY1" fmla="*/ 130969 h 428625"/>
              <a:gd name="connsiteX2" fmla="*/ 83344 w 504825"/>
              <a:gd name="connsiteY2" fmla="*/ 92869 h 428625"/>
              <a:gd name="connsiteX3" fmla="*/ 235744 w 504825"/>
              <a:gd name="connsiteY3" fmla="*/ 92869 h 428625"/>
              <a:gd name="connsiteX4" fmla="*/ 235744 w 504825"/>
              <a:gd name="connsiteY4" fmla="*/ 130969 h 428625"/>
              <a:gd name="connsiteX5" fmla="*/ 83344 w 504825"/>
              <a:gd name="connsiteY5" fmla="*/ 197644 h 428625"/>
              <a:gd name="connsiteX6" fmla="*/ 273844 w 504825"/>
              <a:gd name="connsiteY6" fmla="*/ 197644 h 428625"/>
              <a:gd name="connsiteX7" fmla="*/ 273844 w 504825"/>
              <a:gd name="connsiteY7" fmla="*/ 159544 h 428625"/>
              <a:gd name="connsiteX8" fmla="*/ 83344 w 504825"/>
              <a:gd name="connsiteY8" fmla="*/ 159544 h 428625"/>
              <a:gd name="connsiteX9" fmla="*/ 83344 w 504825"/>
              <a:gd name="connsiteY9" fmla="*/ 197644 h 428625"/>
              <a:gd name="connsiteX10" fmla="*/ 7144 w 504825"/>
              <a:gd name="connsiteY10" fmla="*/ 7144 h 428625"/>
              <a:gd name="connsiteX11" fmla="*/ 350044 w 504825"/>
              <a:gd name="connsiteY11" fmla="*/ 7144 h 428625"/>
              <a:gd name="connsiteX12" fmla="*/ 350044 w 504825"/>
              <a:gd name="connsiteY12" fmla="*/ 426244 h 428625"/>
              <a:gd name="connsiteX13" fmla="*/ 7144 w 504825"/>
              <a:gd name="connsiteY13" fmla="*/ 426244 h 428625"/>
              <a:gd name="connsiteX14" fmla="*/ 7144 w 504825"/>
              <a:gd name="connsiteY14" fmla="*/ 7144 h 428625"/>
              <a:gd name="connsiteX15" fmla="*/ 45244 w 504825"/>
              <a:gd name="connsiteY15" fmla="*/ 388144 h 428625"/>
              <a:gd name="connsiteX16" fmla="*/ 311944 w 504825"/>
              <a:gd name="connsiteY16" fmla="*/ 388144 h 428625"/>
              <a:gd name="connsiteX17" fmla="*/ 311944 w 504825"/>
              <a:gd name="connsiteY17" fmla="*/ 45244 h 428625"/>
              <a:gd name="connsiteX18" fmla="*/ 45244 w 504825"/>
              <a:gd name="connsiteY18" fmla="*/ 45244 h 428625"/>
              <a:gd name="connsiteX19" fmla="*/ 45244 w 504825"/>
              <a:gd name="connsiteY19" fmla="*/ 388144 h 428625"/>
              <a:gd name="connsiteX20" fmla="*/ 502444 w 504825"/>
              <a:gd name="connsiteY20" fmla="*/ 7144 h 428625"/>
              <a:gd name="connsiteX21" fmla="*/ 502444 w 504825"/>
              <a:gd name="connsiteY21" fmla="*/ 311944 h 428625"/>
              <a:gd name="connsiteX22" fmla="*/ 445294 w 504825"/>
              <a:gd name="connsiteY22" fmla="*/ 426244 h 428625"/>
              <a:gd name="connsiteX23" fmla="*/ 388144 w 504825"/>
              <a:gd name="connsiteY23" fmla="*/ 311944 h 428625"/>
              <a:gd name="connsiteX24" fmla="*/ 388144 w 504825"/>
              <a:gd name="connsiteY24" fmla="*/ 7144 h 428625"/>
              <a:gd name="connsiteX25" fmla="*/ 502444 w 504825"/>
              <a:gd name="connsiteY25" fmla="*/ 7144 h 428625"/>
              <a:gd name="connsiteX26" fmla="*/ 426244 w 504825"/>
              <a:gd name="connsiteY26" fmla="*/ 45244 h 428625"/>
              <a:gd name="connsiteX27" fmla="*/ 426244 w 504825"/>
              <a:gd name="connsiteY27" fmla="*/ 83344 h 428625"/>
              <a:gd name="connsiteX28" fmla="*/ 464344 w 504825"/>
              <a:gd name="connsiteY28" fmla="*/ 83344 h 428625"/>
              <a:gd name="connsiteX29" fmla="*/ 464344 w 504825"/>
              <a:gd name="connsiteY29" fmla="*/ 45244 h 428625"/>
              <a:gd name="connsiteX30" fmla="*/ 426244 w 504825"/>
              <a:gd name="connsiteY30" fmla="*/ 45244 h 428625"/>
              <a:gd name="connsiteX31" fmla="*/ 464344 w 504825"/>
              <a:gd name="connsiteY31" fmla="*/ 311944 h 428625"/>
              <a:gd name="connsiteX32" fmla="*/ 464344 w 504825"/>
              <a:gd name="connsiteY32" fmla="*/ 121444 h 428625"/>
              <a:gd name="connsiteX33" fmla="*/ 426244 w 504825"/>
              <a:gd name="connsiteY33" fmla="*/ 121444 h 428625"/>
              <a:gd name="connsiteX34" fmla="*/ 426244 w 504825"/>
              <a:gd name="connsiteY34" fmla="*/ 311944 h 428625"/>
              <a:gd name="connsiteX35" fmla="*/ 464344 w 504825"/>
              <a:gd name="connsiteY35" fmla="*/ 3119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4825" h="428625">
                <a:moveTo>
                  <a:pt x="235744" y="130969"/>
                </a:moveTo>
                <a:lnTo>
                  <a:pt x="83344" y="130969"/>
                </a:lnTo>
                <a:lnTo>
                  <a:pt x="83344" y="92869"/>
                </a:lnTo>
                <a:lnTo>
                  <a:pt x="235744" y="92869"/>
                </a:lnTo>
                <a:lnTo>
                  <a:pt x="235744" y="130969"/>
                </a:lnTo>
                <a:close/>
                <a:moveTo>
                  <a:pt x="83344" y="197644"/>
                </a:moveTo>
                <a:lnTo>
                  <a:pt x="273844" y="197644"/>
                </a:lnTo>
                <a:lnTo>
                  <a:pt x="273844" y="159544"/>
                </a:lnTo>
                <a:lnTo>
                  <a:pt x="83344" y="159544"/>
                </a:lnTo>
                <a:lnTo>
                  <a:pt x="83344" y="197644"/>
                </a:lnTo>
                <a:close/>
                <a:moveTo>
                  <a:pt x="7144" y="7144"/>
                </a:moveTo>
                <a:lnTo>
                  <a:pt x="350044" y="7144"/>
                </a:lnTo>
                <a:lnTo>
                  <a:pt x="350044" y="426244"/>
                </a:lnTo>
                <a:lnTo>
                  <a:pt x="7144" y="426244"/>
                </a:lnTo>
                <a:lnTo>
                  <a:pt x="7144" y="7144"/>
                </a:lnTo>
                <a:close/>
                <a:moveTo>
                  <a:pt x="45244" y="388144"/>
                </a:moveTo>
                <a:lnTo>
                  <a:pt x="311944" y="388144"/>
                </a:lnTo>
                <a:lnTo>
                  <a:pt x="311944" y="45244"/>
                </a:lnTo>
                <a:lnTo>
                  <a:pt x="45244" y="45244"/>
                </a:lnTo>
                <a:lnTo>
                  <a:pt x="45244" y="388144"/>
                </a:lnTo>
                <a:close/>
                <a:moveTo>
                  <a:pt x="502444" y="7144"/>
                </a:moveTo>
                <a:lnTo>
                  <a:pt x="502444" y="311944"/>
                </a:lnTo>
                <a:lnTo>
                  <a:pt x="445294" y="426244"/>
                </a:lnTo>
                <a:lnTo>
                  <a:pt x="388144" y="311944"/>
                </a:lnTo>
                <a:lnTo>
                  <a:pt x="388144" y="7144"/>
                </a:lnTo>
                <a:lnTo>
                  <a:pt x="502444" y="7144"/>
                </a:lnTo>
                <a:close/>
                <a:moveTo>
                  <a:pt x="426244" y="45244"/>
                </a:moveTo>
                <a:lnTo>
                  <a:pt x="426244" y="83344"/>
                </a:lnTo>
                <a:lnTo>
                  <a:pt x="464344" y="83344"/>
                </a:lnTo>
                <a:lnTo>
                  <a:pt x="464344" y="45244"/>
                </a:lnTo>
                <a:lnTo>
                  <a:pt x="426244" y="45244"/>
                </a:lnTo>
                <a:close/>
                <a:moveTo>
                  <a:pt x="464344" y="311944"/>
                </a:moveTo>
                <a:lnTo>
                  <a:pt x="464344" y="121444"/>
                </a:lnTo>
                <a:lnTo>
                  <a:pt x="426244" y="121444"/>
                </a:lnTo>
                <a:lnTo>
                  <a:pt x="426244" y="311944"/>
                </a:lnTo>
                <a:lnTo>
                  <a:pt x="464344" y="311944"/>
                </a:ln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0122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312E1-6EA9-5940-97DC-42AEBA3FD0C2}"/>
              </a:ext>
            </a:extLst>
          </p:cNvPr>
          <p:cNvSpPr>
            <a:spLocks noGrp="1"/>
          </p:cNvSpPr>
          <p:nvPr>
            <p:ph type="title"/>
          </p:nvPr>
        </p:nvSpPr>
        <p:spPr/>
        <p:txBody>
          <a:bodyPr/>
          <a:lstStyle/>
          <a:p>
            <a:r>
              <a:rPr lang="en-IN" b="1" dirty="0">
                <a:solidFill>
                  <a:schemeClr val="dk2"/>
                </a:solidFill>
                <a:ea typeface="Arial Black"/>
                <a:cs typeface="Arial Black"/>
                <a:sym typeface="Arial Black"/>
              </a:rPr>
              <a:t>Exercise 2: Understand Different Communication Styles</a:t>
            </a:r>
          </a:p>
        </p:txBody>
      </p:sp>
      <p:sp>
        <p:nvSpPr>
          <p:cNvPr id="10" name="Text Placeholder 5">
            <a:extLst>
              <a:ext uri="{FF2B5EF4-FFF2-40B4-BE49-F238E27FC236}">
                <a16:creationId xmlns:a16="http://schemas.microsoft.com/office/drawing/2014/main" id="{81458E09-8F5E-6D4C-9E79-B74474E4551D}"/>
              </a:ext>
            </a:extLst>
          </p:cNvPr>
          <p:cNvSpPr txBox="1">
            <a:spLocks/>
          </p:cNvSpPr>
          <p:nvPr/>
        </p:nvSpPr>
        <p:spPr>
          <a:xfrm>
            <a:off x="457200" y="1537399"/>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employee in the following sequence. Select the communication style (Amiable, Driver, Expressive, Analytic) that best aligns to each employee.</a:t>
            </a:r>
          </a:p>
        </p:txBody>
      </p:sp>
      <p:sp>
        <p:nvSpPr>
          <p:cNvPr id="25" name="Google Shape;638;p36">
            <a:extLst>
              <a:ext uri="{FF2B5EF4-FFF2-40B4-BE49-F238E27FC236}">
                <a16:creationId xmlns:a16="http://schemas.microsoft.com/office/drawing/2014/main" id="{85A97FE7-6CE5-BB40-A44F-E5521184B94C}"/>
              </a:ext>
            </a:extLst>
          </p:cNvPr>
          <p:cNvSpPr txBox="1"/>
          <p:nvPr/>
        </p:nvSpPr>
        <p:spPr>
          <a:xfrm>
            <a:off x="4371278" y="2977759"/>
            <a:ext cx="3479181" cy="1061829"/>
          </a:xfrm>
          <a:prstGeom prst="rect">
            <a:avLst/>
          </a:prstGeom>
          <a:noFill/>
          <a:ln>
            <a:noFill/>
          </a:ln>
        </p:spPr>
        <p:txBody>
          <a:bodyPr spcFirstLastPara="1" wrap="square" lIns="0" tIns="0" rIns="0" bIns="0" anchor="t" anchorCtr="0">
            <a:noAutofit/>
          </a:bodyPr>
          <a:lstStyle/>
          <a:p>
            <a:pPr marL="0" marR="0" lvl="0" indent="0" algn="ctr" rtl="0">
              <a:spcAft>
                <a:spcPts val="600"/>
              </a:spcAft>
              <a:buNone/>
            </a:pPr>
            <a:r>
              <a:rPr lang="en-US" sz="1600" dirty="0">
                <a:solidFill>
                  <a:srgbClr val="000000"/>
                </a:solidFill>
                <a:latin typeface="Arial" panose="020B0604020202020204" pitchFamily="34" charset="0"/>
                <a:ea typeface="Arial"/>
                <a:cs typeface="Arial" panose="020B0604020202020204" pitchFamily="34" charset="0"/>
                <a:sym typeface="Arial"/>
              </a:rPr>
              <a:t>Sales this quarter are up by 7.2%.</a:t>
            </a:r>
            <a:endParaRPr sz="1600" dirty="0">
              <a:latin typeface="Arial" panose="020B0604020202020204" pitchFamily="34" charset="0"/>
              <a:cs typeface="Arial" panose="020B0604020202020204" pitchFamily="34" charset="0"/>
            </a:endParaRPr>
          </a:p>
          <a:p>
            <a:pPr marL="0" marR="0" lvl="0" indent="0" algn="ctr" rtl="0">
              <a:spcAft>
                <a:spcPts val="0"/>
              </a:spcAft>
              <a:buNone/>
            </a:pPr>
            <a:r>
              <a:rPr lang="en-US" sz="1600" dirty="0">
                <a:solidFill>
                  <a:srgbClr val="000000"/>
                </a:solidFill>
                <a:latin typeface="Arial" panose="020B0604020202020204" pitchFamily="34" charset="0"/>
                <a:ea typeface="Arial"/>
                <a:cs typeface="Arial" panose="020B0604020202020204" pitchFamily="34" charset="0"/>
                <a:sym typeface="Arial"/>
              </a:rPr>
              <a:t>How accurate are these  </a:t>
            </a:r>
            <a:br>
              <a:rPr lang="en-US" sz="1600" dirty="0">
                <a:solidFill>
                  <a:srgbClr val="000000"/>
                </a:solidFill>
                <a:latin typeface="Arial" panose="020B0604020202020204" pitchFamily="34" charset="0"/>
                <a:ea typeface="Arial"/>
                <a:cs typeface="Arial" panose="020B0604020202020204" pitchFamily="34" charset="0"/>
                <a:sym typeface="Arial"/>
              </a:rPr>
            </a:br>
            <a:r>
              <a:rPr lang="en-US" sz="1600" dirty="0">
                <a:solidFill>
                  <a:srgbClr val="000000"/>
                </a:solidFill>
                <a:latin typeface="Arial" panose="020B0604020202020204" pitchFamily="34" charset="0"/>
                <a:ea typeface="Arial"/>
                <a:cs typeface="Arial" panose="020B0604020202020204" pitchFamily="34" charset="0"/>
                <a:sym typeface="Arial"/>
              </a:rPr>
              <a:t>predictions? I need to take some  time to review the methodology.</a:t>
            </a:r>
            <a:endParaRPr sz="1600" dirty="0">
              <a:latin typeface="Arial" panose="020B0604020202020204" pitchFamily="34" charset="0"/>
              <a:cs typeface="Arial" panose="020B0604020202020204" pitchFamily="34" charset="0"/>
            </a:endParaRPr>
          </a:p>
        </p:txBody>
      </p:sp>
      <p:sp>
        <p:nvSpPr>
          <p:cNvPr id="29" name="Google Shape;645;p36">
            <a:extLst>
              <a:ext uri="{FF2B5EF4-FFF2-40B4-BE49-F238E27FC236}">
                <a16:creationId xmlns:a16="http://schemas.microsoft.com/office/drawing/2014/main" id="{6F2944AE-C756-0B4F-A08C-9F6912B6545F}"/>
              </a:ext>
            </a:extLst>
          </p:cNvPr>
          <p:cNvSpPr/>
          <p:nvPr/>
        </p:nvSpPr>
        <p:spPr>
          <a:xfrm>
            <a:off x="4233023" y="2824962"/>
            <a:ext cx="3723260" cy="1514359"/>
          </a:xfrm>
          <a:custGeom>
            <a:avLst/>
            <a:gdLst>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889000 w 3475043"/>
              <a:gd name="connsiteY6" fmla="*/ 1264920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1614979 w 3475043"/>
              <a:gd name="connsiteY6" fmla="*/ 1259379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59327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62098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043" h="1413402" extrusionOk="0">
                <a:moveTo>
                  <a:pt x="3244596" y="0"/>
                </a:moveTo>
                <a:cubicBezTo>
                  <a:pt x="3244596" y="0"/>
                  <a:pt x="3479546" y="8128"/>
                  <a:pt x="3473196" y="190500"/>
                </a:cubicBezTo>
                <a:cubicBezTo>
                  <a:pt x="3473196" y="472440"/>
                  <a:pt x="3477352" y="937952"/>
                  <a:pt x="3473196" y="1036320"/>
                </a:cubicBezTo>
                <a:cubicBezTo>
                  <a:pt x="3469040" y="1134688"/>
                  <a:pt x="3509218" y="1260765"/>
                  <a:pt x="3244596" y="1264920"/>
                </a:cubicBezTo>
                <a:cubicBezTo>
                  <a:pt x="2979974" y="1269075"/>
                  <a:pt x="2329194" y="1264920"/>
                  <a:pt x="1871493" y="1264920"/>
                </a:cubicBezTo>
                <a:lnTo>
                  <a:pt x="1620982" y="1413402"/>
                </a:lnTo>
                <a:lnTo>
                  <a:pt x="1614979" y="1259379"/>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6;p36">
            <a:extLst>
              <a:ext uri="{FF2B5EF4-FFF2-40B4-BE49-F238E27FC236}">
                <a16:creationId xmlns:a16="http://schemas.microsoft.com/office/drawing/2014/main" id="{503B7E76-776E-9846-A509-5380215B07A3}"/>
              </a:ext>
            </a:extLst>
          </p:cNvPr>
          <p:cNvSpPr txBox="1"/>
          <p:nvPr/>
        </p:nvSpPr>
        <p:spPr>
          <a:xfrm>
            <a:off x="5520237" y="5092583"/>
            <a:ext cx="1166401" cy="21544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Kate</a:t>
            </a:r>
            <a:endParaRPr sz="2800" dirty="0"/>
          </a:p>
        </p:txBody>
      </p:sp>
      <p:sp>
        <p:nvSpPr>
          <p:cNvPr id="12" name="Rectangle 11">
            <a:extLst>
              <a:ext uri="{FF2B5EF4-FFF2-40B4-BE49-F238E27FC236}">
                <a16:creationId xmlns:a16="http://schemas.microsoft.com/office/drawing/2014/main" id="{89A4C951-5223-9440-A11F-598C654EA9DF}"/>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1" name="Freeform: Shape 10">
            <a:extLst>
              <a:ext uri="{FF2B5EF4-FFF2-40B4-BE49-F238E27FC236}">
                <a16:creationId xmlns:a16="http://schemas.microsoft.com/office/drawing/2014/main" id="{459EBDC0-E346-0545-83DD-D753E2EF3CF1}"/>
              </a:ext>
            </a:extLst>
          </p:cNvPr>
          <p:cNvSpPr/>
          <p:nvPr/>
        </p:nvSpPr>
        <p:spPr>
          <a:xfrm>
            <a:off x="5900738" y="4573189"/>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0961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Exercise 2: Understand Different Communication Styles</a:t>
            </a: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7399"/>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employee in the following sequence. Select the communication style (Amiable, Driver, Expressive, Analytic) that best aligns to each employee.</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433105" y="2971826"/>
            <a:ext cx="3333509" cy="1138773"/>
          </a:xfrm>
          <a:prstGeom prst="rect">
            <a:avLst/>
          </a:prstGeom>
          <a:noFill/>
          <a:ln>
            <a:noFill/>
          </a:ln>
        </p:spPr>
        <p:txBody>
          <a:bodyPr spcFirstLastPara="1" wrap="square" lIns="0" tIns="0" rIns="0" bIns="0" anchor="t" anchorCtr="0">
            <a:noAutofit/>
          </a:bodyPr>
          <a:lstStyle/>
          <a:p>
            <a:pPr lvl="0"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I feel like we’re off to a good start</a:t>
            </a:r>
            <a:br>
              <a:rPr lang="en-IN" sz="1600" dirty="0">
                <a:solidFill>
                  <a:srgbClr val="000000"/>
                </a:solidFill>
                <a:latin typeface="Arial" panose="020B0604020202020204" pitchFamily="34" charset="0"/>
                <a:ea typeface="Arial"/>
                <a:cs typeface="Arial" panose="020B0604020202020204" pitchFamily="34" charset="0"/>
                <a:sym typeface="Arial"/>
              </a:rPr>
            </a:br>
            <a:r>
              <a:rPr lang="en-IN" sz="1600" dirty="0">
                <a:solidFill>
                  <a:srgbClr val="000000"/>
                </a:solidFill>
                <a:latin typeface="Arial" panose="020B0604020202020204" pitchFamily="34" charset="0"/>
                <a:ea typeface="Arial"/>
                <a:cs typeface="Arial" panose="020B0604020202020204" pitchFamily="34" charset="0"/>
                <a:sym typeface="Arial"/>
              </a:rPr>
              <a:t>this quarter.</a:t>
            </a:r>
          </a:p>
          <a:p>
            <a:pPr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Have you encountered</a:t>
            </a:r>
            <a:br>
              <a:rPr lang="en-IN" sz="1600" dirty="0">
                <a:solidFill>
                  <a:srgbClr val="000000"/>
                </a:solidFill>
                <a:latin typeface="Arial" panose="020B0604020202020204" pitchFamily="34" charset="0"/>
                <a:ea typeface="Arial"/>
                <a:cs typeface="Arial" panose="020B0604020202020204" pitchFamily="34" charset="0"/>
                <a:sym typeface="Arial"/>
              </a:rPr>
            </a:br>
            <a:r>
              <a:rPr lang="en-IN" sz="1600" dirty="0">
                <a:solidFill>
                  <a:srgbClr val="000000"/>
                </a:solidFill>
                <a:latin typeface="Arial" panose="020B0604020202020204" pitchFamily="34" charset="0"/>
                <a:ea typeface="Arial"/>
                <a:cs typeface="Arial" panose="020B0604020202020204" pitchFamily="34" charset="0"/>
                <a:sym typeface="Arial"/>
              </a:rPr>
              <a:t>any challenges? </a:t>
            </a:r>
          </a:p>
        </p:txBody>
      </p:sp>
      <p:sp>
        <p:nvSpPr>
          <p:cNvPr id="11" name="Google Shape;645;p36">
            <a:extLst>
              <a:ext uri="{FF2B5EF4-FFF2-40B4-BE49-F238E27FC236}">
                <a16:creationId xmlns:a16="http://schemas.microsoft.com/office/drawing/2014/main" id="{47A42DBF-76A6-3046-B517-86B03EAEF596}"/>
              </a:ext>
            </a:extLst>
          </p:cNvPr>
          <p:cNvSpPr/>
          <p:nvPr/>
        </p:nvSpPr>
        <p:spPr>
          <a:xfrm>
            <a:off x="4233023" y="2824962"/>
            <a:ext cx="3723260" cy="1514359"/>
          </a:xfrm>
          <a:custGeom>
            <a:avLst/>
            <a:gdLst>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889000 w 3475043"/>
              <a:gd name="connsiteY6" fmla="*/ 1264920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1614979 w 3475043"/>
              <a:gd name="connsiteY6" fmla="*/ 1259379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59327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62098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043" h="1413402" extrusionOk="0">
                <a:moveTo>
                  <a:pt x="3244596" y="0"/>
                </a:moveTo>
                <a:cubicBezTo>
                  <a:pt x="3244596" y="0"/>
                  <a:pt x="3479546" y="8128"/>
                  <a:pt x="3473196" y="190500"/>
                </a:cubicBezTo>
                <a:cubicBezTo>
                  <a:pt x="3473196" y="472440"/>
                  <a:pt x="3477352" y="937952"/>
                  <a:pt x="3473196" y="1036320"/>
                </a:cubicBezTo>
                <a:cubicBezTo>
                  <a:pt x="3469040" y="1134688"/>
                  <a:pt x="3509218" y="1260765"/>
                  <a:pt x="3244596" y="1264920"/>
                </a:cubicBezTo>
                <a:cubicBezTo>
                  <a:pt x="2979974" y="1269075"/>
                  <a:pt x="2329194" y="1264920"/>
                  <a:pt x="1871493" y="1264920"/>
                </a:cubicBezTo>
                <a:lnTo>
                  <a:pt x="1620982" y="1413402"/>
                </a:lnTo>
                <a:lnTo>
                  <a:pt x="1614979" y="1259379"/>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5520237" y="5092583"/>
            <a:ext cx="1166401" cy="215444"/>
          </a:xfrm>
          <a:prstGeom prst="rect">
            <a:avLst/>
          </a:prstGeom>
          <a:noFill/>
          <a:ln>
            <a:noFill/>
          </a:ln>
        </p:spPr>
        <p:txBody>
          <a:bodyPr spcFirstLastPara="1" wrap="square" lIns="0" tIns="0" rIns="0" bIns="0" anchor="t" anchorCtr="0">
            <a:noAutofit/>
          </a:bodyPr>
          <a:lstStyle/>
          <a:p>
            <a:pPr lvl="0" algn="ctr"/>
            <a:r>
              <a:rPr lang="en-US" sz="1600" b="1" dirty="0">
                <a:solidFill>
                  <a:srgbClr val="000000"/>
                </a:solidFill>
                <a:ea typeface="Arial"/>
                <a:cs typeface="Arial"/>
                <a:sym typeface="Arial"/>
              </a:rPr>
              <a:t>Carrie</a:t>
            </a:r>
            <a:endParaRPr sz="2800" dirty="0"/>
          </a:p>
        </p:txBody>
      </p:sp>
      <p:sp>
        <p:nvSpPr>
          <p:cNvPr id="16" name="Rectangle 15">
            <a:extLst>
              <a:ext uri="{FF2B5EF4-FFF2-40B4-BE49-F238E27FC236}">
                <a16:creationId xmlns:a16="http://schemas.microsoft.com/office/drawing/2014/main" id="{7F958EC6-279F-DD4B-A496-200BA186A7CF}"/>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8" name="Freeform: Shape 10">
            <a:extLst>
              <a:ext uri="{FF2B5EF4-FFF2-40B4-BE49-F238E27FC236}">
                <a16:creationId xmlns:a16="http://schemas.microsoft.com/office/drawing/2014/main" id="{15E4188F-27B2-6E41-87C4-9228C5562BB1}"/>
              </a:ext>
            </a:extLst>
          </p:cNvPr>
          <p:cNvSpPr/>
          <p:nvPr/>
        </p:nvSpPr>
        <p:spPr>
          <a:xfrm>
            <a:off x="5900738" y="4573189"/>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9189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of the Presentation</a:t>
            </a:r>
          </a:p>
        </p:txBody>
      </p:sp>
      <p:sp>
        <p:nvSpPr>
          <p:cNvPr id="40" name="Text Placeholder 39">
            <a:extLst>
              <a:ext uri="{FF2B5EF4-FFF2-40B4-BE49-F238E27FC236}">
                <a16:creationId xmlns:a16="http://schemas.microsoft.com/office/drawing/2014/main" id="{D8C2DF7B-191F-CD44-8059-BCDC393418CD}"/>
              </a:ext>
            </a:extLst>
          </p:cNvPr>
          <p:cNvSpPr>
            <a:spLocks noGrp="1"/>
          </p:cNvSpPr>
          <p:nvPr>
            <p:ph type="body" sz="quarter" idx="18"/>
          </p:nvPr>
        </p:nvSpPr>
        <p:spPr>
          <a:xfrm>
            <a:off x="457200" y="2493827"/>
            <a:ext cx="2412000" cy="1901825"/>
          </a:xfrm>
          <a:solidFill>
            <a:srgbClr val="002856"/>
          </a:solidFill>
        </p:spPr>
        <p:txBody>
          <a:bodyPr anchor="ctr" anchorCtr="0"/>
          <a:lstStyle/>
          <a:p>
            <a:pPr algn="ctr"/>
            <a:r>
              <a:rPr lang="en-US" dirty="0">
                <a:solidFill>
                  <a:schemeClr val="bg1"/>
                </a:solidFill>
              </a:rPr>
              <a:t>Introduction</a:t>
            </a:r>
          </a:p>
        </p:txBody>
      </p:sp>
      <p:sp>
        <p:nvSpPr>
          <p:cNvPr id="41" name="Text Placeholder 40">
            <a:extLst>
              <a:ext uri="{FF2B5EF4-FFF2-40B4-BE49-F238E27FC236}">
                <a16:creationId xmlns:a16="http://schemas.microsoft.com/office/drawing/2014/main" id="{39F53000-3143-184F-A7A7-DEA1FE4E5F43}"/>
              </a:ext>
            </a:extLst>
          </p:cNvPr>
          <p:cNvSpPr>
            <a:spLocks noGrp="1"/>
          </p:cNvSpPr>
          <p:nvPr>
            <p:ph type="body" sz="quarter" idx="19"/>
          </p:nvPr>
        </p:nvSpPr>
        <p:spPr>
          <a:xfrm>
            <a:off x="3409997" y="2493827"/>
            <a:ext cx="2412000" cy="1901825"/>
          </a:xfrm>
          <a:noFill/>
          <a:ln w="12700">
            <a:noFill/>
          </a:ln>
        </p:spPr>
        <p:txBody>
          <a:bodyPr anchor="ctr" anchorCtr="0"/>
          <a:lstStyle/>
          <a:p>
            <a:pPr algn="ctr">
              <a:spcAft>
                <a:spcPts val="600"/>
              </a:spcAft>
            </a:pPr>
            <a:r>
              <a:rPr lang="en-CA" dirty="0"/>
              <a:t>Exercise 1: </a:t>
            </a:r>
          </a:p>
          <a:p>
            <a:pPr algn="ctr"/>
            <a:r>
              <a:rPr lang="en-CA" b="0" dirty="0"/>
              <a:t>Articulate Value Through Active Listening</a:t>
            </a:r>
          </a:p>
        </p:txBody>
      </p:sp>
      <p:sp>
        <p:nvSpPr>
          <p:cNvPr id="42" name="Text Placeholder 41">
            <a:extLst>
              <a:ext uri="{FF2B5EF4-FFF2-40B4-BE49-F238E27FC236}">
                <a16:creationId xmlns:a16="http://schemas.microsoft.com/office/drawing/2014/main" id="{4A8CB2EE-8085-6A43-B55D-1A28E752528A}"/>
              </a:ext>
            </a:extLst>
          </p:cNvPr>
          <p:cNvSpPr>
            <a:spLocks noGrp="1"/>
          </p:cNvSpPr>
          <p:nvPr>
            <p:ph type="body" sz="quarter" idx="20"/>
          </p:nvPr>
        </p:nvSpPr>
        <p:spPr>
          <a:xfrm>
            <a:off x="6362794" y="2493827"/>
            <a:ext cx="2412000" cy="1901825"/>
          </a:xfrm>
          <a:noFill/>
          <a:ln w="12700">
            <a:noFill/>
          </a:ln>
        </p:spPr>
        <p:txBody>
          <a:bodyPr anchor="ctr" anchorCtr="0"/>
          <a:lstStyle/>
          <a:p>
            <a:pPr algn="ctr">
              <a:spcAft>
                <a:spcPts val="600"/>
              </a:spcAft>
            </a:pPr>
            <a:r>
              <a:rPr lang="en-US" dirty="0"/>
              <a:t>Exercise 2:</a:t>
            </a:r>
          </a:p>
          <a:p>
            <a:pPr algn="ctr"/>
            <a:r>
              <a:rPr lang="en-US" b="0" dirty="0"/>
              <a:t>Understand Different Communication Styles </a:t>
            </a:r>
          </a:p>
        </p:txBody>
      </p:sp>
      <p:sp>
        <p:nvSpPr>
          <p:cNvPr id="43" name="Text Placeholder 42">
            <a:extLst>
              <a:ext uri="{FF2B5EF4-FFF2-40B4-BE49-F238E27FC236}">
                <a16:creationId xmlns:a16="http://schemas.microsoft.com/office/drawing/2014/main" id="{5713EFB8-58E6-0B41-AC8E-7C81BB882061}"/>
              </a:ext>
            </a:extLst>
          </p:cNvPr>
          <p:cNvSpPr>
            <a:spLocks noGrp="1"/>
          </p:cNvSpPr>
          <p:nvPr>
            <p:ph type="body" sz="quarter" idx="21"/>
          </p:nvPr>
        </p:nvSpPr>
        <p:spPr>
          <a:xfrm>
            <a:off x="9315590" y="2493827"/>
            <a:ext cx="2412000" cy="1901825"/>
          </a:xfrm>
          <a:noFill/>
          <a:ln w="12700">
            <a:noFill/>
          </a:ln>
        </p:spPr>
        <p:txBody>
          <a:bodyPr anchor="ctr" anchorCtr="0"/>
          <a:lstStyle/>
          <a:p>
            <a:pPr algn="ctr">
              <a:spcAft>
                <a:spcPts val="600"/>
              </a:spcAft>
            </a:pPr>
            <a:r>
              <a:rPr lang="fr" dirty="0" err="1"/>
              <a:t>Exercise</a:t>
            </a:r>
            <a:r>
              <a:rPr lang="fr" dirty="0"/>
              <a:t> 3: </a:t>
            </a:r>
          </a:p>
          <a:p>
            <a:pPr algn="ctr"/>
            <a:r>
              <a:rPr lang="fr" b="0" dirty="0" err="1"/>
              <a:t>Effectively</a:t>
            </a:r>
            <a:r>
              <a:rPr lang="fr" b="0" dirty="0"/>
              <a:t> </a:t>
            </a:r>
            <a:r>
              <a:rPr lang="fr" b="0" dirty="0" err="1"/>
              <a:t>Communicate</a:t>
            </a:r>
            <a:r>
              <a:rPr lang="fr" b="0" dirty="0"/>
              <a:t> Change</a:t>
            </a:r>
          </a:p>
        </p:txBody>
      </p:sp>
      <p:sp>
        <p:nvSpPr>
          <p:cNvPr id="44" name="Triangle 43">
            <a:extLst>
              <a:ext uri="{FF2B5EF4-FFF2-40B4-BE49-F238E27FC236}">
                <a16:creationId xmlns:a16="http://schemas.microsoft.com/office/drawing/2014/main" id="{8E3255CF-7E97-994D-97CB-000F0DC2886F}"/>
              </a:ext>
            </a:extLst>
          </p:cNvPr>
          <p:cNvSpPr/>
          <p:nvPr/>
        </p:nvSpPr>
        <p:spPr>
          <a:xfrm rot="5400000">
            <a:off x="8769922"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riangle 7">
            <a:extLst>
              <a:ext uri="{FF2B5EF4-FFF2-40B4-BE49-F238E27FC236}">
                <a16:creationId xmlns:a16="http://schemas.microsoft.com/office/drawing/2014/main" id="{540419AF-A60F-6448-96D2-B8DD920C2BFE}"/>
              </a:ext>
            </a:extLst>
          </p:cNvPr>
          <p:cNvSpPr/>
          <p:nvPr/>
        </p:nvSpPr>
        <p:spPr>
          <a:xfrm rot="5400000">
            <a:off x="5817126"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Triangle 8">
            <a:extLst>
              <a:ext uri="{FF2B5EF4-FFF2-40B4-BE49-F238E27FC236}">
                <a16:creationId xmlns:a16="http://schemas.microsoft.com/office/drawing/2014/main" id="{063C2D68-1293-724C-8E7E-8DF30B19154E}"/>
              </a:ext>
            </a:extLst>
          </p:cNvPr>
          <p:cNvSpPr/>
          <p:nvPr/>
        </p:nvSpPr>
        <p:spPr>
          <a:xfrm rot="5400000">
            <a:off x="2864329"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315585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Exercise 2: Understand Different Communication Styles</a:t>
            </a: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7399"/>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employee in the following sequence. Select the communication style (Amiable, Driver, Expressive, Analytic) that best aligns to each employee.</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610511" y="3095335"/>
            <a:ext cx="3061607" cy="892552"/>
          </a:xfrm>
          <a:prstGeom prst="rect">
            <a:avLst/>
          </a:prstGeom>
          <a:noFill/>
          <a:ln>
            <a:noFill/>
          </a:ln>
        </p:spPr>
        <p:txBody>
          <a:bodyPr spcFirstLastPara="1" wrap="square" lIns="0" tIns="0" rIns="0" bIns="0" anchor="t" anchorCtr="0">
            <a:noAutofit/>
          </a:bodyPr>
          <a:lstStyle/>
          <a:p>
            <a:pPr lvl="0"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This needs to be done faster.</a:t>
            </a:r>
          </a:p>
          <a:p>
            <a:pPr lvl="0"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We need a clearer vision of the expected results of this project.</a:t>
            </a:r>
          </a:p>
        </p:txBody>
      </p:sp>
      <p:sp>
        <p:nvSpPr>
          <p:cNvPr id="11" name="Google Shape;645;p36">
            <a:extLst>
              <a:ext uri="{FF2B5EF4-FFF2-40B4-BE49-F238E27FC236}">
                <a16:creationId xmlns:a16="http://schemas.microsoft.com/office/drawing/2014/main" id="{47A42DBF-76A6-3046-B517-86B03EAEF596}"/>
              </a:ext>
            </a:extLst>
          </p:cNvPr>
          <p:cNvSpPr/>
          <p:nvPr/>
        </p:nvSpPr>
        <p:spPr>
          <a:xfrm>
            <a:off x="4233023" y="2824962"/>
            <a:ext cx="3723260" cy="1514359"/>
          </a:xfrm>
          <a:custGeom>
            <a:avLst/>
            <a:gdLst>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3322"/>
              <a:gd name="connsiteY0" fmla="*/ 0 h 1452194"/>
              <a:gd name="connsiteX1" fmla="*/ 3473196 w 3473322"/>
              <a:gd name="connsiteY1" fmla="*/ 190500 h 1452194"/>
              <a:gd name="connsiteX2" fmla="*/ 3473196 w 3473322"/>
              <a:gd name="connsiteY2" fmla="*/ 1036320 h 1452194"/>
              <a:gd name="connsiteX3" fmla="*/ 3244596 w 3473322"/>
              <a:gd name="connsiteY3" fmla="*/ 1264920 h 1452194"/>
              <a:gd name="connsiteX4" fmla="*/ 1871493 w 3473322"/>
              <a:gd name="connsiteY4" fmla="*/ 1264920 h 1452194"/>
              <a:gd name="connsiteX5" fmla="*/ 883920 w 3473322"/>
              <a:gd name="connsiteY5" fmla="*/ 1452194 h 1452194"/>
              <a:gd name="connsiteX6" fmla="*/ 889000 w 3473322"/>
              <a:gd name="connsiteY6" fmla="*/ 1264920 h 1452194"/>
              <a:gd name="connsiteX7" fmla="*/ 228600 w 3473322"/>
              <a:gd name="connsiteY7" fmla="*/ 1264920 h 1452194"/>
              <a:gd name="connsiteX8" fmla="*/ 0 w 3473322"/>
              <a:gd name="connsiteY8" fmla="*/ 1036320 h 1452194"/>
              <a:gd name="connsiteX9" fmla="*/ 0 w 3473322"/>
              <a:gd name="connsiteY9" fmla="*/ 190500 h 1452194"/>
              <a:gd name="connsiteX10" fmla="*/ 228600 w 3473322"/>
              <a:gd name="connsiteY10" fmla="*/ 0 h 1452194"/>
              <a:gd name="connsiteX11" fmla="*/ 3244596 w 3473322"/>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889000 w 3475043"/>
              <a:gd name="connsiteY6" fmla="*/ 1264920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52194"/>
              <a:gd name="connsiteX1" fmla="*/ 3473196 w 3475043"/>
              <a:gd name="connsiteY1" fmla="*/ 190500 h 1452194"/>
              <a:gd name="connsiteX2" fmla="*/ 3473196 w 3475043"/>
              <a:gd name="connsiteY2" fmla="*/ 1036320 h 1452194"/>
              <a:gd name="connsiteX3" fmla="*/ 3244596 w 3475043"/>
              <a:gd name="connsiteY3" fmla="*/ 1264920 h 1452194"/>
              <a:gd name="connsiteX4" fmla="*/ 1871493 w 3475043"/>
              <a:gd name="connsiteY4" fmla="*/ 1264920 h 1452194"/>
              <a:gd name="connsiteX5" fmla="*/ 883920 w 3475043"/>
              <a:gd name="connsiteY5" fmla="*/ 1452194 h 1452194"/>
              <a:gd name="connsiteX6" fmla="*/ 1614979 w 3475043"/>
              <a:gd name="connsiteY6" fmla="*/ 1259379 h 1452194"/>
              <a:gd name="connsiteX7" fmla="*/ 228600 w 3475043"/>
              <a:gd name="connsiteY7" fmla="*/ 1264920 h 1452194"/>
              <a:gd name="connsiteX8" fmla="*/ 0 w 3475043"/>
              <a:gd name="connsiteY8" fmla="*/ 1036320 h 1452194"/>
              <a:gd name="connsiteX9" fmla="*/ 0 w 3475043"/>
              <a:gd name="connsiteY9" fmla="*/ 190500 h 1452194"/>
              <a:gd name="connsiteX10" fmla="*/ 228600 w 3475043"/>
              <a:gd name="connsiteY10" fmla="*/ 0 h 1452194"/>
              <a:gd name="connsiteX11" fmla="*/ 3244596 w 3475043"/>
              <a:gd name="connsiteY11" fmla="*/ 0 h 1452194"/>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59327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 name="connsiteX0" fmla="*/ 3244596 w 3475043"/>
              <a:gd name="connsiteY0" fmla="*/ 0 h 1413402"/>
              <a:gd name="connsiteX1" fmla="*/ 3473196 w 3475043"/>
              <a:gd name="connsiteY1" fmla="*/ 190500 h 1413402"/>
              <a:gd name="connsiteX2" fmla="*/ 3473196 w 3475043"/>
              <a:gd name="connsiteY2" fmla="*/ 1036320 h 1413402"/>
              <a:gd name="connsiteX3" fmla="*/ 3244596 w 3475043"/>
              <a:gd name="connsiteY3" fmla="*/ 1264920 h 1413402"/>
              <a:gd name="connsiteX4" fmla="*/ 1871493 w 3475043"/>
              <a:gd name="connsiteY4" fmla="*/ 1264920 h 1413402"/>
              <a:gd name="connsiteX5" fmla="*/ 1620982 w 3475043"/>
              <a:gd name="connsiteY5" fmla="*/ 1413402 h 1413402"/>
              <a:gd name="connsiteX6" fmla="*/ 1614979 w 3475043"/>
              <a:gd name="connsiteY6" fmla="*/ 1259379 h 1413402"/>
              <a:gd name="connsiteX7" fmla="*/ 228600 w 3475043"/>
              <a:gd name="connsiteY7" fmla="*/ 1264920 h 1413402"/>
              <a:gd name="connsiteX8" fmla="*/ 0 w 3475043"/>
              <a:gd name="connsiteY8" fmla="*/ 1036320 h 1413402"/>
              <a:gd name="connsiteX9" fmla="*/ 0 w 3475043"/>
              <a:gd name="connsiteY9" fmla="*/ 190500 h 1413402"/>
              <a:gd name="connsiteX10" fmla="*/ 228600 w 3475043"/>
              <a:gd name="connsiteY10" fmla="*/ 0 h 1413402"/>
              <a:gd name="connsiteX11" fmla="*/ 3244596 w 3475043"/>
              <a:gd name="connsiteY11" fmla="*/ 0 h 141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043" h="1413402" extrusionOk="0">
                <a:moveTo>
                  <a:pt x="3244596" y="0"/>
                </a:moveTo>
                <a:cubicBezTo>
                  <a:pt x="3244596" y="0"/>
                  <a:pt x="3479546" y="8128"/>
                  <a:pt x="3473196" y="190500"/>
                </a:cubicBezTo>
                <a:cubicBezTo>
                  <a:pt x="3473196" y="472440"/>
                  <a:pt x="3477352" y="937952"/>
                  <a:pt x="3473196" y="1036320"/>
                </a:cubicBezTo>
                <a:cubicBezTo>
                  <a:pt x="3469040" y="1134688"/>
                  <a:pt x="3509218" y="1260765"/>
                  <a:pt x="3244596" y="1264920"/>
                </a:cubicBezTo>
                <a:cubicBezTo>
                  <a:pt x="2979974" y="1269075"/>
                  <a:pt x="2329194" y="1264920"/>
                  <a:pt x="1871493" y="1264920"/>
                </a:cubicBezTo>
                <a:lnTo>
                  <a:pt x="1620982" y="1413402"/>
                </a:lnTo>
                <a:lnTo>
                  <a:pt x="1614979" y="1259379"/>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5520237" y="5092583"/>
            <a:ext cx="1166401"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Chris</a:t>
            </a:r>
            <a:endParaRPr sz="2800" dirty="0"/>
          </a:p>
        </p:txBody>
      </p:sp>
      <p:sp>
        <p:nvSpPr>
          <p:cNvPr id="16" name="Rectangle 15">
            <a:extLst>
              <a:ext uri="{FF2B5EF4-FFF2-40B4-BE49-F238E27FC236}">
                <a16:creationId xmlns:a16="http://schemas.microsoft.com/office/drawing/2014/main" id="{95DDFDD8-FA2F-AE47-B521-528F33226526}"/>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7" name="Freeform: Shape 10">
            <a:extLst>
              <a:ext uri="{FF2B5EF4-FFF2-40B4-BE49-F238E27FC236}">
                <a16:creationId xmlns:a16="http://schemas.microsoft.com/office/drawing/2014/main" id="{F95CAFCD-BE99-EF48-92EB-CD91C9BEA4E5}"/>
              </a:ext>
            </a:extLst>
          </p:cNvPr>
          <p:cNvSpPr/>
          <p:nvPr/>
        </p:nvSpPr>
        <p:spPr>
          <a:xfrm>
            <a:off x="5900738" y="4573189"/>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527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D88310-DF25-2842-B689-0341148D5260}"/>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IN" b="1" dirty="0">
                <a:solidFill>
                  <a:schemeClr val="dk2"/>
                </a:solidFill>
                <a:ea typeface="Arial Black"/>
                <a:cs typeface="Arial Black"/>
                <a:sym typeface="Arial Black"/>
              </a:rPr>
              <a:t>What Are Other Styles Looking For?</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Attributes of Each Communication Style</a:t>
            </a:r>
          </a:p>
        </p:txBody>
      </p:sp>
      <p:graphicFrame>
        <p:nvGraphicFramePr>
          <p:cNvPr id="233" name="Table 232">
            <a:extLst>
              <a:ext uri="{FF2B5EF4-FFF2-40B4-BE49-F238E27FC236}">
                <a16:creationId xmlns:a16="http://schemas.microsoft.com/office/drawing/2014/main" id="{8E7DFA46-EE0C-214F-9DF8-EF1C110C998A}"/>
              </a:ext>
            </a:extLst>
          </p:cNvPr>
          <p:cNvGraphicFramePr>
            <a:graphicFrameLocks noGrp="1"/>
          </p:cNvGraphicFramePr>
          <p:nvPr>
            <p:extLst>
              <p:ext uri="{D42A27DB-BD31-4B8C-83A1-F6EECF244321}">
                <p14:modId xmlns:p14="http://schemas.microsoft.com/office/powerpoint/2010/main" val="2566027561"/>
              </p:ext>
            </p:extLst>
          </p:nvPr>
        </p:nvGraphicFramePr>
        <p:xfrm>
          <a:off x="457199" y="1538326"/>
          <a:ext cx="11276015" cy="4175760"/>
        </p:xfrm>
        <a:graphic>
          <a:graphicData uri="http://schemas.openxmlformats.org/drawingml/2006/table">
            <a:tbl>
              <a:tblPr firstRow="1" bandRow="1">
                <a:tableStyleId>{5C22544A-7EE6-4342-B048-85BDC9FD1C3A}</a:tableStyleId>
              </a:tblPr>
              <a:tblGrid>
                <a:gridCol w="2255203">
                  <a:extLst>
                    <a:ext uri="{9D8B030D-6E8A-4147-A177-3AD203B41FA5}">
                      <a16:colId xmlns:a16="http://schemas.microsoft.com/office/drawing/2014/main" val="2163261753"/>
                    </a:ext>
                  </a:extLst>
                </a:gridCol>
                <a:gridCol w="2255203">
                  <a:extLst>
                    <a:ext uri="{9D8B030D-6E8A-4147-A177-3AD203B41FA5}">
                      <a16:colId xmlns:a16="http://schemas.microsoft.com/office/drawing/2014/main" val="1911031340"/>
                    </a:ext>
                  </a:extLst>
                </a:gridCol>
                <a:gridCol w="2255203">
                  <a:extLst>
                    <a:ext uri="{9D8B030D-6E8A-4147-A177-3AD203B41FA5}">
                      <a16:colId xmlns:a16="http://schemas.microsoft.com/office/drawing/2014/main" val="390964780"/>
                    </a:ext>
                  </a:extLst>
                </a:gridCol>
                <a:gridCol w="2255203">
                  <a:extLst>
                    <a:ext uri="{9D8B030D-6E8A-4147-A177-3AD203B41FA5}">
                      <a16:colId xmlns:a16="http://schemas.microsoft.com/office/drawing/2014/main" val="3192266173"/>
                    </a:ext>
                  </a:extLst>
                </a:gridCol>
                <a:gridCol w="2255203">
                  <a:extLst>
                    <a:ext uri="{9D8B030D-6E8A-4147-A177-3AD203B41FA5}">
                      <a16:colId xmlns:a16="http://schemas.microsoft.com/office/drawing/2014/main" val="4201780932"/>
                    </a:ext>
                  </a:extLst>
                </a:gridCol>
              </a:tblGrid>
              <a:tr h="355584">
                <a:tc>
                  <a:txBody>
                    <a:bodyPr/>
                    <a:lstStyle/>
                    <a:p>
                      <a:endParaRPr lang="en-US" dirty="0"/>
                    </a:p>
                  </a:txBody>
                  <a:tcPr>
                    <a:lnL w="12700"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algn="ctr"/>
                      <a:r>
                        <a:rPr lang="en-US" sz="1600" b="1" dirty="0" err="1">
                          <a:solidFill>
                            <a:srgbClr val="FEFFFE"/>
                          </a:solidFill>
                          <a:latin typeface="+mn-lt"/>
                          <a:ea typeface="Arial"/>
                          <a:cs typeface="Arial"/>
                          <a:sym typeface="Arial"/>
                        </a:rPr>
                        <a:t>Expressives</a:t>
                      </a:r>
                      <a:endParaRPr lang="en-US" sz="1600" dirty="0"/>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ctr"/>
                      <a:r>
                        <a:rPr lang="en-US" sz="1600" b="1" dirty="0">
                          <a:solidFill>
                            <a:srgbClr val="FEFFFE"/>
                          </a:solidFill>
                          <a:latin typeface="+mn-lt"/>
                          <a:ea typeface="Arial"/>
                          <a:cs typeface="Arial"/>
                          <a:sym typeface="Arial"/>
                        </a:rPr>
                        <a:t>Drivers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ctr"/>
                      <a:r>
                        <a:rPr lang="en-US" sz="1600" b="1" dirty="0">
                          <a:solidFill>
                            <a:srgbClr val="FEFFFE"/>
                          </a:solidFill>
                          <a:latin typeface="+mn-lt"/>
                          <a:ea typeface="Arial"/>
                          <a:cs typeface="Arial"/>
                          <a:sym typeface="Arial"/>
                        </a:rPr>
                        <a:t>Analytics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ctr"/>
                      <a:r>
                        <a:rPr lang="en-US" sz="1600" b="1" dirty="0" err="1">
                          <a:solidFill>
                            <a:srgbClr val="FEFFFE"/>
                          </a:solidFill>
                          <a:latin typeface="+mn-lt"/>
                          <a:ea typeface="Arial"/>
                          <a:cs typeface="Arial"/>
                          <a:sym typeface="Arial"/>
                        </a:rPr>
                        <a:t>Amiables</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1867891913"/>
                  </a:ext>
                </a:extLst>
              </a:tr>
              <a:tr h="563008">
                <a:tc>
                  <a:txBody>
                    <a:bodyPr/>
                    <a:lstStyle/>
                    <a:p>
                      <a:r>
                        <a:rPr lang="en-IN" sz="1600" b="1" dirty="0"/>
                        <a:t>They Are Looking for You to Be …</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Entertaining</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Efficient</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Accurate</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Agreeable</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749380742"/>
                  </a:ext>
                </a:extLst>
              </a:tr>
              <a:tr h="563008">
                <a:tc>
                  <a:txBody>
                    <a:bodyPr/>
                    <a:lstStyle/>
                    <a:p>
                      <a:r>
                        <a:rPr lang="en-US" sz="1600" b="1" dirty="0"/>
                        <a:t>They Are </a:t>
                      </a:r>
                      <a:br>
                        <a:rPr lang="en-US" sz="1600" b="1" dirty="0"/>
                      </a:br>
                      <a:r>
                        <a:rPr lang="en-US" sz="1600" b="1" dirty="0"/>
                        <a:t>Interested In …</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Ideas and Possibilities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Outcomes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Facts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Relationships and Communications</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968925219"/>
                  </a:ext>
                </a:extLst>
              </a:tr>
              <a:tr h="563008">
                <a:tc>
                  <a:txBody>
                    <a:bodyPr/>
                    <a:lstStyle/>
                    <a:p>
                      <a:r>
                        <a:rPr lang="en-US" sz="1600" b="1" dirty="0"/>
                        <a:t>Their Pace Is …</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Faster, </a:t>
                      </a:r>
                      <a:br>
                        <a:rPr lang="en-US" sz="1600" dirty="0">
                          <a:solidFill>
                            <a:srgbClr val="000000"/>
                          </a:solidFill>
                          <a:latin typeface="+mn-lt"/>
                          <a:ea typeface="Arial"/>
                          <a:cs typeface="Arial"/>
                          <a:sym typeface="Arial"/>
                        </a:rPr>
                      </a:br>
                      <a:r>
                        <a:rPr lang="en-US" sz="1600" dirty="0">
                          <a:solidFill>
                            <a:srgbClr val="000000"/>
                          </a:solidFill>
                          <a:latin typeface="+mn-lt"/>
                          <a:ea typeface="Arial"/>
                          <a:cs typeface="Arial"/>
                          <a:sym typeface="Arial"/>
                        </a:rPr>
                        <a:t>Spontaneous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Faster, Decisive</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Slower, Systematic</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Slower, Relaxed</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691186664"/>
                  </a:ext>
                </a:extLst>
              </a:tr>
              <a:tr h="325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mn-lt"/>
                          <a:ea typeface="Arial"/>
                          <a:cs typeface="Arial"/>
                          <a:sym typeface="Arial"/>
                        </a:rPr>
                        <a:t>They Seek …</a:t>
                      </a:r>
                      <a:endParaRPr lang="en-US" sz="16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Applause</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Results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To Be Right</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Acceptance</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2316391821"/>
                  </a:ext>
                </a:extLst>
              </a:tr>
              <a:tr h="563008">
                <a:tc>
                  <a:txBody>
                    <a:bodyPr/>
                    <a:lstStyle/>
                    <a:p>
                      <a:r>
                        <a:rPr lang="en-IN" sz="1600" b="1" dirty="0"/>
                        <a:t>They Want You to Support Their …</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Dreams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Conclusions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Process</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Feelings</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666744089"/>
                  </a:ext>
                </a:extLst>
              </a:tr>
              <a:tr h="563008">
                <a:tc>
                  <a:txBody>
                    <a:bodyPr/>
                    <a:lstStyle/>
                    <a:p>
                      <a:r>
                        <a:rPr lang="en-US" sz="1600" b="1" dirty="0"/>
                        <a:t>They Want to Save </a:t>
                      </a:r>
                    </a:p>
                    <a:p>
                      <a:r>
                        <a:rPr lang="en-US" sz="1600" b="1" dirty="0"/>
                        <a:t>…</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Effort</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Time</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Face</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Relationships</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3712978945"/>
                  </a:ext>
                </a:extLst>
              </a:tr>
              <a:tr h="563008">
                <a:tc>
                  <a:txBody>
                    <a:bodyPr/>
                    <a:lstStyle/>
                    <a:p>
                      <a:r>
                        <a:rPr lang="en-US" sz="1600" b="1" dirty="0"/>
                        <a:t>They Have </a:t>
                      </a:r>
                      <a:br>
                        <a:rPr lang="en-US" sz="1600" b="1" dirty="0"/>
                      </a:br>
                      <a:r>
                        <a:rPr lang="en-US" sz="1600" b="1" dirty="0"/>
                        <a:t>Questions About …</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Who</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What</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How</a:t>
                      </a:r>
                      <a:endParaRPr lang="en-US" sz="16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ea typeface="Arial"/>
                          <a:cs typeface="Arial"/>
                          <a:sym typeface="Arial"/>
                        </a:rPr>
                        <a:t>… Why</a:t>
                      </a:r>
                      <a:endParaRPr lang="en-US" sz="16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2269366252"/>
                  </a:ext>
                </a:extLst>
              </a:tr>
            </a:tbl>
          </a:graphicData>
        </a:graphic>
      </p:graphicFrame>
      <p:sp>
        <p:nvSpPr>
          <p:cNvPr id="5" name="Rectangle 4">
            <a:extLst>
              <a:ext uri="{FF2B5EF4-FFF2-40B4-BE49-F238E27FC236}">
                <a16:creationId xmlns:a16="http://schemas.microsoft.com/office/drawing/2014/main" id="{C7D2CC2D-CFEE-1B47-B549-B7868C28AC53}"/>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161734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of the Presentation</a:t>
            </a:r>
          </a:p>
        </p:txBody>
      </p:sp>
      <p:sp>
        <p:nvSpPr>
          <p:cNvPr id="40" name="Text Placeholder 39">
            <a:extLst>
              <a:ext uri="{FF2B5EF4-FFF2-40B4-BE49-F238E27FC236}">
                <a16:creationId xmlns:a16="http://schemas.microsoft.com/office/drawing/2014/main" id="{D8C2DF7B-191F-CD44-8059-BCDC393418CD}"/>
              </a:ext>
            </a:extLst>
          </p:cNvPr>
          <p:cNvSpPr>
            <a:spLocks noGrp="1"/>
          </p:cNvSpPr>
          <p:nvPr>
            <p:ph type="body" sz="quarter" idx="18"/>
          </p:nvPr>
        </p:nvSpPr>
        <p:spPr>
          <a:xfrm>
            <a:off x="457200" y="2493827"/>
            <a:ext cx="2412000" cy="1901825"/>
          </a:xfrm>
          <a:noFill/>
          <a:ln w="12700">
            <a:noFill/>
          </a:ln>
        </p:spPr>
        <p:txBody>
          <a:bodyPr anchor="ctr" anchorCtr="0"/>
          <a:lstStyle/>
          <a:p>
            <a:pPr algn="ctr"/>
            <a:r>
              <a:rPr lang="en-US" b="0" dirty="0"/>
              <a:t>Introduction</a:t>
            </a:r>
          </a:p>
        </p:txBody>
      </p:sp>
      <p:sp>
        <p:nvSpPr>
          <p:cNvPr id="41" name="Text Placeholder 40">
            <a:extLst>
              <a:ext uri="{FF2B5EF4-FFF2-40B4-BE49-F238E27FC236}">
                <a16:creationId xmlns:a16="http://schemas.microsoft.com/office/drawing/2014/main" id="{39F53000-3143-184F-A7A7-DEA1FE4E5F43}"/>
              </a:ext>
            </a:extLst>
          </p:cNvPr>
          <p:cNvSpPr>
            <a:spLocks noGrp="1"/>
          </p:cNvSpPr>
          <p:nvPr>
            <p:ph type="body" sz="quarter" idx="19"/>
          </p:nvPr>
        </p:nvSpPr>
        <p:spPr>
          <a:xfrm>
            <a:off x="3409997" y="2493827"/>
            <a:ext cx="2412000" cy="1901825"/>
          </a:xfrm>
          <a:noFill/>
          <a:ln w="12700">
            <a:noFill/>
          </a:ln>
        </p:spPr>
        <p:txBody>
          <a:bodyPr anchor="ctr" anchorCtr="0"/>
          <a:lstStyle/>
          <a:p>
            <a:pPr algn="ctr">
              <a:spcAft>
                <a:spcPts val="600"/>
              </a:spcAft>
            </a:pPr>
            <a:r>
              <a:rPr lang="en-CA" dirty="0"/>
              <a:t>Exercise 1: </a:t>
            </a:r>
          </a:p>
          <a:p>
            <a:pPr algn="ctr"/>
            <a:r>
              <a:rPr lang="en-CA" b="0" dirty="0"/>
              <a:t>Articulate Value Through Active Listening</a:t>
            </a:r>
          </a:p>
        </p:txBody>
      </p:sp>
      <p:sp>
        <p:nvSpPr>
          <p:cNvPr id="42" name="Text Placeholder 41">
            <a:extLst>
              <a:ext uri="{FF2B5EF4-FFF2-40B4-BE49-F238E27FC236}">
                <a16:creationId xmlns:a16="http://schemas.microsoft.com/office/drawing/2014/main" id="{4A8CB2EE-8085-6A43-B55D-1A28E752528A}"/>
              </a:ext>
            </a:extLst>
          </p:cNvPr>
          <p:cNvSpPr>
            <a:spLocks noGrp="1"/>
          </p:cNvSpPr>
          <p:nvPr>
            <p:ph type="body" sz="quarter" idx="20"/>
          </p:nvPr>
        </p:nvSpPr>
        <p:spPr>
          <a:xfrm>
            <a:off x="6362794" y="2493827"/>
            <a:ext cx="2412000" cy="1901825"/>
          </a:xfrm>
          <a:noFill/>
          <a:ln w="12700">
            <a:noFill/>
          </a:ln>
        </p:spPr>
        <p:txBody>
          <a:bodyPr anchor="ctr" anchorCtr="0"/>
          <a:lstStyle/>
          <a:p>
            <a:pPr algn="ctr">
              <a:spcAft>
                <a:spcPts val="600"/>
              </a:spcAft>
            </a:pPr>
            <a:r>
              <a:rPr lang="en-US" dirty="0"/>
              <a:t>Exercise 2:</a:t>
            </a:r>
          </a:p>
          <a:p>
            <a:pPr algn="ctr"/>
            <a:r>
              <a:rPr lang="en-US" b="0" dirty="0"/>
              <a:t>Understand Different Communication Styles </a:t>
            </a:r>
          </a:p>
        </p:txBody>
      </p:sp>
      <p:sp>
        <p:nvSpPr>
          <p:cNvPr id="43" name="Text Placeholder 42">
            <a:extLst>
              <a:ext uri="{FF2B5EF4-FFF2-40B4-BE49-F238E27FC236}">
                <a16:creationId xmlns:a16="http://schemas.microsoft.com/office/drawing/2014/main" id="{5713EFB8-58E6-0B41-AC8E-7C81BB882061}"/>
              </a:ext>
            </a:extLst>
          </p:cNvPr>
          <p:cNvSpPr>
            <a:spLocks noGrp="1"/>
          </p:cNvSpPr>
          <p:nvPr>
            <p:ph type="body" sz="quarter" idx="21"/>
          </p:nvPr>
        </p:nvSpPr>
        <p:spPr>
          <a:xfrm>
            <a:off x="9315590" y="2493827"/>
            <a:ext cx="2412000" cy="1901825"/>
          </a:xfrm>
          <a:solidFill>
            <a:srgbClr val="002856"/>
          </a:solidFill>
          <a:ln w="12700">
            <a:noFill/>
          </a:ln>
        </p:spPr>
        <p:txBody>
          <a:bodyPr anchor="ctr" anchorCtr="0"/>
          <a:lstStyle/>
          <a:p>
            <a:pPr algn="ctr">
              <a:spcAft>
                <a:spcPts val="600"/>
              </a:spcAft>
            </a:pPr>
            <a:r>
              <a:rPr lang="fr" dirty="0" err="1">
                <a:solidFill>
                  <a:schemeClr val="bg1"/>
                </a:solidFill>
              </a:rPr>
              <a:t>Exercise</a:t>
            </a:r>
            <a:r>
              <a:rPr lang="fr" dirty="0">
                <a:solidFill>
                  <a:schemeClr val="bg1"/>
                </a:solidFill>
              </a:rPr>
              <a:t> 3: </a:t>
            </a:r>
          </a:p>
          <a:p>
            <a:pPr algn="ctr"/>
            <a:r>
              <a:rPr lang="en-IN" b="0" dirty="0">
                <a:solidFill>
                  <a:schemeClr val="bg1"/>
                </a:solidFill>
              </a:rPr>
              <a:t>Effectively Communicate Change</a:t>
            </a:r>
            <a:endParaRPr lang="fr" b="0" dirty="0">
              <a:solidFill>
                <a:schemeClr val="bg1"/>
              </a:solidFill>
            </a:endParaRPr>
          </a:p>
        </p:txBody>
      </p:sp>
      <p:sp>
        <p:nvSpPr>
          <p:cNvPr id="44" name="Triangle 43">
            <a:extLst>
              <a:ext uri="{FF2B5EF4-FFF2-40B4-BE49-F238E27FC236}">
                <a16:creationId xmlns:a16="http://schemas.microsoft.com/office/drawing/2014/main" id="{8E3255CF-7E97-994D-97CB-000F0DC2886F}"/>
              </a:ext>
            </a:extLst>
          </p:cNvPr>
          <p:cNvSpPr/>
          <p:nvPr/>
        </p:nvSpPr>
        <p:spPr>
          <a:xfrm rot="5400000">
            <a:off x="8769922"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riangle 7">
            <a:extLst>
              <a:ext uri="{FF2B5EF4-FFF2-40B4-BE49-F238E27FC236}">
                <a16:creationId xmlns:a16="http://schemas.microsoft.com/office/drawing/2014/main" id="{540419AF-A60F-6448-96D2-B8DD920C2BFE}"/>
              </a:ext>
            </a:extLst>
          </p:cNvPr>
          <p:cNvSpPr/>
          <p:nvPr/>
        </p:nvSpPr>
        <p:spPr>
          <a:xfrm rot="5400000">
            <a:off x="5817126"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Triangle 8">
            <a:extLst>
              <a:ext uri="{FF2B5EF4-FFF2-40B4-BE49-F238E27FC236}">
                <a16:creationId xmlns:a16="http://schemas.microsoft.com/office/drawing/2014/main" id="{063C2D68-1293-724C-8E7E-8DF30B19154E}"/>
              </a:ext>
            </a:extLst>
          </p:cNvPr>
          <p:cNvSpPr/>
          <p:nvPr/>
        </p:nvSpPr>
        <p:spPr>
          <a:xfrm rot="5400000">
            <a:off x="2864329"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60898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A9D45-4CC5-2945-9D81-07C74F5B2BB0}"/>
              </a:ext>
            </a:extLst>
          </p:cNvPr>
          <p:cNvSpPr>
            <a:spLocks noGrp="1"/>
          </p:cNvSpPr>
          <p:nvPr>
            <p:ph type="title"/>
          </p:nvPr>
        </p:nvSpPr>
        <p:spPr/>
        <p:txBody>
          <a:bodyPr/>
          <a:lstStyle/>
          <a:p>
            <a:r>
              <a:rPr lang="en-US" b="1" dirty="0">
                <a:solidFill>
                  <a:schemeClr val="dk2"/>
                </a:solidFill>
                <a:ea typeface="Arial Black"/>
                <a:cs typeface="Arial Black"/>
                <a:sym typeface="Arial Black"/>
              </a:rPr>
              <a:t>Exercises for Effective Communication</a:t>
            </a:r>
            <a:endParaRPr lang="en-US" dirty="0"/>
          </a:p>
        </p:txBody>
      </p:sp>
      <p:sp>
        <p:nvSpPr>
          <p:cNvPr id="19" name="Text Placeholder 10">
            <a:extLst>
              <a:ext uri="{FF2B5EF4-FFF2-40B4-BE49-F238E27FC236}">
                <a16:creationId xmlns:a16="http://schemas.microsoft.com/office/drawing/2014/main" id="{325FF879-E185-014E-ACDD-0772A860038D}"/>
              </a:ext>
            </a:extLst>
          </p:cNvPr>
          <p:cNvSpPr txBox="1">
            <a:spLocks/>
          </p:cNvSpPr>
          <p:nvPr/>
        </p:nvSpPr>
        <p:spPr>
          <a:xfrm>
            <a:off x="4424193" y="2258807"/>
            <a:ext cx="3336925" cy="3044825"/>
          </a:xfrm>
          <a:prstGeom prst="rect">
            <a:avLst/>
          </a:prstGeom>
          <a:noFill/>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a typeface="Arial"/>
                <a:cs typeface="Arial"/>
                <a:sym typeface="Arial"/>
              </a:rPr>
              <a:t>Exercise 2: Understand Different Communication Styles (Slides 1</a:t>
            </a:r>
            <a:r>
              <a:rPr lang="en-US" sz="2000" b="1" dirty="0"/>
              <a:t>6-20</a:t>
            </a:r>
            <a:r>
              <a:rPr lang="en-US" sz="2000" b="1" dirty="0">
                <a:ea typeface="Arial"/>
                <a:cs typeface="Arial"/>
                <a:sym typeface="Arial"/>
              </a:rPr>
              <a:t>)</a:t>
            </a:r>
            <a:endParaRPr lang="en-CA" sz="2000" b="1" dirty="0"/>
          </a:p>
          <a:p>
            <a:pPr marL="285750" indent="-285750">
              <a:buClr>
                <a:schemeClr val="tx1"/>
              </a:buClr>
              <a:buSzPct val="100000"/>
              <a:buFont typeface="Arial" panose="020B0604020202020204" pitchFamily="34" charset="0"/>
              <a:buChar char="•"/>
            </a:pPr>
            <a:r>
              <a:rPr lang="en-CA" sz="1800" dirty="0"/>
              <a:t>Learn the primary communication style of others.</a:t>
            </a:r>
          </a:p>
          <a:p>
            <a:pPr marL="285750" indent="-285750">
              <a:buClr>
                <a:schemeClr val="tx1"/>
              </a:buClr>
              <a:buSzPct val="100000"/>
              <a:buFont typeface="Arial" panose="020B0604020202020204" pitchFamily="34" charset="0"/>
              <a:buChar char="•"/>
            </a:pPr>
            <a:r>
              <a:rPr lang="en-CA" sz="1800" dirty="0"/>
              <a:t>Identify ways to alter and use your style to fit different situations.</a:t>
            </a:r>
          </a:p>
        </p:txBody>
      </p:sp>
      <p:sp>
        <p:nvSpPr>
          <p:cNvPr id="20" name="Text Placeholder 11">
            <a:extLst>
              <a:ext uri="{FF2B5EF4-FFF2-40B4-BE49-F238E27FC236}">
                <a16:creationId xmlns:a16="http://schemas.microsoft.com/office/drawing/2014/main" id="{CAC883CD-52A3-F147-9226-F4F36F76546F}"/>
              </a:ext>
            </a:extLst>
          </p:cNvPr>
          <p:cNvSpPr txBox="1">
            <a:spLocks/>
          </p:cNvSpPr>
          <p:nvPr/>
        </p:nvSpPr>
        <p:spPr>
          <a:xfrm>
            <a:off x="8391186" y="2258807"/>
            <a:ext cx="3336925" cy="3044825"/>
          </a:xfrm>
          <a:prstGeom prst="rect">
            <a:avLst/>
          </a:prstGeom>
          <a:solidFill>
            <a:srgbClr val="002856"/>
          </a:solidFill>
          <a:ln w="12700">
            <a:no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ea typeface="Arial"/>
                <a:cs typeface="Arial"/>
                <a:sym typeface="Arial"/>
              </a:rPr>
              <a:t>Exercise 3: Effectively Communicate Change (Slides 23-27)</a:t>
            </a:r>
            <a:endParaRPr lang="en-CA" sz="2000" b="1" dirty="0">
              <a:solidFill>
                <a:schemeClr val="bg1"/>
              </a:solidFill>
            </a:endParaRPr>
          </a:p>
          <a:p>
            <a:pPr marL="285750" indent="-285750">
              <a:buClr>
                <a:schemeClr val="bg1"/>
              </a:buClr>
              <a:buSzPct val="100000"/>
              <a:buFont typeface="Arial" panose="020B0604020202020204" pitchFamily="34" charset="0"/>
              <a:buChar char="•"/>
            </a:pPr>
            <a:r>
              <a:rPr lang="en-CA" sz="1800" dirty="0">
                <a:solidFill>
                  <a:schemeClr val="bg1"/>
                </a:solidFill>
              </a:rPr>
              <a:t>Learn how to craft effective change messages.</a:t>
            </a:r>
          </a:p>
          <a:p>
            <a:pPr marL="285750" indent="-285750">
              <a:buClr>
                <a:schemeClr val="bg1"/>
              </a:buClr>
              <a:buSzPct val="100000"/>
              <a:buFont typeface="Arial" panose="020B0604020202020204" pitchFamily="34" charset="0"/>
              <a:buChar char="•"/>
            </a:pPr>
            <a:r>
              <a:rPr lang="en-CA" sz="1800" dirty="0">
                <a:solidFill>
                  <a:schemeClr val="bg1"/>
                </a:solidFill>
              </a:rPr>
              <a:t>Deal effectively with your manager in one-on-one interactions.</a:t>
            </a:r>
          </a:p>
        </p:txBody>
      </p:sp>
      <p:sp>
        <p:nvSpPr>
          <p:cNvPr id="21" name="Text Placeholder 9">
            <a:extLst>
              <a:ext uri="{FF2B5EF4-FFF2-40B4-BE49-F238E27FC236}">
                <a16:creationId xmlns:a16="http://schemas.microsoft.com/office/drawing/2014/main" id="{0898F4CB-561A-D045-B579-6D69C5394D1E}"/>
              </a:ext>
            </a:extLst>
          </p:cNvPr>
          <p:cNvSpPr txBox="1">
            <a:spLocks/>
          </p:cNvSpPr>
          <p:nvPr/>
        </p:nvSpPr>
        <p:spPr>
          <a:xfrm>
            <a:off x="457200" y="2258807"/>
            <a:ext cx="3336925" cy="3044825"/>
          </a:xfrm>
          <a:prstGeom prst="rect">
            <a:avLst/>
          </a:prstGeom>
          <a:noFill/>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dirty="0">
                <a:ea typeface="Arial"/>
                <a:cs typeface="Arial"/>
                <a:sym typeface="Arial"/>
              </a:rPr>
              <a:t>Exercise 1: Articulate Value Through Active Listening </a:t>
            </a:r>
            <a:r>
              <a:rPr lang="en-CA" sz="2000" b="1" dirty="0"/>
              <a:t>(Slides 8-12)</a:t>
            </a:r>
          </a:p>
          <a:p>
            <a:pPr marL="285750" indent="-285750">
              <a:buClr>
                <a:schemeClr val="tx1"/>
              </a:buClr>
              <a:buSzPct val="100000"/>
              <a:buFont typeface="Arial" panose="020B0604020202020204" pitchFamily="34" charset="0"/>
              <a:buChar char="•"/>
            </a:pPr>
            <a:r>
              <a:rPr lang="en-CA" sz="1800" dirty="0"/>
              <a:t>Understand your communication style to become an active listener.</a:t>
            </a:r>
          </a:p>
          <a:p>
            <a:pPr marL="285750" indent="-285750">
              <a:buClr>
                <a:schemeClr val="tx1"/>
              </a:buClr>
              <a:buSzPct val="100000"/>
              <a:buFont typeface="Arial" panose="020B0604020202020204" pitchFamily="34" charset="0"/>
              <a:buChar char="•"/>
            </a:pPr>
            <a:r>
              <a:rPr lang="en-CA" sz="1800" dirty="0"/>
              <a:t>Establish credibility by honing your personal value proposition.</a:t>
            </a:r>
          </a:p>
        </p:txBody>
      </p:sp>
      <p:sp>
        <p:nvSpPr>
          <p:cNvPr id="10" name="Rectangle 9">
            <a:extLst>
              <a:ext uri="{FF2B5EF4-FFF2-40B4-BE49-F238E27FC236}">
                <a16:creationId xmlns:a16="http://schemas.microsoft.com/office/drawing/2014/main" id="{3788C4B3-14FA-F740-94FF-47599C0592AF}"/>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1" name="Freeform: Shape 159">
            <a:extLst>
              <a:ext uri="{FF2B5EF4-FFF2-40B4-BE49-F238E27FC236}">
                <a16:creationId xmlns:a16="http://schemas.microsoft.com/office/drawing/2014/main" id="{FB874DFD-552C-7B4B-97AE-033824E85373}"/>
              </a:ext>
            </a:extLst>
          </p:cNvPr>
          <p:cNvSpPr/>
          <p:nvPr/>
        </p:nvSpPr>
        <p:spPr>
          <a:xfrm>
            <a:off x="1920875" y="1474390"/>
            <a:ext cx="544008" cy="670522"/>
          </a:xfrm>
          <a:custGeom>
            <a:avLst/>
            <a:gdLst>
              <a:gd name="connsiteX0" fmla="*/ 321469 w 409575"/>
              <a:gd name="connsiteY0" fmla="*/ 169069 h 504825"/>
              <a:gd name="connsiteX1" fmla="*/ 302419 w 409575"/>
              <a:gd name="connsiteY1" fmla="*/ 171260 h 504825"/>
              <a:gd name="connsiteX2" fmla="*/ 302419 w 409575"/>
              <a:gd name="connsiteY2" fmla="*/ 102394 h 504825"/>
              <a:gd name="connsiteX3" fmla="*/ 244697 w 409575"/>
              <a:gd name="connsiteY3" fmla="*/ 102394 h 504825"/>
              <a:gd name="connsiteX4" fmla="*/ 245269 w 409575"/>
              <a:gd name="connsiteY4" fmla="*/ 92869 h 504825"/>
              <a:gd name="connsiteX5" fmla="*/ 159544 w 409575"/>
              <a:gd name="connsiteY5" fmla="*/ 7144 h 504825"/>
              <a:gd name="connsiteX6" fmla="*/ 73819 w 409575"/>
              <a:gd name="connsiteY6" fmla="*/ 92869 h 504825"/>
              <a:gd name="connsiteX7" fmla="*/ 74390 w 409575"/>
              <a:gd name="connsiteY7" fmla="*/ 102394 h 504825"/>
              <a:gd name="connsiteX8" fmla="*/ 7144 w 409575"/>
              <a:gd name="connsiteY8" fmla="*/ 102394 h 504825"/>
              <a:gd name="connsiteX9" fmla="*/ 7144 w 409575"/>
              <a:gd name="connsiteY9" fmla="*/ 226219 h 504825"/>
              <a:gd name="connsiteX10" fmla="*/ 29337 w 409575"/>
              <a:gd name="connsiteY10" fmla="*/ 225171 h 504825"/>
              <a:gd name="connsiteX11" fmla="*/ 92869 w 409575"/>
              <a:gd name="connsiteY11" fmla="*/ 254794 h 504825"/>
              <a:gd name="connsiteX12" fmla="*/ 29337 w 409575"/>
              <a:gd name="connsiteY12" fmla="*/ 284417 h 504825"/>
              <a:gd name="connsiteX13" fmla="*/ 7144 w 409575"/>
              <a:gd name="connsiteY13" fmla="*/ 283369 h 504825"/>
              <a:gd name="connsiteX14" fmla="*/ 7144 w 409575"/>
              <a:gd name="connsiteY14" fmla="*/ 407194 h 504825"/>
              <a:gd name="connsiteX15" fmla="*/ 72009 w 409575"/>
              <a:gd name="connsiteY15" fmla="*/ 407194 h 504825"/>
              <a:gd name="connsiteX16" fmla="*/ 71438 w 409575"/>
              <a:gd name="connsiteY16" fmla="*/ 416719 h 504825"/>
              <a:gd name="connsiteX17" fmla="*/ 157163 w 409575"/>
              <a:gd name="connsiteY17" fmla="*/ 502444 h 504825"/>
              <a:gd name="connsiteX18" fmla="*/ 242888 w 409575"/>
              <a:gd name="connsiteY18" fmla="*/ 416719 h 504825"/>
              <a:gd name="connsiteX19" fmla="*/ 242316 w 409575"/>
              <a:gd name="connsiteY19" fmla="*/ 407194 h 504825"/>
              <a:gd name="connsiteX20" fmla="*/ 302419 w 409575"/>
              <a:gd name="connsiteY20" fmla="*/ 407194 h 504825"/>
              <a:gd name="connsiteX21" fmla="*/ 302419 w 409575"/>
              <a:gd name="connsiteY21" fmla="*/ 338328 h 504825"/>
              <a:gd name="connsiteX22" fmla="*/ 321469 w 409575"/>
              <a:gd name="connsiteY22" fmla="*/ 340519 h 504825"/>
              <a:gd name="connsiteX23" fmla="*/ 407194 w 409575"/>
              <a:gd name="connsiteY23" fmla="*/ 254794 h 504825"/>
              <a:gd name="connsiteX24" fmla="*/ 321469 w 409575"/>
              <a:gd name="connsiteY24" fmla="*/ 169069 h 504825"/>
              <a:gd name="connsiteX25" fmla="*/ 321469 w 409575"/>
              <a:gd name="connsiteY25" fmla="*/ 302419 h 504825"/>
              <a:gd name="connsiteX26" fmla="*/ 310896 w 409575"/>
              <a:gd name="connsiteY26" fmla="*/ 301181 h 504825"/>
              <a:gd name="connsiteX27" fmla="*/ 264319 w 409575"/>
              <a:gd name="connsiteY27" fmla="*/ 290608 h 504825"/>
              <a:gd name="connsiteX28" fmla="*/ 264319 w 409575"/>
              <a:gd name="connsiteY28" fmla="*/ 338328 h 504825"/>
              <a:gd name="connsiteX29" fmla="*/ 264319 w 409575"/>
              <a:gd name="connsiteY29" fmla="*/ 369094 h 504825"/>
              <a:gd name="connsiteX30" fmla="*/ 242316 w 409575"/>
              <a:gd name="connsiteY30" fmla="*/ 369094 h 504825"/>
              <a:gd name="connsiteX31" fmla="*/ 199739 w 409575"/>
              <a:gd name="connsiteY31" fmla="*/ 369094 h 504825"/>
              <a:gd name="connsiteX32" fmla="*/ 204407 w 409575"/>
              <a:gd name="connsiteY32" fmla="*/ 411385 h 504825"/>
              <a:gd name="connsiteX33" fmla="*/ 204692 w 409575"/>
              <a:gd name="connsiteY33" fmla="*/ 416719 h 504825"/>
              <a:gd name="connsiteX34" fmla="*/ 157067 w 409575"/>
              <a:gd name="connsiteY34" fmla="*/ 464344 h 504825"/>
              <a:gd name="connsiteX35" fmla="*/ 109442 w 409575"/>
              <a:gd name="connsiteY35" fmla="*/ 416719 h 504825"/>
              <a:gd name="connsiteX36" fmla="*/ 109728 w 409575"/>
              <a:gd name="connsiteY36" fmla="*/ 411385 h 504825"/>
              <a:gd name="connsiteX37" fmla="*/ 114395 w 409575"/>
              <a:gd name="connsiteY37" fmla="*/ 369094 h 504825"/>
              <a:gd name="connsiteX38" fmla="*/ 71818 w 409575"/>
              <a:gd name="connsiteY38" fmla="*/ 369094 h 504825"/>
              <a:gd name="connsiteX39" fmla="*/ 45244 w 409575"/>
              <a:gd name="connsiteY39" fmla="*/ 369094 h 504825"/>
              <a:gd name="connsiteX40" fmla="*/ 45244 w 409575"/>
              <a:gd name="connsiteY40" fmla="*/ 322040 h 504825"/>
              <a:gd name="connsiteX41" fmla="*/ 130969 w 409575"/>
              <a:gd name="connsiteY41" fmla="*/ 254794 h 504825"/>
              <a:gd name="connsiteX42" fmla="*/ 45244 w 409575"/>
              <a:gd name="connsiteY42" fmla="*/ 187547 h 504825"/>
              <a:gd name="connsiteX43" fmla="*/ 45244 w 409575"/>
              <a:gd name="connsiteY43" fmla="*/ 140494 h 504825"/>
              <a:gd name="connsiteX44" fmla="*/ 74390 w 409575"/>
              <a:gd name="connsiteY44" fmla="*/ 140494 h 504825"/>
              <a:gd name="connsiteX45" fmla="*/ 116967 w 409575"/>
              <a:gd name="connsiteY45" fmla="*/ 140494 h 504825"/>
              <a:gd name="connsiteX46" fmla="*/ 112300 w 409575"/>
              <a:gd name="connsiteY46" fmla="*/ 98203 h 504825"/>
              <a:gd name="connsiteX47" fmla="*/ 111919 w 409575"/>
              <a:gd name="connsiteY47" fmla="*/ 92869 h 504825"/>
              <a:gd name="connsiteX48" fmla="*/ 159544 w 409575"/>
              <a:gd name="connsiteY48" fmla="*/ 45244 h 504825"/>
              <a:gd name="connsiteX49" fmla="*/ 207169 w 409575"/>
              <a:gd name="connsiteY49" fmla="*/ 92869 h 504825"/>
              <a:gd name="connsiteX50" fmla="*/ 206883 w 409575"/>
              <a:gd name="connsiteY50" fmla="*/ 98203 h 504825"/>
              <a:gd name="connsiteX51" fmla="*/ 202120 w 409575"/>
              <a:gd name="connsiteY51" fmla="*/ 140494 h 504825"/>
              <a:gd name="connsiteX52" fmla="*/ 244697 w 409575"/>
              <a:gd name="connsiteY52" fmla="*/ 140494 h 504825"/>
              <a:gd name="connsiteX53" fmla="*/ 264319 w 409575"/>
              <a:gd name="connsiteY53" fmla="*/ 140494 h 504825"/>
              <a:gd name="connsiteX54" fmla="*/ 264319 w 409575"/>
              <a:gd name="connsiteY54" fmla="*/ 171260 h 504825"/>
              <a:gd name="connsiteX55" fmla="*/ 264319 w 409575"/>
              <a:gd name="connsiteY55" fmla="*/ 218980 h 504825"/>
              <a:gd name="connsiteX56" fmla="*/ 310896 w 409575"/>
              <a:gd name="connsiteY56" fmla="*/ 208407 h 504825"/>
              <a:gd name="connsiteX57" fmla="*/ 321469 w 409575"/>
              <a:gd name="connsiteY57" fmla="*/ 207169 h 504825"/>
              <a:gd name="connsiteX58" fmla="*/ 369094 w 409575"/>
              <a:gd name="connsiteY58" fmla="*/ 254794 h 504825"/>
              <a:gd name="connsiteX59" fmla="*/ 321469 w 409575"/>
              <a:gd name="connsiteY59" fmla="*/ 3024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9575" h="504825">
                <a:moveTo>
                  <a:pt x="321469" y="169069"/>
                </a:moveTo>
                <a:cubicBezTo>
                  <a:pt x="314896" y="169069"/>
                  <a:pt x="308515" y="169831"/>
                  <a:pt x="302419" y="171260"/>
                </a:cubicBezTo>
                <a:lnTo>
                  <a:pt x="302419" y="102394"/>
                </a:lnTo>
                <a:lnTo>
                  <a:pt x="244697" y="102394"/>
                </a:lnTo>
                <a:cubicBezTo>
                  <a:pt x="245078" y="99251"/>
                  <a:pt x="245269" y="96107"/>
                  <a:pt x="245269" y="92869"/>
                </a:cubicBezTo>
                <a:cubicBezTo>
                  <a:pt x="245269" y="45530"/>
                  <a:pt x="206883" y="7144"/>
                  <a:pt x="159544" y="7144"/>
                </a:cubicBezTo>
                <a:cubicBezTo>
                  <a:pt x="112205" y="7144"/>
                  <a:pt x="73819" y="45530"/>
                  <a:pt x="73819" y="92869"/>
                </a:cubicBezTo>
                <a:cubicBezTo>
                  <a:pt x="73819" y="96107"/>
                  <a:pt x="74009" y="99251"/>
                  <a:pt x="74390" y="102394"/>
                </a:cubicBezTo>
                <a:lnTo>
                  <a:pt x="7144" y="102394"/>
                </a:lnTo>
                <a:lnTo>
                  <a:pt x="7144" y="226219"/>
                </a:lnTo>
                <a:cubicBezTo>
                  <a:pt x="7144" y="226219"/>
                  <a:pt x="16669" y="225171"/>
                  <a:pt x="29337" y="225171"/>
                </a:cubicBezTo>
                <a:cubicBezTo>
                  <a:pt x="54769" y="225171"/>
                  <a:pt x="92869" y="229362"/>
                  <a:pt x="92869" y="254794"/>
                </a:cubicBezTo>
                <a:cubicBezTo>
                  <a:pt x="92869" y="280226"/>
                  <a:pt x="54769" y="284417"/>
                  <a:pt x="29337" y="284417"/>
                </a:cubicBezTo>
                <a:cubicBezTo>
                  <a:pt x="16669" y="284417"/>
                  <a:pt x="7144" y="283369"/>
                  <a:pt x="7144" y="283369"/>
                </a:cubicBezTo>
                <a:lnTo>
                  <a:pt x="7144" y="407194"/>
                </a:lnTo>
                <a:lnTo>
                  <a:pt x="72009" y="407194"/>
                </a:lnTo>
                <a:cubicBezTo>
                  <a:pt x="71628" y="410337"/>
                  <a:pt x="71438" y="413480"/>
                  <a:pt x="71438" y="416719"/>
                </a:cubicBezTo>
                <a:cubicBezTo>
                  <a:pt x="71438" y="464058"/>
                  <a:pt x="109824" y="502444"/>
                  <a:pt x="157163" y="502444"/>
                </a:cubicBezTo>
                <a:cubicBezTo>
                  <a:pt x="204501" y="502444"/>
                  <a:pt x="242888" y="464058"/>
                  <a:pt x="242888" y="416719"/>
                </a:cubicBezTo>
                <a:cubicBezTo>
                  <a:pt x="242888" y="413480"/>
                  <a:pt x="242697" y="410337"/>
                  <a:pt x="242316" y="407194"/>
                </a:cubicBezTo>
                <a:lnTo>
                  <a:pt x="302419" y="407194"/>
                </a:lnTo>
                <a:lnTo>
                  <a:pt x="302419" y="338328"/>
                </a:lnTo>
                <a:cubicBezTo>
                  <a:pt x="308515" y="339757"/>
                  <a:pt x="314896" y="340519"/>
                  <a:pt x="321469" y="340519"/>
                </a:cubicBezTo>
                <a:cubicBezTo>
                  <a:pt x="368808" y="340519"/>
                  <a:pt x="407194" y="302133"/>
                  <a:pt x="407194" y="254794"/>
                </a:cubicBezTo>
                <a:cubicBezTo>
                  <a:pt x="407194" y="207455"/>
                  <a:pt x="368808" y="169069"/>
                  <a:pt x="321469" y="169069"/>
                </a:cubicBezTo>
                <a:close/>
                <a:moveTo>
                  <a:pt x="321469" y="302419"/>
                </a:moveTo>
                <a:cubicBezTo>
                  <a:pt x="318040" y="302419"/>
                  <a:pt x="314611" y="302038"/>
                  <a:pt x="310896" y="301181"/>
                </a:cubicBezTo>
                <a:lnTo>
                  <a:pt x="264319" y="290608"/>
                </a:lnTo>
                <a:lnTo>
                  <a:pt x="264319" y="338328"/>
                </a:lnTo>
                <a:lnTo>
                  <a:pt x="264319" y="369094"/>
                </a:lnTo>
                <a:lnTo>
                  <a:pt x="242316" y="369094"/>
                </a:lnTo>
                <a:lnTo>
                  <a:pt x="199739" y="369094"/>
                </a:lnTo>
                <a:lnTo>
                  <a:pt x="204407" y="411385"/>
                </a:lnTo>
                <a:cubicBezTo>
                  <a:pt x="204597" y="413385"/>
                  <a:pt x="204692" y="415100"/>
                  <a:pt x="204692" y="416719"/>
                </a:cubicBezTo>
                <a:cubicBezTo>
                  <a:pt x="204692" y="443008"/>
                  <a:pt x="183356" y="464344"/>
                  <a:pt x="157067" y="464344"/>
                </a:cubicBezTo>
                <a:cubicBezTo>
                  <a:pt x="130778" y="464344"/>
                  <a:pt x="109442" y="443008"/>
                  <a:pt x="109442" y="416719"/>
                </a:cubicBezTo>
                <a:cubicBezTo>
                  <a:pt x="109442" y="415100"/>
                  <a:pt x="109538" y="413385"/>
                  <a:pt x="109728" y="411385"/>
                </a:cubicBezTo>
                <a:lnTo>
                  <a:pt x="114395" y="369094"/>
                </a:lnTo>
                <a:lnTo>
                  <a:pt x="71818" y="369094"/>
                </a:lnTo>
                <a:lnTo>
                  <a:pt x="45244" y="369094"/>
                </a:lnTo>
                <a:lnTo>
                  <a:pt x="45244" y="322040"/>
                </a:lnTo>
                <a:cubicBezTo>
                  <a:pt x="122206" y="316897"/>
                  <a:pt x="130969" y="273939"/>
                  <a:pt x="130969" y="254794"/>
                </a:cubicBezTo>
                <a:cubicBezTo>
                  <a:pt x="130969" y="235649"/>
                  <a:pt x="122206" y="192691"/>
                  <a:pt x="45244" y="187547"/>
                </a:cubicBezTo>
                <a:lnTo>
                  <a:pt x="45244" y="140494"/>
                </a:lnTo>
                <a:lnTo>
                  <a:pt x="74390" y="140494"/>
                </a:lnTo>
                <a:lnTo>
                  <a:pt x="116967" y="140494"/>
                </a:lnTo>
                <a:lnTo>
                  <a:pt x="112300" y="98203"/>
                </a:lnTo>
                <a:cubicBezTo>
                  <a:pt x="112014" y="96203"/>
                  <a:pt x="111919" y="94488"/>
                  <a:pt x="111919" y="92869"/>
                </a:cubicBezTo>
                <a:cubicBezTo>
                  <a:pt x="111919" y="66580"/>
                  <a:pt x="133255" y="45244"/>
                  <a:pt x="159544" y="45244"/>
                </a:cubicBezTo>
                <a:cubicBezTo>
                  <a:pt x="185833" y="45244"/>
                  <a:pt x="207169" y="66580"/>
                  <a:pt x="207169" y="92869"/>
                </a:cubicBezTo>
                <a:cubicBezTo>
                  <a:pt x="207169" y="94488"/>
                  <a:pt x="207073" y="96203"/>
                  <a:pt x="206883" y="98203"/>
                </a:cubicBezTo>
                <a:lnTo>
                  <a:pt x="202120" y="140494"/>
                </a:lnTo>
                <a:lnTo>
                  <a:pt x="244697" y="140494"/>
                </a:lnTo>
                <a:lnTo>
                  <a:pt x="264319" y="140494"/>
                </a:lnTo>
                <a:lnTo>
                  <a:pt x="264319" y="171260"/>
                </a:lnTo>
                <a:lnTo>
                  <a:pt x="264319" y="218980"/>
                </a:lnTo>
                <a:lnTo>
                  <a:pt x="310896" y="208407"/>
                </a:lnTo>
                <a:cubicBezTo>
                  <a:pt x="314611" y="207550"/>
                  <a:pt x="318040" y="207169"/>
                  <a:pt x="321469" y="207169"/>
                </a:cubicBezTo>
                <a:cubicBezTo>
                  <a:pt x="347758" y="207169"/>
                  <a:pt x="369094" y="228505"/>
                  <a:pt x="369094" y="254794"/>
                </a:cubicBezTo>
                <a:cubicBezTo>
                  <a:pt x="369094" y="281083"/>
                  <a:pt x="347758" y="302419"/>
                  <a:pt x="321469" y="302419"/>
                </a:cubicBezTo>
                <a:close/>
              </a:path>
            </a:pathLst>
          </a:custGeom>
          <a:solidFill>
            <a:srgbClr val="002856"/>
          </a:solidFill>
          <a:ln w="9525" cap="flat">
            <a:noFill/>
            <a:prstDash val="solid"/>
            <a:miter/>
          </a:ln>
        </p:spPr>
        <p:txBody>
          <a:bodyPr rtlCol="0" anchor="ctr"/>
          <a:lstStyle/>
          <a:p>
            <a:endParaRPr lang="en-US"/>
          </a:p>
        </p:txBody>
      </p:sp>
      <p:sp>
        <p:nvSpPr>
          <p:cNvPr id="12" name="Freeform: Shape 30">
            <a:extLst>
              <a:ext uri="{FF2B5EF4-FFF2-40B4-BE49-F238E27FC236}">
                <a16:creationId xmlns:a16="http://schemas.microsoft.com/office/drawing/2014/main" id="{CE9B64AE-5BBE-D347-9E0B-11C0D8279680}"/>
              </a:ext>
            </a:extLst>
          </p:cNvPr>
          <p:cNvSpPr/>
          <p:nvPr/>
        </p:nvSpPr>
        <p:spPr>
          <a:xfrm rot="5400000">
            <a:off x="9723982" y="1608251"/>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
        <p:nvSpPr>
          <p:cNvPr id="13" name="Freeform: Shape 30">
            <a:extLst>
              <a:ext uri="{FF2B5EF4-FFF2-40B4-BE49-F238E27FC236}">
                <a16:creationId xmlns:a16="http://schemas.microsoft.com/office/drawing/2014/main" id="{4847C9EF-EC38-E54B-910A-3CD6F65939BC}"/>
              </a:ext>
            </a:extLst>
          </p:cNvPr>
          <p:cNvSpPr/>
          <p:nvPr/>
        </p:nvSpPr>
        <p:spPr>
          <a:xfrm rot="10800000">
            <a:off x="5760333" y="1608252"/>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5623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89C15-6011-FC43-864F-AF45F0C4A71C}"/>
              </a:ext>
            </a:extLst>
          </p:cNvPr>
          <p:cNvSpPr>
            <a:spLocks noGrp="1"/>
          </p:cNvSpPr>
          <p:nvPr>
            <p:ph type="title"/>
          </p:nvPr>
        </p:nvSpPr>
        <p:spPr/>
        <p:txBody>
          <a:bodyPr/>
          <a:lstStyle/>
          <a:p>
            <a:r>
              <a:rPr lang="en-US" dirty="0"/>
              <a:t>Exercise 3: </a:t>
            </a:r>
            <a:r>
              <a:rPr lang="fr" dirty="0" err="1"/>
              <a:t>Effectively</a:t>
            </a:r>
            <a:r>
              <a:rPr lang="fr" dirty="0"/>
              <a:t> </a:t>
            </a:r>
            <a:r>
              <a:rPr lang="fr" dirty="0" err="1"/>
              <a:t>Communicate</a:t>
            </a:r>
            <a:r>
              <a:rPr lang="fr" dirty="0"/>
              <a:t> Change</a:t>
            </a:r>
            <a:endParaRPr lang="en-US" dirty="0"/>
          </a:p>
        </p:txBody>
      </p:sp>
      <p:sp>
        <p:nvSpPr>
          <p:cNvPr id="9" name="Rectangle 8">
            <a:extLst>
              <a:ext uri="{FF2B5EF4-FFF2-40B4-BE49-F238E27FC236}">
                <a16:creationId xmlns:a16="http://schemas.microsoft.com/office/drawing/2014/main" id="{D3C17893-C3F5-7F41-B768-42C2A7E1CFC8}"/>
              </a:ext>
            </a:extLst>
          </p:cNvPr>
          <p:cNvSpPr/>
          <p:nvPr/>
        </p:nvSpPr>
        <p:spPr>
          <a:xfrm>
            <a:off x="1267010" y="1527174"/>
            <a:ext cx="8676000" cy="723275"/>
          </a:xfrm>
          <a:prstGeom prst="rect">
            <a:avLst/>
          </a:prstGeom>
          <a:noFill/>
          <a:ln w="12700">
            <a:noFill/>
          </a:ln>
        </p:spPr>
        <p:txBody>
          <a:bodyPr wrap="square">
            <a:spAutoFit/>
          </a:bodyPr>
          <a:lstStyle/>
          <a:p>
            <a:pPr>
              <a:spcAft>
                <a:spcPts val="600"/>
              </a:spcAft>
            </a:pPr>
            <a:r>
              <a:rPr lang="en-IN" b="1" dirty="0"/>
              <a:t>Audience for this Exercise</a:t>
            </a:r>
          </a:p>
          <a:p>
            <a:r>
              <a:rPr lang="en-IN" dirty="0"/>
              <a:t>Teams, in pairs </a:t>
            </a:r>
          </a:p>
        </p:txBody>
      </p:sp>
      <p:sp>
        <p:nvSpPr>
          <p:cNvPr id="10" name="Rectangle 9">
            <a:extLst>
              <a:ext uri="{FF2B5EF4-FFF2-40B4-BE49-F238E27FC236}">
                <a16:creationId xmlns:a16="http://schemas.microsoft.com/office/drawing/2014/main" id="{96E98984-08BB-D74B-A9C8-6F3324566140}"/>
              </a:ext>
            </a:extLst>
          </p:cNvPr>
          <p:cNvSpPr/>
          <p:nvPr/>
        </p:nvSpPr>
        <p:spPr>
          <a:xfrm>
            <a:off x="1267010" y="2543138"/>
            <a:ext cx="8676000" cy="723275"/>
          </a:xfrm>
          <a:prstGeom prst="rect">
            <a:avLst/>
          </a:prstGeom>
          <a:noFill/>
          <a:ln w="12700">
            <a:noFill/>
          </a:ln>
        </p:spPr>
        <p:txBody>
          <a:bodyPr wrap="square">
            <a:spAutoFit/>
          </a:bodyPr>
          <a:lstStyle/>
          <a:p>
            <a:pPr>
              <a:spcAft>
                <a:spcPts val="600"/>
              </a:spcAft>
            </a:pPr>
            <a:r>
              <a:rPr lang="en-IN" b="1" dirty="0"/>
              <a:t>When to Use</a:t>
            </a:r>
          </a:p>
          <a:p>
            <a:r>
              <a:rPr lang="en-IN" dirty="0"/>
              <a:t>One-on-one interaction with manager</a:t>
            </a:r>
          </a:p>
        </p:txBody>
      </p:sp>
      <p:sp>
        <p:nvSpPr>
          <p:cNvPr id="11" name="Rectangle 10">
            <a:extLst>
              <a:ext uri="{FF2B5EF4-FFF2-40B4-BE49-F238E27FC236}">
                <a16:creationId xmlns:a16="http://schemas.microsoft.com/office/drawing/2014/main" id="{871DEFBC-9430-504C-9A4C-9055981DB0DF}"/>
              </a:ext>
            </a:extLst>
          </p:cNvPr>
          <p:cNvSpPr/>
          <p:nvPr/>
        </p:nvSpPr>
        <p:spPr>
          <a:xfrm>
            <a:off x="1267010" y="3559102"/>
            <a:ext cx="8676000" cy="1000274"/>
          </a:xfrm>
          <a:prstGeom prst="rect">
            <a:avLst/>
          </a:prstGeom>
          <a:noFill/>
          <a:ln w="12700">
            <a:noFill/>
          </a:ln>
        </p:spPr>
        <p:txBody>
          <a:bodyPr wrap="square">
            <a:spAutoFit/>
          </a:bodyPr>
          <a:lstStyle/>
          <a:p>
            <a:pPr>
              <a:spcAft>
                <a:spcPts val="600"/>
              </a:spcAft>
            </a:pPr>
            <a:r>
              <a:rPr lang="en-IN" b="1" dirty="0"/>
              <a:t>What this Exercise Teaches </a:t>
            </a:r>
          </a:p>
          <a:p>
            <a:pPr marL="179388" indent="-179388">
              <a:buFont typeface="Arial" panose="020B0604020202020204" pitchFamily="34" charset="0"/>
              <a:buChar char="•"/>
            </a:pPr>
            <a:r>
              <a:rPr lang="en-IN" dirty="0"/>
              <a:t>How to change your responses to different managers’ communication types</a:t>
            </a:r>
          </a:p>
          <a:p>
            <a:pPr marL="179388" indent="-179388">
              <a:buFont typeface="Arial" panose="020B0604020202020204" pitchFamily="34" charset="0"/>
              <a:buChar char="•"/>
            </a:pPr>
            <a:r>
              <a:rPr lang="en-IN" dirty="0"/>
              <a:t>Communicate effectively when your manager is stressed</a:t>
            </a:r>
          </a:p>
        </p:txBody>
      </p:sp>
      <p:sp>
        <p:nvSpPr>
          <p:cNvPr id="12" name="Rectangle 11">
            <a:extLst>
              <a:ext uri="{FF2B5EF4-FFF2-40B4-BE49-F238E27FC236}">
                <a16:creationId xmlns:a16="http://schemas.microsoft.com/office/drawing/2014/main" id="{7765934D-5818-0D48-BBB8-9AC8091AC7ED}"/>
              </a:ext>
            </a:extLst>
          </p:cNvPr>
          <p:cNvSpPr/>
          <p:nvPr/>
        </p:nvSpPr>
        <p:spPr>
          <a:xfrm>
            <a:off x="1267010" y="4852064"/>
            <a:ext cx="8676000" cy="723275"/>
          </a:xfrm>
          <a:prstGeom prst="rect">
            <a:avLst/>
          </a:prstGeom>
          <a:noFill/>
          <a:ln w="12700">
            <a:noFill/>
          </a:ln>
        </p:spPr>
        <p:txBody>
          <a:bodyPr wrap="square">
            <a:spAutoFit/>
          </a:bodyPr>
          <a:lstStyle/>
          <a:p>
            <a:pPr>
              <a:spcAft>
                <a:spcPts val="600"/>
              </a:spcAft>
            </a:pPr>
            <a:r>
              <a:rPr lang="en-IN" b="1" dirty="0"/>
              <a:t>Pre-work or Planning Required</a:t>
            </a:r>
          </a:p>
          <a:p>
            <a:r>
              <a:rPr lang="en-IN" dirty="0"/>
              <a:t>Requires exposure to exercises 1 and 2</a:t>
            </a:r>
          </a:p>
        </p:txBody>
      </p:sp>
      <p:sp>
        <p:nvSpPr>
          <p:cNvPr id="8" name="Rectangle 7">
            <a:extLst>
              <a:ext uri="{FF2B5EF4-FFF2-40B4-BE49-F238E27FC236}">
                <a16:creationId xmlns:a16="http://schemas.microsoft.com/office/drawing/2014/main" id="{0BBA2823-1F5A-694F-8A31-F14BD2EB6C9D}"/>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4" name="Freeform: Shape 9">
            <a:extLst>
              <a:ext uri="{FF2B5EF4-FFF2-40B4-BE49-F238E27FC236}">
                <a16:creationId xmlns:a16="http://schemas.microsoft.com/office/drawing/2014/main" id="{6DF3144C-0144-C34E-A405-859E026071C1}"/>
              </a:ext>
            </a:extLst>
          </p:cNvPr>
          <p:cNvSpPr/>
          <p:nvPr/>
        </p:nvSpPr>
        <p:spPr>
          <a:xfrm>
            <a:off x="457200" y="1613718"/>
            <a:ext cx="685800" cy="428625"/>
          </a:xfrm>
          <a:custGeom>
            <a:avLst/>
            <a:gdLst>
              <a:gd name="connsiteX0" fmla="*/ 624173 w 685800"/>
              <a:gd name="connsiteY0" fmla="*/ 169069 h 428625"/>
              <a:gd name="connsiteX1" fmla="*/ 664369 w 685800"/>
              <a:gd name="connsiteY1" fmla="*/ 95250 h 428625"/>
              <a:gd name="connsiteX2" fmla="*/ 576263 w 685800"/>
              <a:gd name="connsiteY2" fmla="*/ 7144 h 428625"/>
              <a:gd name="connsiteX3" fmla="*/ 488156 w 685800"/>
              <a:gd name="connsiteY3" fmla="*/ 95250 h 428625"/>
              <a:gd name="connsiteX4" fmla="*/ 528352 w 685800"/>
              <a:gd name="connsiteY4" fmla="*/ 169069 h 428625"/>
              <a:gd name="connsiteX5" fmla="*/ 488632 w 685800"/>
              <a:gd name="connsiteY5" fmla="*/ 169069 h 428625"/>
              <a:gd name="connsiteX6" fmla="*/ 423863 w 685800"/>
              <a:gd name="connsiteY6" fmla="*/ 140494 h 428625"/>
              <a:gd name="connsiteX7" fmla="*/ 359092 w 685800"/>
              <a:gd name="connsiteY7" fmla="*/ 169069 h 428625"/>
              <a:gd name="connsiteX8" fmla="*/ 319373 w 685800"/>
              <a:gd name="connsiteY8" fmla="*/ 169069 h 428625"/>
              <a:gd name="connsiteX9" fmla="*/ 359569 w 685800"/>
              <a:gd name="connsiteY9" fmla="*/ 95250 h 428625"/>
              <a:gd name="connsiteX10" fmla="*/ 271463 w 685800"/>
              <a:gd name="connsiteY10" fmla="*/ 7144 h 428625"/>
              <a:gd name="connsiteX11" fmla="*/ 183356 w 685800"/>
              <a:gd name="connsiteY11" fmla="*/ 95250 h 428625"/>
              <a:gd name="connsiteX12" fmla="*/ 223552 w 685800"/>
              <a:gd name="connsiteY12" fmla="*/ 169069 h 428625"/>
              <a:gd name="connsiteX13" fmla="*/ 183832 w 685800"/>
              <a:gd name="connsiteY13" fmla="*/ 169069 h 428625"/>
              <a:gd name="connsiteX14" fmla="*/ 119063 w 685800"/>
              <a:gd name="connsiteY14" fmla="*/ 140494 h 428625"/>
              <a:gd name="connsiteX15" fmla="*/ 30956 w 685800"/>
              <a:gd name="connsiteY15" fmla="*/ 228600 h 428625"/>
              <a:gd name="connsiteX16" fmla="*/ 71152 w 685800"/>
              <a:gd name="connsiteY16" fmla="*/ 302419 h 428625"/>
              <a:gd name="connsiteX17" fmla="*/ 7144 w 685800"/>
              <a:gd name="connsiteY17" fmla="*/ 302419 h 428625"/>
              <a:gd name="connsiteX18" fmla="*/ 7144 w 685800"/>
              <a:gd name="connsiteY18" fmla="*/ 423863 h 428625"/>
              <a:gd name="connsiteX19" fmla="*/ 40481 w 685800"/>
              <a:gd name="connsiteY19" fmla="*/ 423863 h 428625"/>
              <a:gd name="connsiteX20" fmla="*/ 40481 w 685800"/>
              <a:gd name="connsiteY20" fmla="*/ 335756 h 428625"/>
              <a:gd name="connsiteX21" fmla="*/ 197644 w 685800"/>
              <a:gd name="connsiteY21" fmla="*/ 335756 h 428625"/>
              <a:gd name="connsiteX22" fmla="*/ 197644 w 685800"/>
              <a:gd name="connsiteY22" fmla="*/ 423863 h 428625"/>
              <a:gd name="connsiteX23" fmla="*/ 230981 w 685800"/>
              <a:gd name="connsiteY23" fmla="*/ 423863 h 428625"/>
              <a:gd name="connsiteX24" fmla="*/ 230981 w 685800"/>
              <a:gd name="connsiteY24" fmla="*/ 302419 h 428625"/>
              <a:gd name="connsiteX25" fmla="*/ 166973 w 685800"/>
              <a:gd name="connsiteY25" fmla="*/ 302419 h 428625"/>
              <a:gd name="connsiteX26" fmla="*/ 207169 w 685800"/>
              <a:gd name="connsiteY26" fmla="*/ 228600 h 428625"/>
              <a:gd name="connsiteX27" fmla="*/ 203168 w 685800"/>
              <a:gd name="connsiteY27" fmla="*/ 202406 h 428625"/>
              <a:gd name="connsiteX28" fmla="*/ 339661 w 685800"/>
              <a:gd name="connsiteY28" fmla="*/ 202406 h 428625"/>
              <a:gd name="connsiteX29" fmla="*/ 335661 w 685800"/>
              <a:gd name="connsiteY29" fmla="*/ 228600 h 428625"/>
              <a:gd name="connsiteX30" fmla="*/ 375856 w 685800"/>
              <a:gd name="connsiteY30" fmla="*/ 302419 h 428625"/>
              <a:gd name="connsiteX31" fmla="*/ 311848 w 685800"/>
              <a:gd name="connsiteY31" fmla="*/ 302419 h 428625"/>
              <a:gd name="connsiteX32" fmla="*/ 311848 w 685800"/>
              <a:gd name="connsiteY32" fmla="*/ 423863 h 428625"/>
              <a:gd name="connsiteX33" fmla="*/ 345186 w 685800"/>
              <a:gd name="connsiteY33" fmla="*/ 423863 h 428625"/>
              <a:gd name="connsiteX34" fmla="*/ 345186 w 685800"/>
              <a:gd name="connsiteY34" fmla="*/ 335756 h 428625"/>
              <a:gd name="connsiteX35" fmla="*/ 502348 w 685800"/>
              <a:gd name="connsiteY35" fmla="*/ 335756 h 428625"/>
              <a:gd name="connsiteX36" fmla="*/ 502348 w 685800"/>
              <a:gd name="connsiteY36" fmla="*/ 423863 h 428625"/>
              <a:gd name="connsiteX37" fmla="*/ 535686 w 685800"/>
              <a:gd name="connsiteY37" fmla="*/ 423863 h 428625"/>
              <a:gd name="connsiteX38" fmla="*/ 535686 w 685800"/>
              <a:gd name="connsiteY38" fmla="*/ 302419 h 428625"/>
              <a:gd name="connsiteX39" fmla="*/ 471678 w 685800"/>
              <a:gd name="connsiteY39" fmla="*/ 302419 h 428625"/>
              <a:gd name="connsiteX40" fmla="*/ 511873 w 685800"/>
              <a:gd name="connsiteY40" fmla="*/ 228600 h 428625"/>
              <a:gd name="connsiteX41" fmla="*/ 507873 w 685800"/>
              <a:gd name="connsiteY41" fmla="*/ 202406 h 428625"/>
              <a:gd name="connsiteX42" fmla="*/ 654748 w 685800"/>
              <a:gd name="connsiteY42" fmla="*/ 202406 h 428625"/>
              <a:gd name="connsiteX43" fmla="*/ 654748 w 685800"/>
              <a:gd name="connsiteY43" fmla="*/ 366713 h 428625"/>
              <a:gd name="connsiteX44" fmla="*/ 688086 w 685800"/>
              <a:gd name="connsiteY44" fmla="*/ 366713 h 428625"/>
              <a:gd name="connsiteX45" fmla="*/ 688086 w 685800"/>
              <a:gd name="connsiteY45" fmla="*/ 169069 h 428625"/>
              <a:gd name="connsiteX46" fmla="*/ 624173 w 685800"/>
              <a:gd name="connsiteY46" fmla="*/ 169069 h 428625"/>
              <a:gd name="connsiteX47" fmla="*/ 576263 w 685800"/>
              <a:gd name="connsiteY47" fmla="*/ 40481 h 428625"/>
              <a:gd name="connsiteX48" fmla="*/ 631031 w 685800"/>
              <a:gd name="connsiteY48" fmla="*/ 95250 h 428625"/>
              <a:gd name="connsiteX49" fmla="*/ 576263 w 685800"/>
              <a:gd name="connsiteY49" fmla="*/ 150019 h 428625"/>
              <a:gd name="connsiteX50" fmla="*/ 521494 w 685800"/>
              <a:gd name="connsiteY50" fmla="*/ 95250 h 428625"/>
              <a:gd name="connsiteX51" fmla="*/ 576263 w 685800"/>
              <a:gd name="connsiteY51" fmla="*/ 40481 h 428625"/>
              <a:gd name="connsiteX52" fmla="*/ 271463 w 685800"/>
              <a:gd name="connsiteY52" fmla="*/ 40481 h 428625"/>
              <a:gd name="connsiteX53" fmla="*/ 326231 w 685800"/>
              <a:gd name="connsiteY53" fmla="*/ 95250 h 428625"/>
              <a:gd name="connsiteX54" fmla="*/ 271463 w 685800"/>
              <a:gd name="connsiteY54" fmla="*/ 150019 h 428625"/>
              <a:gd name="connsiteX55" fmla="*/ 216694 w 685800"/>
              <a:gd name="connsiteY55" fmla="*/ 95250 h 428625"/>
              <a:gd name="connsiteX56" fmla="*/ 271463 w 685800"/>
              <a:gd name="connsiteY56" fmla="*/ 40481 h 428625"/>
              <a:gd name="connsiteX57" fmla="*/ 119063 w 685800"/>
              <a:gd name="connsiteY57" fmla="*/ 283369 h 428625"/>
              <a:gd name="connsiteX58" fmla="*/ 64294 w 685800"/>
              <a:gd name="connsiteY58" fmla="*/ 228600 h 428625"/>
              <a:gd name="connsiteX59" fmla="*/ 119063 w 685800"/>
              <a:gd name="connsiteY59" fmla="*/ 173831 h 428625"/>
              <a:gd name="connsiteX60" fmla="*/ 173831 w 685800"/>
              <a:gd name="connsiteY60" fmla="*/ 228600 h 428625"/>
              <a:gd name="connsiteX61" fmla="*/ 119063 w 685800"/>
              <a:gd name="connsiteY61" fmla="*/ 283369 h 428625"/>
              <a:gd name="connsiteX62" fmla="*/ 423863 w 685800"/>
              <a:gd name="connsiteY62" fmla="*/ 283369 h 428625"/>
              <a:gd name="connsiteX63" fmla="*/ 369094 w 685800"/>
              <a:gd name="connsiteY63" fmla="*/ 228600 h 428625"/>
              <a:gd name="connsiteX64" fmla="*/ 423863 w 685800"/>
              <a:gd name="connsiteY64" fmla="*/ 173831 h 428625"/>
              <a:gd name="connsiteX65" fmla="*/ 478631 w 685800"/>
              <a:gd name="connsiteY65" fmla="*/ 228600 h 428625"/>
              <a:gd name="connsiteX66" fmla="*/ 423863 w 685800"/>
              <a:gd name="connsiteY66" fmla="*/ 28336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 h="428625">
                <a:moveTo>
                  <a:pt x="624173" y="169069"/>
                </a:moveTo>
                <a:cubicBezTo>
                  <a:pt x="648272" y="153353"/>
                  <a:pt x="664369" y="126111"/>
                  <a:pt x="664369" y="95250"/>
                </a:cubicBezTo>
                <a:cubicBezTo>
                  <a:pt x="664369" y="46672"/>
                  <a:pt x="624840" y="7144"/>
                  <a:pt x="576263" y="7144"/>
                </a:cubicBezTo>
                <a:cubicBezTo>
                  <a:pt x="527685" y="7144"/>
                  <a:pt x="488156" y="46672"/>
                  <a:pt x="488156" y="95250"/>
                </a:cubicBezTo>
                <a:cubicBezTo>
                  <a:pt x="488156" y="126111"/>
                  <a:pt x="504158" y="153353"/>
                  <a:pt x="528352" y="169069"/>
                </a:cubicBezTo>
                <a:lnTo>
                  <a:pt x="488632" y="169069"/>
                </a:lnTo>
                <a:cubicBezTo>
                  <a:pt x="472535" y="151543"/>
                  <a:pt x="449484" y="140494"/>
                  <a:pt x="423863" y="140494"/>
                </a:cubicBezTo>
                <a:cubicBezTo>
                  <a:pt x="398240" y="140494"/>
                  <a:pt x="375190" y="151543"/>
                  <a:pt x="359092" y="169069"/>
                </a:cubicBezTo>
                <a:lnTo>
                  <a:pt x="319373" y="169069"/>
                </a:lnTo>
                <a:cubicBezTo>
                  <a:pt x="343471" y="153353"/>
                  <a:pt x="359569" y="126111"/>
                  <a:pt x="359569" y="95250"/>
                </a:cubicBezTo>
                <a:cubicBezTo>
                  <a:pt x="359569" y="46672"/>
                  <a:pt x="320040" y="7144"/>
                  <a:pt x="271463" y="7144"/>
                </a:cubicBezTo>
                <a:cubicBezTo>
                  <a:pt x="222885" y="7144"/>
                  <a:pt x="183356" y="46672"/>
                  <a:pt x="183356" y="95250"/>
                </a:cubicBezTo>
                <a:cubicBezTo>
                  <a:pt x="183356" y="126111"/>
                  <a:pt x="199358" y="153353"/>
                  <a:pt x="223552" y="169069"/>
                </a:cubicBezTo>
                <a:lnTo>
                  <a:pt x="183832" y="169069"/>
                </a:lnTo>
                <a:cubicBezTo>
                  <a:pt x="167735" y="151543"/>
                  <a:pt x="144684" y="140494"/>
                  <a:pt x="119063" y="140494"/>
                </a:cubicBezTo>
                <a:cubicBezTo>
                  <a:pt x="70485" y="140494"/>
                  <a:pt x="30956" y="180023"/>
                  <a:pt x="30956" y="228600"/>
                </a:cubicBezTo>
                <a:cubicBezTo>
                  <a:pt x="30956" y="259461"/>
                  <a:pt x="46958" y="286703"/>
                  <a:pt x="71152" y="302419"/>
                </a:cubicBezTo>
                <a:lnTo>
                  <a:pt x="7144" y="302419"/>
                </a:lnTo>
                <a:lnTo>
                  <a:pt x="7144" y="423863"/>
                </a:lnTo>
                <a:lnTo>
                  <a:pt x="40481" y="423863"/>
                </a:lnTo>
                <a:lnTo>
                  <a:pt x="40481" y="335756"/>
                </a:lnTo>
                <a:lnTo>
                  <a:pt x="197644" y="335756"/>
                </a:lnTo>
                <a:lnTo>
                  <a:pt x="197644" y="423863"/>
                </a:lnTo>
                <a:lnTo>
                  <a:pt x="230981" y="423863"/>
                </a:lnTo>
                <a:lnTo>
                  <a:pt x="230981" y="302419"/>
                </a:lnTo>
                <a:lnTo>
                  <a:pt x="166973" y="302419"/>
                </a:lnTo>
                <a:cubicBezTo>
                  <a:pt x="191071" y="286703"/>
                  <a:pt x="207169" y="259461"/>
                  <a:pt x="207169" y="228600"/>
                </a:cubicBezTo>
                <a:cubicBezTo>
                  <a:pt x="207169" y="219456"/>
                  <a:pt x="205740" y="210693"/>
                  <a:pt x="203168" y="202406"/>
                </a:cubicBezTo>
                <a:lnTo>
                  <a:pt x="339661" y="202406"/>
                </a:lnTo>
                <a:cubicBezTo>
                  <a:pt x="337090" y="210693"/>
                  <a:pt x="335661" y="219456"/>
                  <a:pt x="335661" y="228600"/>
                </a:cubicBezTo>
                <a:cubicBezTo>
                  <a:pt x="335661" y="259461"/>
                  <a:pt x="351663" y="286703"/>
                  <a:pt x="375856" y="302419"/>
                </a:cubicBezTo>
                <a:lnTo>
                  <a:pt x="311848" y="302419"/>
                </a:lnTo>
                <a:lnTo>
                  <a:pt x="311848" y="423863"/>
                </a:lnTo>
                <a:lnTo>
                  <a:pt x="345186" y="423863"/>
                </a:lnTo>
                <a:lnTo>
                  <a:pt x="345186" y="335756"/>
                </a:lnTo>
                <a:lnTo>
                  <a:pt x="502348" y="335756"/>
                </a:lnTo>
                <a:lnTo>
                  <a:pt x="502348" y="423863"/>
                </a:lnTo>
                <a:lnTo>
                  <a:pt x="535686" y="423863"/>
                </a:lnTo>
                <a:lnTo>
                  <a:pt x="535686" y="302419"/>
                </a:lnTo>
                <a:lnTo>
                  <a:pt x="471678" y="302419"/>
                </a:lnTo>
                <a:cubicBezTo>
                  <a:pt x="495776" y="286703"/>
                  <a:pt x="511873" y="259461"/>
                  <a:pt x="511873" y="228600"/>
                </a:cubicBezTo>
                <a:cubicBezTo>
                  <a:pt x="511873" y="219456"/>
                  <a:pt x="510445" y="210693"/>
                  <a:pt x="507873" y="202406"/>
                </a:cubicBezTo>
                <a:lnTo>
                  <a:pt x="654748" y="202406"/>
                </a:lnTo>
                <a:lnTo>
                  <a:pt x="654748" y="366713"/>
                </a:lnTo>
                <a:lnTo>
                  <a:pt x="688086" y="366713"/>
                </a:lnTo>
                <a:lnTo>
                  <a:pt x="688086" y="169069"/>
                </a:lnTo>
                <a:lnTo>
                  <a:pt x="624173" y="169069"/>
                </a:lnTo>
                <a:close/>
                <a:moveTo>
                  <a:pt x="576263" y="40481"/>
                </a:moveTo>
                <a:cubicBezTo>
                  <a:pt x="606457" y="40481"/>
                  <a:pt x="631031" y="65056"/>
                  <a:pt x="631031" y="95250"/>
                </a:cubicBezTo>
                <a:cubicBezTo>
                  <a:pt x="631031" y="125444"/>
                  <a:pt x="606457" y="150019"/>
                  <a:pt x="576263" y="150019"/>
                </a:cubicBezTo>
                <a:cubicBezTo>
                  <a:pt x="546068" y="150019"/>
                  <a:pt x="521494" y="125444"/>
                  <a:pt x="521494" y="95250"/>
                </a:cubicBezTo>
                <a:cubicBezTo>
                  <a:pt x="521494" y="65056"/>
                  <a:pt x="546068" y="40481"/>
                  <a:pt x="576263" y="40481"/>
                </a:cubicBezTo>
                <a:close/>
                <a:moveTo>
                  <a:pt x="271463" y="40481"/>
                </a:moveTo>
                <a:cubicBezTo>
                  <a:pt x="301657" y="40481"/>
                  <a:pt x="326231" y="65056"/>
                  <a:pt x="326231" y="95250"/>
                </a:cubicBezTo>
                <a:cubicBezTo>
                  <a:pt x="326231" y="125444"/>
                  <a:pt x="301657" y="150019"/>
                  <a:pt x="271463" y="150019"/>
                </a:cubicBezTo>
                <a:cubicBezTo>
                  <a:pt x="241268" y="150019"/>
                  <a:pt x="216694" y="125444"/>
                  <a:pt x="216694" y="95250"/>
                </a:cubicBezTo>
                <a:cubicBezTo>
                  <a:pt x="216694" y="65056"/>
                  <a:pt x="241268" y="40481"/>
                  <a:pt x="271463" y="40481"/>
                </a:cubicBezTo>
                <a:close/>
                <a:moveTo>
                  <a:pt x="119063" y="283369"/>
                </a:moveTo>
                <a:cubicBezTo>
                  <a:pt x="88868" y="283369"/>
                  <a:pt x="64294" y="258794"/>
                  <a:pt x="64294" y="228600"/>
                </a:cubicBezTo>
                <a:cubicBezTo>
                  <a:pt x="64294" y="198406"/>
                  <a:pt x="88868" y="173831"/>
                  <a:pt x="119063" y="173831"/>
                </a:cubicBezTo>
                <a:cubicBezTo>
                  <a:pt x="149257" y="173831"/>
                  <a:pt x="173831" y="198406"/>
                  <a:pt x="173831" y="228600"/>
                </a:cubicBezTo>
                <a:cubicBezTo>
                  <a:pt x="173831" y="258794"/>
                  <a:pt x="149257" y="283369"/>
                  <a:pt x="119063" y="283369"/>
                </a:cubicBezTo>
                <a:close/>
                <a:moveTo>
                  <a:pt x="423863" y="283369"/>
                </a:moveTo>
                <a:cubicBezTo>
                  <a:pt x="393668" y="283369"/>
                  <a:pt x="369094" y="258794"/>
                  <a:pt x="369094" y="228600"/>
                </a:cubicBezTo>
                <a:cubicBezTo>
                  <a:pt x="369094" y="198406"/>
                  <a:pt x="393668" y="173831"/>
                  <a:pt x="423863" y="173831"/>
                </a:cubicBezTo>
                <a:cubicBezTo>
                  <a:pt x="454057" y="173831"/>
                  <a:pt x="478631" y="198406"/>
                  <a:pt x="478631" y="228600"/>
                </a:cubicBezTo>
                <a:cubicBezTo>
                  <a:pt x="478631" y="258794"/>
                  <a:pt x="454057" y="283369"/>
                  <a:pt x="423863" y="283369"/>
                </a:cubicBezTo>
                <a:close/>
              </a:path>
            </a:pathLst>
          </a:custGeom>
          <a:solidFill>
            <a:srgbClr val="002856"/>
          </a:solidFill>
          <a:ln w="9525" cap="flat">
            <a:noFill/>
            <a:prstDash val="solid"/>
            <a:miter/>
          </a:ln>
        </p:spPr>
        <p:txBody>
          <a:bodyPr rtlCol="0" anchor="ctr"/>
          <a:lstStyle/>
          <a:p>
            <a:endParaRPr lang="en-US"/>
          </a:p>
        </p:txBody>
      </p:sp>
      <p:sp>
        <p:nvSpPr>
          <p:cNvPr id="15" name="Freeform: Shape 159">
            <a:extLst>
              <a:ext uri="{FF2B5EF4-FFF2-40B4-BE49-F238E27FC236}">
                <a16:creationId xmlns:a16="http://schemas.microsoft.com/office/drawing/2014/main" id="{21B6C59A-2DA2-7248-80EC-5CDA3404A7AA}"/>
              </a:ext>
            </a:extLst>
          </p:cNvPr>
          <p:cNvSpPr/>
          <p:nvPr/>
        </p:nvSpPr>
        <p:spPr>
          <a:xfrm>
            <a:off x="528638" y="3612609"/>
            <a:ext cx="542925" cy="542925"/>
          </a:xfrm>
          <a:custGeom>
            <a:avLst/>
            <a:gdLst>
              <a:gd name="connsiteX0" fmla="*/ 254318 w 542925"/>
              <a:gd name="connsiteY0" fmla="*/ 92869 h 542925"/>
              <a:gd name="connsiteX1" fmla="*/ 133636 w 542925"/>
              <a:gd name="connsiteY1" fmla="*/ 397669 h 542925"/>
              <a:gd name="connsiteX2" fmla="*/ 174593 w 542925"/>
              <a:gd name="connsiteY2" fmla="*/ 397669 h 542925"/>
              <a:gd name="connsiteX3" fmla="*/ 207550 w 542925"/>
              <a:gd name="connsiteY3" fmla="*/ 314325 h 542925"/>
              <a:gd name="connsiteX4" fmla="*/ 339947 w 542925"/>
              <a:gd name="connsiteY4" fmla="*/ 314325 h 542925"/>
              <a:gd name="connsiteX5" fmla="*/ 372904 w 542925"/>
              <a:gd name="connsiteY5" fmla="*/ 397669 h 542925"/>
              <a:gd name="connsiteX6" fmla="*/ 413861 w 542925"/>
              <a:gd name="connsiteY6" fmla="*/ 397669 h 542925"/>
              <a:gd name="connsiteX7" fmla="*/ 293370 w 542925"/>
              <a:gd name="connsiteY7" fmla="*/ 92869 h 542925"/>
              <a:gd name="connsiteX8" fmla="*/ 254318 w 542925"/>
              <a:gd name="connsiteY8" fmla="*/ 92869 h 542925"/>
              <a:gd name="connsiteX9" fmla="*/ 222790 w 542925"/>
              <a:gd name="connsiteY9" fmla="*/ 276225 h 542925"/>
              <a:gd name="connsiteX10" fmla="*/ 273844 w 542925"/>
              <a:gd name="connsiteY10" fmla="*/ 147161 h 542925"/>
              <a:gd name="connsiteX11" fmla="*/ 324898 w 542925"/>
              <a:gd name="connsiteY11" fmla="*/ 276225 h 542925"/>
              <a:gd name="connsiteX12" fmla="*/ 222790 w 542925"/>
              <a:gd name="connsiteY12" fmla="*/ 276225 h 542925"/>
              <a:gd name="connsiteX13" fmla="*/ 273844 w 542925"/>
              <a:gd name="connsiteY13" fmla="*/ 7144 h 542925"/>
              <a:gd name="connsiteX14" fmla="*/ 7144 w 542925"/>
              <a:gd name="connsiteY14" fmla="*/ 273844 h 542925"/>
              <a:gd name="connsiteX15" fmla="*/ 273844 w 542925"/>
              <a:gd name="connsiteY15" fmla="*/ 540544 h 542925"/>
              <a:gd name="connsiteX16" fmla="*/ 540544 w 542925"/>
              <a:gd name="connsiteY16" fmla="*/ 273844 h 542925"/>
              <a:gd name="connsiteX17" fmla="*/ 273844 w 542925"/>
              <a:gd name="connsiteY17" fmla="*/ 7144 h 542925"/>
              <a:gd name="connsiteX18" fmla="*/ 273844 w 542925"/>
              <a:gd name="connsiteY18" fmla="*/ 502444 h 542925"/>
              <a:gd name="connsiteX19" fmla="*/ 45244 w 542925"/>
              <a:gd name="connsiteY19" fmla="*/ 273844 h 542925"/>
              <a:gd name="connsiteX20" fmla="*/ 273844 w 542925"/>
              <a:gd name="connsiteY20" fmla="*/ 45244 h 542925"/>
              <a:gd name="connsiteX21" fmla="*/ 502444 w 542925"/>
              <a:gd name="connsiteY21" fmla="*/ 273844 h 542925"/>
              <a:gd name="connsiteX22" fmla="*/ 273844 w 542925"/>
              <a:gd name="connsiteY22" fmla="*/ 5024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54318" y="92869"/>
                </a:moveTo>
                <a:lnTo>
                  <a:pt x="133636" y="397669"/>
                </a:lnTo>
                <a:lnTo>
                  <a:pt x="174593" y="397669"/>
                </a:lnTo>
                <a:lnTo>
                  <a:pt x="207550" y="314325"/>
                </a:lnTo>
                <a:lnTo>
                  <a:pt x="339947" y="314325"/>
                </a:lnTo>
                <a:lnTo>
                  <a:pt x="372904" y="397669"/>
                </a:lnTo>
                <a:lnTo>
                  <a:pt x="413861" y="397669"/>
                </a:lnTo>
                <a:lnTo>
                  <a:pt x="293370" y="92869"/>
                </a:lnTo>
                <a:lnTo>
                  <a:pt x="254318" y="92869"/>
                </a:lnTo>
                <a:close/>
                <a:moveTo>
                  <a:pt x="222790" y="276225"/>
                </a:moveTo>
                <a:lnTo>
                  <a:pt x="273844" y="147161"/>
                </a:lnTo>
                <a:lnTo>
                  <a:pt x="324898" y="276225"/>
                </a:lnTo>
                <a:lnTo>
                  <a:pt x="222790" y="276225"/>
                </a:lnTo>
                <a:close/>
                <a:moveTo>
                  <a:pt x="273844" y="7144"/>
                </a:moveTo>
                <a:cubicBezTo>
                  <a:pt x="126778" y="7144"/>
                  <a:pt x="7144" y="126778"/>
                  <a:pt x="7144" y="273844"/>
                </a:cubicBezTo>
                <a:cubicBezTo>
                  <a:pt x="7144" y="420910"/>
                  <a:pt x="126778" y="540544"/>
                  <a:pt x="273844" y="540544"/>
                </a:cubicBezTo>
                <a:cubicBezTo>
                  <a:pt x="420910" y="540544"/>
                  <a:pt x="540544" y="420910"/>
                  <a:pt x="540544" y="273844"/>
                </a:cubicBezTo>
                <a:cubicBezTo>
                  <a:pt x="540544" y="126778"/>
                  <a:pt x="420910" y="7144"/>
                  <a:pt x="273844" y="7144"/>
                </a:cubicBezTo>
                <a:close/>
                <a:moveTo>
                  <a:pt x="273844" y="502444"/>
                </a:moveTo>
                <a:cubicBezTo>
                  <a:pt x="147828" y="502444"/>
                  <a:pt x="45244" y="399860"/>
                  <a:pt x="45244" y="273844"/>
                </a:cubicBezTo>
                <a:cubicBezTo>
                  <a:pt x="45244" y="147828"/>
                  <a:pt x="147828" y="45244"/>
                  <a:pt x="273844" y="45244"/>
                </a:cubicBezTo>
                <a:cubicBezTo>
                  <a:pt x="399860" y="45244"/>
                  <a:pt x="502444" y="147828"/>
                  <a:pt x="502444" y="273844"/>
                </a:cubicBezTo>
                <a:cubicBezTo>
                  <a:pt x="502444" y="399860"/>
                  <a:pt x="399860" y="502444"/>
                  <a:pt x="273844" y="502444"/>
                </a:cubicBezTo>
                <a:close/>
              </a:path>
            </a:pathLst>
          </a:custGeom>
          <a:solidFill>
            <a:srgbClr val="002856"/>
          </a:solidFill>
          <a:ln w="9525" cap="flat">
            <a:noFill/>
            <a:prstDash val="solid"/>
            <a:miter/>
          </a:ln>
        </p:spPr>
        <p:txBody>
          <a:bodyPr rtlCol="0" anchor="ctr"/>
          <a:lstStyle/>
          <a:p>
            <a:endParaRPr lang="en-US"/>
          </a:p>
        </p:txBody>
      </p:sp>
      <p:sp>
        <p:nvSpPr>
          <p:cNvPr id="16" name="Freeform: Shape 160">
            <a:extLst>
              <a:ext uri="{FF2B5EF4-FFF2-40B4-BE49-F238E27FC236}">
                <a16:creationId xmlns:a16="http://schemas.microsoft.com/office/drawing/2014/main" id="{6E0D0C3F-7DE8-5E49-9640-CE13873D86D5}"/>
              </a:ext>
            </a:extLst>
          </p:cNvPr>
          <p:cNvSpPr/>
          <p:nvPr/>
        </p:nvSpPr>
        <p:spPr>
          <a:xfrm>
            <a:off x="528637" y="2593063"/>
            <a:ext cx="542925" cy="542925"/>
          </a:xfrm>
          <a:custGeom>
            <a:avLst/>
            <a:gdLst>
              <a:gd name="connsiteX0" fmla="*/ 364712 w 542925"/>
              <a:gd name="connsiteY0" fmla="*/ 188500 h 542925"/>
              <a:gd name="connsiteX1" fmla="*/ 338994 w 542925"/>
              <a:gd name="connsiteY1" fmla="*/ 269081 h 542925"/>
              <a:gd name="connsiteX2" fmla="*/ 318706 w 542925"/>
              <a:gd name="connsiteY2" fmla="*/ 287941 h 542925"/>
              <a:gd name="connsiteX3" fmla="*/ 292989 w 542925"/>
              <a:gd name="connsiteY3" fmla="*/ 346996 h 542925"/>
              <a:gd name="connsiteX4" fmla="*/ 292989 w 542925"/>
              <a:gd name="connsiteY4" fmla="*/ 359569 h 542925"/>
              <a:gd name="connsiteX5" fmla="*/ 254889 w 542925"/>
              <a:gd name="connsiteY5" fmla="*/ 359569 h 542925"/>
              <a:gd name="connsiteX6" fmla="*/ 254889 w 542925"/>
              <a:gd name="connsiteY6" fmla="*/ 346996 h 542925"/>
              <a:gd name="connsiteX7" fmla="*/ 292798 w 542925"/>
              <a:gd name="connsiteY7" fmla="*/ 260033 h 542925"/>
              <a:gd name="connsiteX8" fmla="*/ 312611 w 542925"/>
              <a:gd name="connsiteY8" fmla="*/ 241649 h 542925"/>
              <a:gd name="connsiteX9" fmla="*/ 327184 w 542925"/>
              <a:gd name="connsiteY9" fmla="*/ 194691 h 542925"/>
              <a:gd name="connsiteX10" fmla="*/ 280321 w 542925"/>
              <a:gd name="connsiteY10" fmla="*/ 150400 h 542925"/>
              <a:gd name="connsiteX11" fmla="*/ 238030 w 542925"/>
              <a:gd name="connsiteY11" fmla="*/ 163735 h 542925"/>
              <a:gd name="connsiteX12" fmla="*/ 220027 w 542925"/>
              <a:gd name="connsiteY12" fmla="*/ 204026 h 542925"/>
              <a:gd name="connsiteX13" fmla="*/ 220027 w 542925"/>
              <a:gd name="connsiteY13" fmla="*/ 219932 h 542925"/>
              <a:gd name="connsiteX14" fmla="*/ 181927 w 542925"/>
              <a:gd name="connsiteY14" fmla="*/ 219932 h 542925"/>
              <a:gd name="connsiteX15" fmla="*/ 181927 w 542925"/>
              <a:gd name="connsiteY15" fmla="*/ 204026 h 542925"/>
              <a:gd name="connsiteX16" fmla="*/ 212693 w 542925"/>
              <a:gd name="connsiteY16" fmla="*/ 135350 h 542925"/>
              <a:gd name="connsiteX17" fmla="*/ 284702 w 542925"/>
              <a:gd name="connsiteY17" fmla="*/ 112586 h 542925"/>
              <a:gd name="connsiteX18" fmla="*/ 364712 w 542925"/>
              <a:gd name="connsiteY18" fmla="*/ 188500 h 542925"/>
              <a:gd name="connsiteX19" fmla="*/ 273844 w 542925"/>
              <a:gd name="connsiteY19" fmla="*/ 388144 h 542925"/>
              <a:gd name="connsiteX20" fmla="*/ 247650 w 542925"/>
              <a:gd name="connsiteY20" fmla="*/ 414338 h 542925"/>
              <a:gd name="connsiteX21" fmla="*/ 273844 w 542925"/>
              <a:gd name="connsiteY21" fmla="*/ 440531 h 542925"/>
              <a:gd name="connsiteX22" fmla="*/ 300038 w 542925"/>
              <a:gd name="connsiteY22" fmla="*/ 414338 h 542925"/>
              <a:gd name="connsiteX23" fmla="*/ 273844 w 542925"/>
              <a:gd name="connsiteY23" fmla="*/ 388144 h 542925"/>
              <a:gd name="connsiteX24" fmla="*/ 540544 w 542925"/>
              <a:gd name="connsiteY24" fmla="*/ 273844 h 542925"/>
              <a:gd name="connsiteX25" fmla="*/ 273844 w 542925"/>
              <a:gd name="connsiteY25" fmla="*/ 540544 h 542925"/>
              <a:gd name="connsiteX26" fmla="*/ 7144 w 542925"/>
              <a:gd name="connsiteY26" fmla="*/ 273844 h 542925"/>
              <a:gd name="connsiteX27" fmla="*/ 273844 w 542925"/>
              <a:gd name="connsiteY27" fmla="*/ 7144 h 542925"/>
              <a:gd name="connsiteX28" fmla="*/ 540544 w 542925"/>
              <a:gd name="connsiteY28" fmla="*/ 273844 h 542925"/>
              <a:gd name="connsiteX29" fmla="*/ 502444 w 542925"/>
              <a:gd name="connsiteY29" fmla="*/ 273844 h 542925"/>
              <a:gd name="connsiteX30" fmla="*/ 273844 w 542925"/>
              <a:gd name="connsiteY30" fmla="*/ 45244 h 542925"/>
              <a:gd name="connsiteX31" fmla="*/ 45244 w 542925"/>
              <a:gd name="connsiteY31" fmla="*/ 273844 h 542925"/>
              <a:gd name="connsiteX32" fmla="*/ 273844 w 542925"/>
              <a:gd name="connsiteY32" fmla="*/ 502444 h 542925"/>
              <a:gd name="connsiteX33" fmla="*/ 502444 w 542925"/>
              <a:gd name="connsiteY33"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2925" h="542925">
                <a:moveTo>
                  <a:pt x="364712" y="188500"/>
                </a:moveTo>
                <a:cubicBezTo>
                  <a:pt x="369665" y="218504"/>
                  <a:pt x="360236" y="247841"/>
                  <a:pt x="338994" y="269081"/>
                </a:cubicBezTo>
                <a:lnTo>
                  <a:pt x="318706" y="287941"/>
                </a:lnTo>
                <a:cubicBezTo>
                  <a:pt x="302323" y="303181"/>
                  <a:pt x="292989" y="324612"/>
                  <a:pt x="292989" y="346996"/>
                </a:cubicBezTo>
                <a:lnTo>
                  <a:pt x="292989" y="359569"/>
                </a:lnTo>
                <a:lnTo>
                  <a:pt x="254889" y="359569"/>
                </a:lnTo>
                <a:lnTo>
                  <a:pt x="254889" y="346996"/>
                </a:lnTo>
                <a:cubicBezTo>
                  <a:pt x="254889" y="314135"/>
                  <a:pt x="268700" y="282416"/>
                  <a:pt x="292798" y="260033"/>
                </a:cubicBezTo>
                <a:lnTo>
                  <a:pt x="312611" y="241649"/>
                </a:lnTo>
                <a:cubicBezTo>
                  <a:pt x="324612" y="229648"/>
                  <a:pt x="330041" y="212408"/>
                  <a:pt x="327184" y="194691"/>
                </a:cubicBezTo>
                <a:cubicBezTo>
                  <a:pt x="323374" y="171641"/>
                  <a:pt x="303752" y="152972"/>
                  <a:pt x="280321" y="150400"/>
                </a:cubicBezTo>
                <a:cubicBezTo>
                  <a:pt x="264700" y="148590"/>
                  <a:pt x="249650" y="153353"/>
                  <a:pt x="238030" y="163735"/>
                </a:cubicBezTo>
                <a:cubicBezTo>
                  <a:pt x="226600" y="174022"/>
                  <a:pt x="220027" y="188690"/>
                  <a:pt x="220027" y="204026"/>
                </a:cubicBezTo>
                <a:lnTo>
                  <a:pt x="220027" y="219932"/>
                </a:lnTo>
                <a:lnTo>
                  <a:pt x="181927" y="219932"/>
                </a:lnTo>
                <a:lnTo>
                  <a:pt x="181927" y="204026"/>
                </a:lnTo>
                <a:cubicBezTo>
                  <a:pt x="181927" y="177832"/>
                  <a:pt x="193167" y="152781"/>
                  <a:pt x="212693" y="135350"/>
                </a:cubicBezTo>
                <a:cubicBezTo>
                  <a:pt x="232220" y="117920"/>
                  <a:pt x="258508" y="109633"/>
                  <a:pt x="284702" y="112586"/>
                </a:cubicBezTo>
                <a:cubicBezTo>
                  <a:pt x="325088" y="117062"/>
                  <a:pt x="358140" y="148400"/>
                  <a:pt x="364712" y="188500"/>
                </a:cubicBezTo>
                <a:close/>
                <a:moveTo>
                  <a:pt x="273844" y="388144"/>
                </a:moveTo>
                <a:cubicBezTo>
                  <a:pt x="259366" y="388144"/>
                  <a:pt x="247650" y="399860"/>
                  <a:pt x="247650" y="414338"/>
                </a:cubicBezTo>
                <a:cubicBezTo>
                  <a:pt x="247650" y="428816"/>
                  <a:pt x="259366" y="440531"/>
                  <a:pt x="273844" y="440531"/>
                </a:cubicBezTo>
                <a:cubicBezTo>
                  <a:pt x="288321" y="440531"/>
                  <a:pt x="300038" y="428816"/>
                  <a:pt x="300038" y="414338"/>
                </a:cubicBezTo>
                <a:cubicBezTo>
                  <a:pt x="300038" y="399860"/>
                  <a:pt x="288321" y="388144"/>
                  <a:pt x="273844" y="388144"/>
                </a:cubicBez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00" y="7144"/>
                  <a:pt x="540544" y="126587"/>
                  <a:pt x="540544" y="273844"/>
                </a:cubicBezTo>
                <a:close/>
                <a:moveTo>
                  <a:pt x="502444" y="273844"/>
                </a:moveTo>
                <a:cubicBezTo>
                  <a:pt x="502444" y="147828"/>
                  <a:pt x="399859" y="45244"/>
                  <a:pt x="273844" y="45244"/>
                </a:cubicBezTo>
                <a:cubicBezTo>
                  <a:pt x="147828" y="45244"/>
                  <a:pt x="45244" y="147828"/>
                  <a:pt x="45244" y="273844"/>
                </a:cubicBezTo>
                <a:cubicBezTo>
                  <a:pt x="45244" y="399860"/>
                  <a:pt x="147828" y="502444"/>
                  <a:pt x="273844" y="502444"/>
                </a:cubicBezTo>
                <a:cubicBezTo>
                  <a:pt x="399859" y="502444"/>
                  <a:pt x="502444" y="399860"/>
                  <a:pt x="502444" y="273844"/>
                </a:cubicBezTo>
                <a:close/>
              </a:path>
            </a:pathLst>
          </a:custGeom>
          <a:solidFill>
            <a:srgbClr val="002856"/>
          </a:solidFill>
          <a:ln w="9525" cap="flat">
            <a:noFill/>
            <a:prstDash val="solid"/>
            <a:miter/>
          </a:ln>
        </p:spPr>
        <p:txBody>
          <a:bodyPr rtlCol="0" anchor="ctr"/>
          <a:lstStyle/>
          <a:p>
            <a:endParaRPr lang="en-US"/>
          </a:p>
        </p:txBody>
      </p:sp>
      <p:sp>
        <p:nvSpPr>
          <p:cNvPr id="17" name="Freeform: Shape 237">
            <a:extLst>
              <a:ext uri="{FF2B5EF4-FFF2-40B4-BE49-F238E27FC236}">
                <a16:creationId xmlns:a16="http://schemas.microsoft.com/office/drawing/2014/main" id="{6E2C1A75-A5DA-5C41-ABF0-C00DE6F96078}"/>
              </a:ext>
            </a:extLst>
          </p:cNvPr>
          <p:cNvSpPr/>
          <p:nvPr/>
        </p:nvSpPr>
        <p:spPr>
          <a:xfrm>
            <a:off x="547688" y="4941465"/>
            <a:ext cx="504825" cy="428625"/>
          </a:xfrm>
          <a:custGeom>
            <a:avLst/>
            <a:gdLst>
              <a:gd name="connsiteX0" fmla="*/ 235744 w 504825"/>
              <a:gd name="connsiteY0" fmla="*/ 130969 h 428625"/>
              <a:gd name="connsiteX1" fmla="*/ 83344 w 504825"/>
              <a:gd name="connsiteY1" fmla="*/ 130969 h 428625"/>
              <a:gd name="connsiteX2" fmla="*/ 83344 w 504825"/>
              <a:gd name="connsiteY2" fmla="*/ 92869 h 428625"/>
              <a:gd name="connsiteX3" fmla="*/ 235744 w 504825"/>
              <a:gd name="connsiteY3" fmla="*/ 92869 h 428625"/>
              <a:gd name="connsiteX4" fmla="*/ 235744 w 504825"/>
              <a:gd name="connsiteY4" fmla="*/ 130969 h 428625"/>
              <a:gd name="connsiteX5" fmla="*/ 83344 w 504825"/>
              <a:gd name="connsiteY5" fmla="*/ 197644 h 428625"/>
              <a:gd name="connsiteX6" fmla="*/ 273844 w 504825"/>
              <a:gd name="connsiteY6" fmla="*/ 197644 h 428625"/>
              <a:gd name="connsiteX7" fmla="*/ 273844 w 504825"/>
              <a:gd name="connsiteY7" fmla="*/ 159544 h 428625"/>
              <a:gd name="connsiteX8" fmla="*/ 83344 w 504825"/>
              <a:gd name="connsiteY8" fmla="*/ 159544 h 428625"/>
              <a:gd name="connsiteX9" fmla="*/ 83344 w 504825"/>
              <a:gd name="connsiteY9" fmla="*/ 197644 h 428625"/>
              <a:gd name="connsiteX10" fmla="*/ 7144 w 504825"/>
              <a:gd name="connsiteY10" fmla="*/ 7144 h 428625"/>
              <a:gd name="connsiteX11" fmla="*/ 350044 w 504825"/>
              <a:gd name="connsiteY11" fmla="*/ 7144 h 428625"/>
              <a:gd name="connsiteX12" fmla="*/ 350044 w 504825"/>
              <a:gd name="connsiteY12" fmla="*/ 426244 h 428625"/>
              <a:gd name="connsiteX13" fmla="*/ 7144 w 504825"/>
              <a:gd name="connsiteY13" fmla="*/ 426244 h 428625"/>
              <a:gd name="connsiteX14" fmla="*/ 7144 w 504825"/>
              <a:gd name="connsiteY14" fmla="*/ 7144 h 428625"/>
              <a:gd name="connsiteX15" fmla="*/ 45244 w 504825"/>
              <a:gd name="connsiteY15" fmla="*/ 388144 h 428625"/>
              <a:gd name="connsiteX16" fmla="*/ 311944 w 504825"/>
              <a:gd name="connsiteY16" fmla="*/ 388144 h 428625"/>
              <a:gd name="connsiteX17" fmla="*/ 311944 w 504825"/>
              <a:gd name="connsiteY17" fmla="*/ 45244 h 428625"/>
              <a:gd name="connsiteX18" fmla="*/ 45244 w 504825"/>
              <a:gd name="connsiteY18" fmla="*/ 45244 h 428625"/>
              <a:gd name="connsiteX19" fmla="*/ 45244 w 504825"/>
              <a:gd name="connsiteY19" fmla="*/ 388144 h 428625"/>
              <a:gd name="connsiteX20" fmla="*/ 502444 w 504825"/>
              <a:gd name="connsiteY20" fmla="*/ 7144 h 428625"/>
              <a:gd name="connsiteX21" fmla="*/ 502444 w 504825"/>
              <a:gd name="connsiteY21" fmla="*/ 311944 h 428625"/>
              <a:gd name="connsiteX22" fmla="*/ 445294 w 504825"/>
              <a:gd name="connsiteY22" fmla="*/ 426244 h 428625"/>
              <a:gd name="connsiteX23" fmla="*/ 388144 w 504825"/>
              <a:gd name="connsiteY23" fmla="*/ 311944 h 428625"/>
              <a:gd name="connsiteX24" fmla="*/ 388144 w 504825"/>
              <a:gd name="connsiteY24" fmla="*/ 7144 h 428625"/>
              <a:gd name="connsiteX25" fmla="*/ 502444 w 504825"/>
              <a:gd name="connsiteY25" fmla="*/ 7144 h 428625"/>
              <a:gd name="connsiteX26" fmla="*/ 426244 w 504825"/>
              <a:gd name="connsiteY26" fmla="*/ 45244 h 428625"/>
              <a:gd name="connsiteX27" fmla="*/ 426244 w 504825"/>
              <a:gd name="connsiteY27" fmla="*/ 83344 h 428625"/>
              <a:gd name="connsiteX28" fmla="*/ 464344 w 504825"/>
              <a:gd name="connsiteY28" fmla="*/ 83344 h 428625"/>
              <a:gd name="connsiteX29" fmla="*/ 464344 w 504825"/>
              <a:gd name="connsiteY29" fmla="*/ 45244 h 428625"/>
              <a:gd name="connsiteX30" fmla="*/ 426244 w 504825"/>
              <a:gd name="connsiteY30" fmla="*/ 45244 h 428625"/>
              <a:gd name="connsiteX31" fmla="*/ 464344 w 504825"/>
              <a:gd name="connsiteY31" fmla="*/ 311944 h 428625"/>
              <a:gd name="connsiteX32" fmla="*/ 464344 w 504825"/>
              <a:gd name="connsiteY32" fmla="*/ 121444 h 428625"/>
              <a:gd name="connsiteX33" fmla="*/ 426244 w 504825"/>
              <a:gd name="connsiteY33" fmla="*/ 121444 h 428625"/>
              <a:gd name="connsiteX34" fmla="*/ 426244 w 504825"/>
              <a:gd name="connsiteY34" fmla="*/ 311944 h 428625"/>
              <a:gd name="connsiteX35" fmla="*/ 464344 w 504825"/>
              <a:gd name="connsiteY35" fmla="*/ 3119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4825" h="428625">
                <a:moveTo>
                  <a:pt x="235744" y="130969"/>
                </a:moveTo>
                <a:lnTo>
                  <a:pt x="83344" y="130969"/>
                </a:lnTo>
                <a:lnTo>
                  <a:pt x="83344" y="92869"/>
                </a:lnTo>
                <a:lnTo>
                  <a:pt x="235744" y="92869"/>
                </a:lnTo>
                <a:lnTo>
                  <a:pt x="235744" y="130969"/>
                </a:lnTo>
                <a:close/>
                <a:moveTo>
                  <a:pt x="83344" y="197644"/>
                </a:moveTo>
                <a:lnTo>
                  <a:pt x="273844" y="197644"/>
                </a:lnTo>
                <a:lnTo>
                  <a:pt x="273844" y="159544"/>
                </a:lnTo>
                <a:lnTo>
                  <a:pt x="83344" y="159544"/>
                </a:lnTo>
                <a:lnTo>
                  <a:pt x="83344" y="197644"/>
                </a:lnTo>
                <a:close/>
                <a:moveTo>
                  <a:pt x="7144" y="7144"/>
                </a:moveTo>
                <a:lnTo>
                  <a:pt x="350044" y="7144"/>
                </a:lnTo>
                <a:lnTo>
                  <a:pt x="350044" y="426244"/>
                </a:lnTo>
                <a:lnTo>
                  <a:pt x="7144" y="426244"/>
                </a:lnTo>
                <a:lnTo>
                  <a:pt x="7144" y="7144"/>
                </a:lnTo>
                <a:close/>
                <a:moveTo>
                  <a:pt x="45244" y="388144"/>
                </a:moveTo>
                <a:lnTo>
                  <a:pt x="311944" y="388144"/>
                </a:lnTo>
                <a:lnTo>
                  <a:pt x="311944" y="45244"/>
                </a:lnTo>
                <a:lnTo>
                  <a:pt x="45244" y="45244"/>
                </a:lnTo>
                <a:lnTo>
                  <a:pt x="45244" y="388144"/>
                </a:lnTo>
                <a:close/>
                <a:moveTo>
                  <a:pt x="502444" y="7144"/>
                </a:moveTo>
                <a:lnTo>
                  <a:pt x="502444" y="311944"/>
                </a:lnTo>
                <a:lnTo>
                  <a:pt x="445294" y="426244"/>
                </a:lnTo>
                <a:lnTo>
                  <a:pt x="388144" y="311944"/>
                </a:lnTo>
                <a:lnTo>
                  <a:pt x="388144" y="7144"/>
                </a:lnTo>
                <a:lnTo>
                  <a:pt x="502444" y="7144"/>
                </a:lnTo>
                <a:close/>
                <a:moveTo>
                  <a:pt x="426244" y="45244"/>
                </a:moveTo>
                <a:lnTo>
                  <a:pt x="426244" y="83344"/>
                </a:lnTo>
                <a:lnTo>
                  <a:pt x="464344" y="83344"/>
                </a:lnTo>
                <a:lnTo>
                  <a:pt x="464344" y="45244"/>
                </a:lnTo>
                <a:lnTo>
                  <a:pt x="426244" y="45244"/>
                </a:lnTo>
                <a:close/>
                <a:moveTo>
                  <a:pt x="464344" y="311944"/>
                </a:moveTo>
                <a:lnTo>
                  <a:pt x="464344" y="121444"/>
                </a:lnTo>
                <a:lnTo>
                  <a:pt x="426244" y="121444"/>
                </a:lnTo>
                <a:lnTo>
                  <a:pt x="426244" y="311944"/>
                </a:lnTo>
                <a:lnTo>
                  <a:pt x="464344" y="311944"/>
                </a:ln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0511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lvl="0">
              <a:spcBef>
                <a:spcPts val="0"/>
              </a:spcBef>
              <a:spcAft>
                <a:spcPts val="0"/>
              </a:spcAft>
              <a:buClr>
                <a:schemeClr val="dk2"/>
              </a:buClr>
              <a:buSzPts val="2800"/>
            </a:pPr>
            <a:r>
              <a:rPr lang="fr" dirty="0" err="1">
                <a:solidFill>
                  <a:schemeClr val="dk2"/>
                </a:solidFill>
                <a:ea typeface="Arial Black"/>
                <a:cs typeface="Arial Black"/>
                <a:sym typeface="Arial Black"/>
              </a:rPr>
              <a:t>Exercise</a:t>
            </a:r>
            <a:r>
              <a:rPr lang="fr" dirty="0">
                <a:solidFill>
                  <a:schemeClr val="dk2"/>
                </a:solidFill>
                <a:ea typeface="Arial Black"/>
                <a:cs typeface="Arial Black"/>
                <a:sym typeface="Arial Black"/>
              </a:rPr>
              <a:t> 3: </a:t>
            </a:r>
            <a:r>
              <a:rPr lang="fr" dirty="0" err="1"/>
              <a:t>Effectively</a:t>
            </a:r>
            <a:r>
              <a:rPr lang="fr" dirty="0"/>
              <a:t> </a:t>
            </a:r>
            <a:r>
              <a:rPr lang="fr" dirty="0" err="1"/>
              <a:t>Communicate</a:t>
            </a:r>
            <a:r>
              <a:rPr lang="fr" dirty="0"/>
              <a:t> Change</a:t>
            </a:r>
            <a:endParaRPr lang="fr" dirty="0">
              <a:solidFill>
                <a:schemeClr val="dk2"/>
              </a:solidFill>
              <a:ea typeface="Arial Black"/>
              <a:cs typeface="Arial Black"/>
              <a:sym typeface="Arial Black"/>
            </a:endParaRP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4825"/>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manager to their direct reports. Provide a response that would best satisfy the statement made by the manager based on their communication style.</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610511" y="2832791"/>
            <a:ext cx="3061607" cy="507831"/>
          </a:xfrm>
          <a:prstGeom prst="rect">
            <a:avLst/>
          </a:prstGeom>
          <a:noFill/>
          <a:ln>
            <a:noFill/>
          </a:ln>
        </p:spPr>
        <p:txBody>
          <a:bodyPr spcFirstLastPara="1" wrap="square" lIns="0" tIns="0" rIns="0" bIns="0" anchor="t" anchorCtr="0">
            <a:noAutofit/>
          </a:bodyPr>
          <a:lstStyle/>
          <a:p>
            <a:pPr lvl="0"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Can you walk me through the process for this implementation?</a:t>
            </a: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4148649" y="4691142"/>
            <a:ext cx="1861860"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Manager (Analytic)</a:t>
            </a:r>
          </a:p>
        </p:txBody>
      </p:sp>
      <p:sp>
        <p:nvSpPr>
          <p:cNvPr id="16" name="Google Shape;873;p42">
            <a:extLst>
              <a:ext uri="{FF2B5EF4-FFF2-40B4-BE49-F238E27FC236}">
                <a16:creationId xmlns:a16="http://schemas.microsoft.com/office/drawing/2014/main" id="{58F4311E-9E1C-D040-BFAA-32CB4E797FA7}"/>
              </a:ext>
            </a:extLst>
          </p:cNvPr>
          <p:cNvSpPr/>
          <p:nvPr/>
        </p:nvSpPr>
        <p:spPr>
          <a:xfrm>
            <a:off x="4233023" y="2423521"/>
            <a:ext cx="3728085" cy="1555922"/>
          </a:xfrm>
          <a:custGeom>
            <a:avLst/>
            <a:gdLst/>
            <a:ahLst/>
            <a:cxnLst/>
            <a:rect l="l" t="t" r="r" b="b"/>
            <a:pathLst>
              <a:path w="3479546" h="1452194" extrusionOk="0">
                <a:moveTo>
                  <a:pt x="3244596" y="0"/>
                </a:moveTo>
                <a:cubicBezTo>
                  <a:pt x="3244596" y="0"/>
                  <a:pt x="3479546" y="8128"/>
                  <a:pt x="3473196" y="190500"/>
                </a:cubicBezTo>
                <a:lnTo>
                  <a:pt x="3473196" y="1036320"/>
                </a:lnTo>
                <a:cubicBezTo>
                  <a:pt x="3473196" y="1036320"/>
                  <a:pt x="3473196" y="1264920"/>
                  <a:pt x="3244596" y="1264920"/>
                </a:cubicBezTo>
                <a:lnTo>
                  <a:pt x="1023595" y="1264920"/>
                </a:lnTo>
                <a:lnTo>
                  <a:pt x="883920" y="1452194"/>
                </a:lnTo>
                <a:lnTo>
                  <a:pt x="889000" y="1264920"/>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46;p36">
            <a:extLst>
              <a:ext uri="{FF2B5EF4-FFF2-40B4-BE49-F238E27FC236}">
                <a16:creationId xmlns:a16="http://schemas.microsoft.com/office/drawing/2014/main" id="{E95A0BFB-1272-F149-9057-3973A66904D6}"/>
              </a:ext>
            </a:extLst>
          </p:cNvPr>
          <p:cNvSpPr txBox="1"/>
          <p:nvPr/>
        </p:nvSpPr>
        <p:spPr>
          <a:xfrm>
            <a:off x="6791485" y="4691142"/>
            <a:ext cx="1438117"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Direct Report</a:t>
            </a:r>
          </a:p>
        </p:txBody>
      </p:sp>
      <p:sp>
        <p:nvSpPr>
          <p:cNvPr id="3" name="Rectangle 2">
            <a:extLst>
              <a:ext uri="{FF2B5EF4-FFF2-40B4-BE49-F238E27FC236}">
                <a16:creationId xmlns:a16="http://schemas.microsoft.com/office/drawing/2014/main" id="{253DB057-930D-B041-96B1-9CDC3E8D8AE1}"/>
              </a:ext>
            </a:extLst>
          </p:cNvPr>
          <p:cNvSpPr/>
          <p:nvPr/>
        </p:nvSpPr>
        <p:spPr>
          <a:xfrm>
            <a:off x="2564400" y="5142847"/>
            <a:ext cx="7063200" cy="584775"/>
          </a:xfrm>
          <a:prstGeom prst="rect">
            <a:avLst/>
          </a:prstGeom>
          <a:solidFill>
            <a:srgbClr val="009AD7"/>
          </a:solidFill>
          <a:ln w="12700">
            <a:noFill/>
          </a:ln>
        </p:spPr>
        <p:txBody>
          <a:bodyPr>
            <a:spAutoFit/>
          </a:bodyPr>
          <a:lstStyle/>
          <a:p>
            <a:pPr algn="ctr"/>
            <a:r>
              <a:rPr lang="en-IN" sz="1600" dirty="0"/>
              <a:t>You are the direct report. In responding to your manager, who is analytic, it is most  important to them that your response is …</a:t>
            </a:r>
          </a:p>
        </p:txBody>
      </p:sp>
      <p:sp>
        <p:nvSpPr>
          <p:cNvPr id="21" name="Rectangle 20">
            <a:extLst>
              <a:ext uri="{FF2B5EF4-FFF2-40B4-BE49-F238E27FC236}">
                <a16:creationId xmlns:a16="http://schemas.microsoft.com/office/drawing/2014/main" id="{4DF3CC01-27B5-1243-8208-14F82A9FE877}"/>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22" name="Freeform: Shape 10">
            <a:extLst>
              <a:ext uri="{FF2B5EF4-FFF2-40B4-BE49-F238E27FC236}">
                <a16:creationId xmlns:a16="http://schemas.microsoft.com/office/drawing/2014/main" id="{9EC2859E-E311-9644-9F56-580C203B6582}"/>
              </a:ext>
            </a:extLst>
          </p:cNvPr>
          <p:cNvSpPr/>
          <p:nvPr/>
        </p:nvSpPr>
        <p:spPr>
          <a:xfrm>
            <a:off x="4884317"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
        <p:nvSpPr>
          <p:cNvPr id="23" name="Freeform: Shape 10">
            <a:extLst>
              <a:ext uri="{FF2B5EF4-FFF2-40B4-BE49-F238E27FC236}">
                <a16:creationId xmlns:a16="http://schemas.microsoft.com/office/drawing/2014/main" id="{D2BD1E7B-4B4A-AE42-A2B9-2ACBA601EFFB}"/>
              </a:ext>
            </a:extLst>
          </p:cNvPr>
          <p:cNvSpPr/>
          <p:nvPr/>
        </p:nvSpPr>
        <p:spPr>
          <a:xfrm>
            <a:off x="7315281"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8695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lvl="0">
              <a:spcBef>
                <a:spcPts val="0"/>
              </a:spcBef>
              <a:spcAft>
                <a:spcPts val="0"/>
              </a:spcAft>
              <a:buClr>
                <a:schemeClr val="dk2"/>
              </a:buClr>
              <a:buSzPts val="2800"/>
            </a:pPr>
            <a:r>
              <a:rPr lang="fr" dirty="0" err="1">
                <a:solidFill>
                  <a:schemeClr val="dk2"/>
                </a:solidFill>
                <a:ea typeface="Arial Black"/>
                <a:cs typeface="Arial Black"/>
                <a:sym typeface="Arial Black"/>
              </a:rPr>
              <a:t>Exercise</a:t>
            </a:r>
            <a:r>
              <a:rPr lang="fr" dirty="0">
                <a:solidFill>
                  <a:schemeClr val="dk2"/>
                </a:solidFill>
                <a:ea typeface="Arial Black"/>
                <a:cs typeface="Arial Black"/>
                <a:sym typeface="Arial Black"/>
              </a:rPr>
              <a:t> 3: </a:t>
            </a:r>
            <a:r>
              <a:rPr lang="fr" dirty="0" err="1"/>
              <a:t>Effectively</a:t>
            </a:r>
            <a:r>
              <a:rPr lang="fr" dirty="0"/>
              <a:t> </a:t>
            </a:r>
            <a:r>
              <a:rPr lang="fr" dirty="0" err="1"/>
              <a:t>Communicate</a:t>
            </a:r>
            <a:r>
              <a:rPr lang="fr" dirty="0"/>
              <a:t> Change</a:t>
            </a:r>
            <a:endParaRPr lang="fr" dirty="0">
              <a:solidFill>
                <a:schemeClr val="dk2"/>
              </a:solidFill>
              <a:ea typeface="Arial Black"/>
              <a:cs typeface="Arial Black"/>
              <a:sym typeface="Arial Black"/>
            </a:endParaRP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4825"/>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manager to their direct reports. Provide a response that would best satisfy the statement made by the manager based on their communication style.</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610511" y="2832791"/>
            <a:ext cx="3061607" cy="507831"/>
          </a:xfrm>
          <a:prstGeom prst="rect">
            <a:avLst/>
          </a:prstGeom>
          <a:noFill/>
          <a:ln>
            <a:noFill/>
          </a:ln>
        </p:spPr>
        <p:txBody>
          <a:bodyPr spcFirstLastPara="1" wrap="square" lIns="0" tIns="0" rIns="0" bIns="0" anchor="t" anchorCtr="0">
            <a:noAutofit/>
          </a:bodyPr>
          <a:lstStyle/>
          <a:p>
            <a:pPr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Interesting idea, do you </a:t>
            </a:r>
            <a:r>
              <a:rPr lang="en-US" sz="1600" dirty="0">
                <a:solidFill>
                  <a:srgbClr val="000000"/>
                </a:solidFill>
                <a:ea typeface="Arial"/>
                <a:cs typeface="Arial"/>
                <a:sym typeface="Arial"/>
              </a:rPr>
              <a:t>think</a:t>
            </a:r>
            <a:br>
              <a:rPr lang="en-US" sz="1600" dirty="0">
                <a:solidFill>
                  <a:srgbClr val="000000"/>
                </a:solidFill>
                <a:ea typeface="Arial"/>
                <a:cs typeface="Arial"/>
                <a:sym typeface="Arial"/>
              </a:rPr>
            </a:br>
            <a:r>
              <a:rPr lang="en-US" sz="1600" dirty="0">
                <a:solidFill>
                  <a:srgbClr val="000000"/>
                </a:solidFill>
                <a:ea typeface="Arial"/>
                <a:cs typeface="Arial"/>
                <a:sym typeface="Arial"/>
              </a:rPr>
              <a:t>it will work?</a:t>
            </a:r>
            <a:endParaRPr lang="en-US" sz="1600" dirty="0"/>
          </a:p>
          <a:p>
            <a:pPr lvl="0"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  </a:t>
            </a: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4148649" y="4691142"/>
            <a:ext cx="1861860"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Manager (Amiable)</a:t>
            </a:r>
          </a:p>
        </p:txBody>
      </p:sp>
      <p:sp>
        <p:nvSpPr>
          <p:cNvPr id="16" name="Google Shape;873;p42">
            <a:extLst>
              <a:ext uri="{FF2B5EF4-FFF2-40B4-BE49-F238E27FC236}">
                <a16:creationId xmlns:a16="http://schemas.microsoft.com/office/drawing/2014/main" id="{58F4311E-9E1C-D040-BFAA-32CB4E797FA7}"/>
              </a:ext>
            </a:extLst>
          </p:cNvPr>
          <p:cNvSpPr/>
          <p:nvPr/>
        </p:nvSpPr>
        <p:spPr>
          <a:xfrm>
            <a:off x="4233023" y="2423521"/>
            <a:ext cx="3728085" cy="1555922"/>
          </a:xfrm>
          <a:custGeom>
            <a:avLst/>
            <a:gdLst/>
            <a:ahLst/>
            <a:cxnLst/>
            <a:rect l="l" t="t" r="r" b="b"/>
            <a:pathLst>
              <a:path w="3479546" h="1452194" extrusionOk="0">
                <a:moveTo>
                  <a:pt x="3244596" y="0"/>
                </a:moveTo>
                <a:cubicBezTo>
                  <a:pt x="3244596" y="0"/>
                  <a:pt x="3479546" y="8128"/>
                  <a:pt x="3473196" y="190500"/>
                </a:cubicBezTo>
                <a:lnTo>
                  <a:pt x="3473196" y="1036320"/>
                </a:lnTo>
                <a:cubicBezTo>
                  <a:pt x="3473196" y="1036320"/>
                  <a:pt x="3473196" y="1264920"/>
                  <a:pt x="3244596" y="1264920"/>
                </a:cubicBezTo>
                <a:lnTo>
                  <a:pt x="1023595" y="1264920"/>
                </a:lnTo>
                <a:lnTo>
                  <a:pt x="883920" y="1452194"/>
                </a:lnTo>
                <a:lnTo>
                  <a:pt x="889000" y="1264920"/>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46;p36">
            <a:extLst>
              <a:ext uri="{FF2B5EF4-FFF2-40B4-BE49-F238E27FC236}">
                <a16:creationId xmlns:a16="http://schemas.microsoft.com/office/drawing/2014/main" id="{E95A0BFB-1272-F149-9057-3973A66904D6}"/>
              </a:ext>
            </a:extLst>
          </p:cNvPr>
          <p:cNvSpPr txBox="1"/>
          <p:nvPr/>
        </p:nvSpPr>
        <p:spPr>
          <a:xfrm>
            <a:off x="6791485" y="4691142"/>
            <a:ext cx="1438117"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Direct Report</a:t>
            </a:r>
          </a:p>
        </p:txBody>
      </p:sp>
      <p:sp>
        <p:nvSpPr>
          <p:cNvPr id="3" name="Rectangle 2">
            <a:extLst>
              <a:ext uri="{FF2B5EF4-FFF2-40B4-BE49-F238E27FC236}">
                <a16:creationId xmlns:a16="http://schemas.microsoft.com/office/drawing/2014/main" id="{253DB057-930D-B041-96B1-9CDC3E8D8AE1}"/>
              </a:ext>
            </a:extLst>
          </p:cNvPr>
          <p:cNvSpPr/>
          <p:nvPr/>
        </p:nvSpPr>
        <p:spPr>
          <a:xfrm>
            <a:off x="2565071" y="5142847"/>
            <a:ext cx="7063200" cy="584775"/>
          </a:xfrm>
          <a:prstGeom prst="rect">
            <a:avLst/>
          </a:prstGeom>
          <a:solidFill>
            <a:srgbClr val="009AD7"/>
          </a:solidFill>
          <a:ln w="12700">
            <a:noFill/>
          </a:ln>
        </p:spPr>
        <p:txBody>
          <a:bodyPr wrap="square">
            <a:spAutoFit/>
          </a:bodyPr>
          <a:lstStyle/>
          <a:p>
            <a:pPr algn="ctr"/>
            <a:r>
              <a:rPr lang="en-IN" sz="1600" dirty="0"/>
              <a:t>You are the direct report. In responding to your manager, who is amiable, it is most important to them that your response supports their …</a:t>
            </a:r>
          </a:p>
        </p:txBody>
      </p:sp>
      <p:sp>
        <p:nvSpPr>
          <p:cNvPr id="21" name="Rectangle 20">
            <a:extLst>
              <a:ext uri="{FF2B5EF4-FFF2-40B4-BE49-F238E27FC236}">
                <a16:creationId xmlns:a16="http://schemas.microsoft.com/office/drawing/2014/main" id="{A360D886-4BA6-6A45-9C82-ACD8408BD65C}"/>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22" name="Freeform: Shape 10">
            <a:extLst>
              <a:ext uri="{FF2B5EF4-FFF2-40B4-BE49-F238E27FC236}">
                <a16:creationId xmlns:a16="http://schemas.microsoft.com/office/drawing/2014/main" id="{48DC724F-A583-1847-865B-277830A272FE}"/>
              </a:ext>
            </a:extLst>
          </p:cNvPr>
          <p:cNvSpPr/>
          <p:nvPr/>
        </p:nvSpPr>
        <p:spPr>
          <a:xfrm>
            <a:off x="4884317"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
        <p:nvSpPr>
          <p:cNvPr id="23" name="Freeform: Shape 10">
            <a:extLst>
              <a:ext uri="{FF2B5EF4-FFF2-40B4-BE49-F238E27FC236}">
                <a16:creationId xmlns:a16="http://schemas.microsoft.com/office/drawing/2014/main" id="{A407835A-0480-1B49-BD08-AB957A9187B3}"/>
              </a:ext>
            </a:extLst>
          </p:cNvPr>
          <p:cNvSpPr/>
          <p:nvPr/>
        </p:nvSpPr>
        <p:spPr>
          <a:xfrm>
            <a:off x="7315281"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3167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lvl="0">
              <a:spcBef>
                <a:spcPts val="0"/>
              </a:spcBef>
              <a:spcAft>
                <a:spcPts val="0"/>
              </a:spcAft>
              <a:buClr>
                <a:schemeClr val="dk2"/>
              </a:buClr>
              <a:buSzPts val="2800"/>
            </a:pPr>
            <a:r>
              <a:rPr lang="fr" dirty="0" err="1">
                <a:solidFill>
                  <a:schemeClr val="dk2"/>
                </a:solidFill>
                <a:ea typeface="Arial Black"/>
                <a:cs typeface="Arial Black"/>
                <a:sym typeface="Arial Black"/>
              </a:rPr>
              <a:t>Exercise</a:t>
            </a:r>
            <a:r>
              <a:rPr lang="fr" dirty="0">
                <a:solidFill>
                  <a:schemeClr val="dk2"/>
                </a:solidFill>
                <a:ea typeface="Arial Black"/>
                <a:cs typeface="Arial Black"/>
                <a:sym typeface="Arial Black"/>
              </a:rPr>
              <a:t> 3: </a:t>
            </a:r>
            <a:r>
              <a:rPr lang="fr" dirty="0" err="1"/>
              <a:t>Effectively</a:t>
            </a:r>
            <a:r>
              <a:rPr lang="fr" dirty="0"/>
              <a:t> </a:t>
            </a:r>
            <a:r>
              <a:rPr lang="fr" dirty="0" err="1"/>
              <a:t>Communicate</a:t>
            </a:r>
            <a:r>
              <a:rPr lang="fr" dirty="0"/>
              <a:t> Change</a:t>
            </a:r>
            <a:endParaRPr lang="fr" dirty="0">
              <a:solidFill>
                <a:schemeClr val="dk2"/>
              </a:solidFill>
              <a:ea typeface="Arial Black"/>
              <a:cs typeface="Arial Black"/>
              <a:sym typeface="Arial Black"/>
            </a:endParaRP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4825"/>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manager to their direct reports. Provide a response that would best satisfy the statement made by the manager based on their communication style.</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610511" y="2832791"/>
            <a:ext cx="3061607" cy="507831"/>
          </a:xfrm>
          <a:prstGeom prst="rect">
            <a:avLst/>
          </a:prstGeom>
          <a:noFill/>
          <a:ln>
            <a:noFill/>
          </a:ln>
        </p:spPr>
        <p:txBody>
          <a:bodyPr spcFirstLastPara="1" wrap="square" lIns="0" tIns="0" rIns="0" bIns="0" anchor="t" anchorCtr="0">
            <a:noAutofit/>
          </a:bodyPr>
          <a:lstStyle/>
          <a:p>
            <a:pPr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These numbers are wrong.</a:t>
            </a:r>
            <a:br>
              <a:rPr lang="en-IN" sz="1600" dirty="0">
                <a:solidFill>
                  <a:srgbClr val="000000"/>
                </a:solidFill>
                <a:latin typeface="Arial" panose="020B0604020202020204" pitchFamily="34" charset="0"/>
                <a:ea typeface="Arial"/>
                <a:cs typeface="Arial" panose="020B0604020202020204" pitchFamily="34" charset="0"/>
                <a:sym typeface="Arial"/>
              </a:rPr>
            </a:br>
            <a:r>
              <a:rPr lang="en-IN" sz="1600" dirty="0">
                <a:solidFill>
                  <a:srgbClr val="000000"/>
                </a:solidFill>
                <a:latin typeface="Arial" panose="020B0604020202020204" pitchFamily="34" charset="0"/>
                <a:ea typeface="Arial"/>
                <a:cs typeface="Arial" panose="020B0604020202020204" pitchFamily="34" charset="0"/>
                <a:sym typeface="Arial"/>
              </a:rPr>
              <a:t>Fix them.</a:t>
            </a: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4148649" y="4691142"/>
            <a:ext cx="1861860"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Manager (Driver)</a:t>
            </a:r>
          </a:p>
        </p:txBody>
      </p:sp>
      <p:sp>
        <p:nvSpPr>
          <p:cNvPr id="16" name="Google Shape;873;p42">
            <a:extLst>
              <a:ext uri="{FF2B5EF4-FFF2-40B4-BE49-F238E27FC236}">
                <a16:creationId xmlns:a16="http://schemas.microsoft.com/office/drawing/2014/main" id="{58F4311E-9E1C-D040-BFAA-32CB4E797FA7}"/>
              </a:ext>
            </a:extLst>
          </p:cNvPr>
          <p:cNvSpPr/>
          <p:nvPr/>
        </p:nvSpPr>
        <p:spPr>
          <a:xfrm>
            <a:off x="4233023" y="2423521"/>
            <a:ext cx="3728085" cy="1555922"/>
          </a:xfrm>
          <a:custGeom>
            <a:avLst/>
            <a:gdLst/>
            <a:ahLst/>
            <a:cxnLst/>
            <a:rect l="l" t="t" r="r" b="b"/>
            <a:pathLst>
              <a:path w="3479546" h="1452194" extrusionOk="0">
                <a:moveTo>
                  <a:pt x="3244596" y="0"/>
                </a:moveTo>
                <a:cubicBezTo>
                  <a:pt x="3244596" y="0"/>
                  <a:pt x="3479546" y="8128"/>
                  <a:pt x="3473196" y="190500"/>
                </a:cubicBezTo>
                <a:lnTo>
                  <a:pt x="3473196" y="1036320"/>
                </a:lnTo>
                <a:cubicBezTo>
                  <a:pt x="3473196" y="1036320"/>
                  <a:pt x="3473196" y="1264920"/>
                  <a:pt x="3244596" y="1264920"/>
                </a:cubicBezTo>
                <a:lnTo>
                  <a:pt x="1023595" y="1264920"/>
                </a:lnTo>
                <a:lnTo>
                  <a:pt x="883920" y="1452194"/>
                </a:lnTo>
                <a:lnTo>
                  <a:pt x="889000" y="1264920"/>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46;p36">
            <a:extLst>
              <a:ext uri="{FF2B5EF4-FFF2-40B4-BE49-F238E27FC236}">
                <a16:creationId xmlns:a16="http://schemas.microsoft.com/office/drawing/2014/main" id="{E95A0BFB-1272-F149-9057-3973A66904D6}"/>
              </a:ext>
            </a:extLst>
          </p:cNvPr>
          <p:cNvSpPr txBox="1"/>
          <p:nvPr/>
        </p:nvSpPr>
        <p:spPr>
          <a:xfrm>
            <a:off x="6791485" y="4691142"/>
            <a:ext cx="1438117"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Direct Report</a:t>
            </a:r>
          </a:p>
        </p:txBody>
      </p:sp>
      <p:sp>
        <p:nvSpPr>
          <p:cNvPr id="3" name="Rectangle 2">
            <a:extLst>
              <a:ext uri="{FF2B5EF4-FFF2-40B4-BE49-F238E27FC236}">
                <a16:creationId xmlns:a16="http://schemas.microsoft.com/office/drawing/2014/main" id="{253DB057-930D-B041-96B1-9CDC3E8D8AE1}"/>
              </a:ext>
            </a:extLst>
          </p:cNvPr>
          <p:cNvSpPr/>
          <p:nvPr/>
        </p:nvSpPr>
        <p:spPr>
          <a:xfrm>
            <a:off x="2565071" y="5142847"/>
            <a:ext cx="7063200" cy="584775"/>
          </a:xfrm>
          <a:prstGeom prst="rect">
            <a:avLst/>
          </a:prstGeom>
          <a:solidFill>
            <a:srgbClr val="009AD7"/>
          </a:solidFill>
          <a:ln w="12700">
            <a:noFill/>
          </a:ln>
        </p:spPr>
        <p:txBody>
          <a:bodyPr wrap="square">
            <a:spAutoFit/>
          </a:bodyPr>
          <a:lstStyle/>
          <a:p>
            <a:pPr algn="ctr"/>
            <a:r>
              <a:rPr lang="en-IN" sz="1600" dirty="0"/>
              <a:t>You are the direct report. In responding to your manager, who is a driver, it is most important to them that your response is …</a:t>
            </a:r>
          </a:p>
        </p:txBody>
      </p:sp>
      <p:sp>
        <p:nvSpPr>
          <p:cNvPr id="21" name="Rectangle 20">
            <a:extLst>
              <a:ext uri="{FF2B5EF4-FFF2-40B4-BE49-F238E27FC236}">
                <a16:creationId xmlns:a16="http://schemas.microsoft.com/office/drawing/2014/main" id="{63A7B622-E311-DF4E-9DFD-5552C6109898}"/>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22" name="Freeform: Shape 10">
            <a:extLst>
              <a:ext uri="{FF2B5EF4-FFF2-40B4-BE49-F238E27FC236}">
                <a16:creationId xmlns:a16="http://schemas.microsoft.com/office/drawing/2014/main" id="{F37DC98B-2C1C-5A4E-9930-E55CB3C0092E}"/>
              </a:ext>
            </a:extLst>
          </p:cNvPr>
          <p:cNvSpPr/>
          <p:nvPr/>
        </p:nvSpPr>
        <p:spPr>
          <a:xfrm>
            <a:off x="4884317"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
        <p:nvSpPr>
          <p:cNvPr id="23" name="Freeform: Shape 10">
            <a:extLst>
              <a:ext uri="{FF2B5EF4-FFF2-40B4-BE49-F238E27FC236}">
                <a16:creationId xmlns:a16="http://schemas.microsoft.com/office/drawing/2014/main" id="{D92CB648-D7D5-FE4E-837A-3400215AB9FE}"/>
              </a:ext>
            </a:extLst>
          </p:cNvPr>
          <p:cNvSpPr/>
          <p:nvPr/>
        </p:nvSpPr>
        <p:spPr>
          <a:xfrm>
            <a:off x="7315281"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6502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2BB0FC-CCA2-B144-B311-E1F45CBD7E11}"/>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lvl="0">
              <a:spcBef>
                <a:spcPts val="0"/>
              </a:spcBef>
              <a:spcAft>
                <a:spcPts val="0"/>
              </a:spcAft>
              <a:buClr>
                <a:schemeClr val="dk2"/>
              </a:buClr>
              <a:buSzPts val="2800"/>
            </a:pPr>
            <a:r>
              <a:rPr lang="fr" dirty="0" err="1">
                <a:solidFill>
                  <a:schemeClr val="dk2"/>
                </a:solidFill>
                <a:ea typeface="Arial Black"/>
                <a:cs typeface="Arial Black"/>
                <a:sym typeface="Arial Black"/>
              </a:rPr>
              <a:t>Exercise</a:t>
            </a:r>
            <a:r>
              <a:rPr lang="fr" dirty="0">
                <a:solidFill>
                  <a:schemeClr val="dk2"/>
                </a:solidFill>
                <a:ea typeface="Arial Black"/>
                <a:cs typeface="Arial Black"/>
                <a:sym typeface="Arial Black"/>
              </a:rPr>
              <a:t> 3: </a:t>
            </a:r>
            <a:r>
              <a:rPr lang="fr" dirty="0" err="1"/>
              <a:t>Effectively</a:t>
            </a:r>
            <a:r>
              <a:rPr lang="fr" dirty="0"/>
              <a:t> </a:t>
            </a:r>
            <a:r>
              <a:rPr lang="fr" dirty="0" err="1"/>
              <a:t>Communicate</a:t>
            </a:r>
            <a:r>
              <a:rPr lang="fr" dirty="0"/>
              <a:t> Change</a:t>
            </a:r>
            <a:endParaRPr lang="fr" dirty="0">
              <a:solidFill>
                <a:schemeClr val="dk2"/>
              </a:solidFill>
              <a:ea typeface="Arial Black"/>
              <a:cs typeface="Arial Black"/>
              <a:sym typeface="Arial Black"/>
            </a:endParaRPr>
          </a:p>
        </p:txBody>
      </p:sp>
      <p:sp>
        <p:nvSpPr>
          <p:cNvPr id="8" name="Text Placeholder 5">
            <a:extLst>
              <a:ext uri="{FF2B5EF4-FFF2-40B4-BE49-F238E27FC236}">
                <a16:creationId xmlns:a16="http://schemas.microsoft.com/office/drawing/2014/main" id="{032D4CBC-5B3C-564A-826A-B67F5AB7E44A}"/>
              </a:ext>
            </a:extLst>
          </p:cNvPr>
          <p:cNvSpPr txBox="1">
            <a:spLocks/>
          </p:cNvSpPr>
          <p:nvPr/>
        </p:nvSpPr>
        <p:spPr>
          <a:xfrm>
            <a:off x="457200" y="1534825"/>
            <a:ext cx="11272837" cy="637849"/>
          </a:xfrm>
          <a:prstGeom prst="rect">
            <a:avLst/>
          </a:prstGeom>
          <a:solidFill>
            <a:srgbClr val="F4F4F4"/>
          </a:solidFill>
        </p:spPr>
        <p:txBody>
          <a:bodyPr vert="horz" lIns="108000" tIns="72000" rIns="72000" bIns="72000" rtlCol="0">
            <a:noAutofit/>
          </a:bodyPr>
          <a:lstStyle>
            <a:lvl1pPr marL="0" indent="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None/>
              <a:defRPr sz="20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000" kern="1200">
                <a:solidFill>
                  <a:schemeClr val="tx1"/>
                </a:solidFill>
                <a:latin typeface="+mn-lt"/>
                <a:ea typeface="+mn-ea"/>
                <a:cs typeface="+mn-cs"/>
              </a:defRPr>
            </a:lvl2pPr>
            <a:lvl3pPr marL="50292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3pPr>
            <a:lvl4pPr marL="73152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000" kern="1200">
                <a:solidFill>
                  <a:schemeClr val="tx1"/>
                </a:solidFill>
                <a:latin typeface="+mn-lt"/>
                <a:ea typeface="+mn-ea"/>
                <a:cs typeface="+mn-cs"/>
              </a:defRPr>
            </a:lvl4pPr>
            <a:lvl5pPr marL="10058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Instructions: </a:t>
            </a:r>
            <a:r>
              <a:rPr lang="en-IN" sz="1600" b="0" dirty="0"/>
              <a:t>Review the statements made by each manager to their direct reports. Provide a response that would best satisfy the statement made by the manager based on their communication style.</a:t>
            </a:r>
          </a:p>
        </p:txBody>
      </p:sp>
      <p:sp>
        <p:nvSpPr>
          <p:cNvPr id="9" name="Rectangle 8">
            <a:extLst>
              <a:ext uri="{FF2B5EF4-FFF2-40B4-BE49-F238E27FC236}">
                <a16:creationId xmlns:a16="http://schemas.microsoft.com/office/drawing/2014/main" id="{0DC4E97B-C7A9-7547-B480-B2B509968927}"/>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0" name="Google Shape;638;p36">
            <a:extLst>
              <a:ext uri="{FF2B5EF4-FFF2-40B4-BE49-F238E27FC236}">
                <a16:creationId xmlns:a16="http://schemas.microsoft.com/office/drawing/2014/main" id="{435D1168-712B-AD44-8401-2A6818C4CD39}"/>
              </a:ext>
            </a:extLst>
          </p:cNvPr>
          <p:cNvSpPr txBox="1"/>
          <p:nvPr/>
        </p:nvSpPr>
        <p:spPr>
          <a:xfrm>
            <a:off x="4610511" y="2754734"/>
            <a:ext cx="3061607" cy="507831"/>
          </a:xfrm>
          <a:prstGeom prst="rect">
            <a:avLst/>
          </a:prstGeom>
          <a:noFill/>
          <a:ln>
            <a:noFill/>
          </a:ln>
        </p:spPr>
        <p:txBody>
          <a:bodyPr spcFirstLastPara="1" wrap="square" lIns="0" tIns="0" rIns="0" bIns="0" anchor="t" anchorCtr="0">
            <a:noAutofit/>
          </a:bodyPr>
          <a:lstStyle/>
          <a:p>
            <a:pPr algn="ctr">
              <a:spcAft>
                <a:spcPts val="600"/>
              </a:spcAft>
            </a:pPr>
            <a:r>
              <a:rPr lang="en-IN" sz="1600" dirty="0">
                <a:solidFill>
                  <a:srgbClr val="000000"/>
                </a:solidFill>
                <a:latin typeface="Arial" panose="020B0604020202020204" pitchFamily="34" charset="0"/>
                <a:ea typeface="Arial"/>
                <a:cs typeface="Arial" panose="020B0604020202020204" pitchFamily="34" charset="0"/>
                <a:sym typeface="Arial"/>
              </a:rPr>
              <a:t>Show me how these graphs</a:t>
            </a:r>
            <a:br>
              <a:rPr lang="en-IN" sz="1600" dirty="0">
                <a:solidFill>
                  <a:srgbClr val="000000"/>
                </a:solidFill>
                <a:latin typeface="Arial" panose="020B0604020202020204" pitchFamily="34" charset="0"/>
                <a:ea typeface="Arial"/>
                <a:cs typeface="Arial" panose="020B0604020202020204" pitchFamily="34" charset="0"/>
                <a:sym typeface="Arial"/>
              </a:rPr>
            </a:br>
            <a:r>
              <a:rPr lang="en-IN" sz="1600" dirty="0">
                <a:solidFill>
                  <a:srgbClr val="000000"/>
                </a:solidFill>
                <a:latin typeface="Arial" panose="020B0604020202020204" pitchFamily="34" charset="0"/>
                <a:ea typeface="Arial"/>
                <a:cs typeface="Arial" panose="020B0604020202020204" pitchFamily="34" charset="0"/>
                <a:sym typeface="Arial"/>
              </a:rPr>
              <a:t>tell the story that you are trying</a:t>
            </a:r>
            <a:br>
              <a:rPr lang="en-IN" sz="1600" dirty="0">
                <a:solidFill>
                  <a:srgbClr val="000000"/>
                </a:solidFill>
                <a:latin typeface="Arial" panose="020B0604020202020204" pitchFamily="34" charset="0"/>
                <a:ea typeface="Arial"/>
                <a:cs typeface="Arial" panose="020B0604020202020204" pitchFamily="34" charset="0"/>
                <a:sym typeface="Arial"/>
              </a:rPr>
            </a:br>
            <a:r>
              <a:rPr lang="en-IN" sz="1600" dirty="0">
                <a:solidFill>
                  <a:srgbClr val="000000"/>
                </a:solidFill>
                <a:latin typeface="Arial" panose="020B0604020202020204" pitchFamily="34" charset="0"/>
                <a:ea typeface="Arial"/>
                <a:cs typeface="Arial" panose="020B0604020202020204" pitchFamily="34" charset="0"/>
                <a:sym typeface="Arial"/>
              </a:rPr>
              <a:t>to convey.</a:t>
            </a:r>
          </a:p>
        </p:txBody>
      </p:sp>
      <p:sp>
        <p:nvSpPr>
          <p:cNvPr id="15" name="Google Shape;646;p36">
            <a:extLst>
              <a:ext uri="{FF2B5EF4-FFF2-40B4-BE49-F238E27FC236}">
                <a16:creationId xmlns:a16="http://schemas.microsoft.com/office/drawing/2014/main" id="{2EC60124-F039-224D-9235-0E0F7677F1FD}"/>
              </a:ext>
            </a:extLst>
          </p:cNvPr>
          <p:cNvSpPr txBox="1"/>
          <p:nvPr/>
        </p:nvSpPr>
        <p:spPr>
          <a:xfrm>
            <a:off x="3981384" y="4691142"/>
            <a:ext cx="2207546"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Manager (Expressive)</a:t>
            </a:r>
          </a:p>
        </p:txBody>
      </p:sp>
      <p:sp>
        <p:nvSpPr>
          <p:cNvPr id="16" name="Google Shape;873;p42">
            <a:extLst>
              <a:ext uri="{FF2B5EF4-FFF2-40B4-BE49-F238E27FC236}">
                <a16:creationId xmlns:a16="http://schemas.microsoft.com/office/drawing/2014/main" id="{58F4311E-9E1C-D040-BFAA-32CB4E797FA7}"/>
              </a:ext>
            </a:extLst>
          </p:cNvPr>
          <p:cNvSpPr/>
          <p:nvPr/>
        </p:nvSpPr>
        <p:spPr>
          <a:xfrm>
            <a:off x="4233023" y="2423521"/>
            <a:ext cx="3728085" cy="1555922"/>
          </a:xfrm>
          <a:custGeom>
            <a:avLst/>
            <a:gdLst/>
            <a:ahLst/>
            <a:cxnLst/>
            <a:rect l="l" t="t" r="r" b="b"/>
            <a:pathLst>
              <a:path w="3479546" h="1452194" extrusionOk="0">
                <a:moveTo>
                  <a:pt x="3244596" y="0"/>
                </a:moveTo>
                <a:cubicBezTo>
                  <a:pt x="3244596" y="0"/>
                  <a:pt x="3479546" y="8128"/>
                  <a:pt x="3473196" y="190500"/>
                </a:cubicBezTo>
                <a:lnTo>
                  <a:pt x="3473196" y="1036320"/>
                </a:lnTo>
                <a:cubicBezTo>
                  <a:pt x="3473196" y="1036320"/>
                  <a:pt x="3473196" y="1264920"/>
                  <a:pt x="3244596" y="1264920"/>
                </a:cubicBezTo>
                <a:lnTo>
                  <a:pt x="1023595" y="1264920"/>
                </a:lnTo>
                <a:lnTo>
                  <a:pt x="883920" y="1452194"/>
                </a:lnTo>
                <a:lnTo>
                  <a:pt x="889000" y="1264920"/>
                </a:lnTo>
                <a:lnTo>
                  <a:pt x="228600" y="1264920"/>
                </a:lnTo>
                <a:cubicBezTo>
                  <a:pt x="228600" y="1264920"/>
                  <a:pt x="0" y="1264920"/>
                  <a:pt x="0" y="1036320"/>
                </a:cubicBezTo>
                <a:lnTo>
                  <a:pt x="0" y="190500"/>
                </a:lnTo>
                <a:cubicBezTo>
                  <a:pt x="0" y="190500"/>
                  <a:pt x="0" y="0"/>
                  <a:pt x="228600" y="0"/>
                </a:cubicBezTo>
                <a:lnTo>
                  <a:pt x="3244596" y="0"/>
                </a:lnTo>
                <a:close/>
              </a:path>
            </a:pathLst>
          </a:custGeom>
          <a:noFill/>
          <a:ln w="12700" cap="sq" cmpd="sng">
            <a:solidFill>
              <a:srgbClr val="6F78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46;p36">
            <a:extLst>
              <a:ext uri="{FF2B5EF4-FFF2-40B4-BE49-F238E27FC236}">
                <a16:creationId xmlns:a16="http://schemas.microsoft.com/office/drawing/2014/main" id="{E95A0BFB-1272-F149-9057-3973A66904D6}"/>
              </a:ext>
            </a:extLst>
          </p:cNvPr>
          <p:cNvSpPr txBox="1"/>
          <p:nvPr/>
        </p:nvSpPr>
        <p:spPr>
          <a:xfrm>
            <a:off x="6791485" y="4691142"/>
            <a:ext cx="1438117" cy="215444"/>
          </a:xfrm>
          <a:prstGeom prst="rect">
            <a:avLst/>
          </a:prstGeom>
          <a:noFill/>
          <a:ln>
            <a:noFill/>
          </a:ln>
        </p:spPr>
        <p:txBody>
          <a:bodyPr spcFirstLastPara="1" wrap="square" lIns="0" tIns="0" rIns="0" bIns="0" anchor="t" anchorCtr="0">
            <a:noAutofit/>
          </a:bodyPr>
          <a:lstStyle/>
          <a:p>
            <a:pPr algn="ctr"/>
            <a:r>
              <a:rPr lang="en-US" sz="1600" b="1" dirty="0">
                <a:solidFill>
                  <a:srgbClr val="000000"/>
                </a:solidFill>
                <a:ea typeface="Arial"/>
                <a:cs typeface="Arial"/>
                <a:sym typeface="Arial"/>
              </a:rPr>
              <a:t>Direct Report</a:t>
            </a:r>
          </a:p>
        </p:txBody>
      </p:sp>
      <p:sp>
        <p:nvSpPr>
          <p:cNvPr id="3" name="Rectangle 2">
            <a:extLst>
              <a:ext uri="{FF2B5EF4-FFF2-40B4-BE49-F238E27FC236}">
                <a16:creationId xmlns:a16="http://schemas.microsoft.com/office/drawing/2014/main" id="{253DB057-930D-B041-96B1-9CDC3E8D8AE1}"/>
              </a:ext>
            </a:extLst>
          </p:cNvPr>
          <p:cNvSpPr/>
          <p:nvPr/>
        </p:nvSpPr>
        <p:spPr>
          <a:xfrm>
            <a:off x="2565071" y="5142847"/>
            <a:ext cx="7063200" cy="584775"/>
          </a:xfrm>
          <a:prstGeom prst="rect">
            <a:avLst/>
          </a:prstGeom>
          <a:solidFill>
            <a:srgbClr val="009AD7"/>
          </a:solidFill>
          <a:ln w="12700">
            <a:noFill/>
          </a:ln>
        </p:spPr>
        <p:txBody>
          <a:bodyPr wrap="square">
            <a:spAutoFit/>
          </a:bodyPr>
          <a:lstStyle/>
          <a:p>
            <a:pPr algn="ctr"/>
            <a:r>
              <a:rPr lang="en-IN" sz="1600" dirty="0"/>
              <a:t>You are the direct report. In responding to your manager, who is expressive, you  know that they are most interested in …</a:t>
            </a:r>
          </a:p>
        </p:txBody>
      </p:sp>
      <p:sp>
        <p:nvSpPr>
          <p:cNvPr id="21" name="Freeform: Shape 10">
            <a:extLst>
              <a:ext uri="{FF2B5EF4-FFF2-40B4-BE49-F238E27FC236}">
                <a16:creationId xmlns:a16="http://schemas.microsoft.com/office/drawing/2014/main" id="{9621CC46-D40D-294E-95E6-6122251ED1D2}"/>
              </a:ext>
            </a:extLst>
          </p:cNvPr>
          <p:cNvSpPr/>
          <p:nvPr/>
        </p:nvSpPr>
        <p:spPr>
          <a:xfrm>
            <a:off x="4884317"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
        <p:nvSpPr>
          <p:cNvPr id="22" name="Freeform: Shape 10">
            <a:extLst>
              <a:ext uri="{FF2B5EF4-FFF2-40B4-BE49-F238E27FC236}">
                <a16:creationId xmlns:a16="http://schemas.microsoft.com/office/drawing/2014/main" id="{9E405101-4BCD-5045-8534-94E534556A10}"/>
              </a:ext>
            </a:extLst>
          </p:cNvPr>
          <p:cNvSpPr/>
          <p:nvPr/>
        </p:nvSpPr>
        <p:spPr>
          <a:xfrm>
            <a:off x="7315281" y="4171748"/>
            <a:ext cx="390525" cy="466725"/>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0074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5A1-1C6D-4747-81CC-FDB83CEE91F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927A3AA-5A88-B042-B218-55637AF63BA8}"/>
              </a:ext>
            </a:extLst>
          </p:cNvPr>
          <p:cNvSpPr>
            <a:spLocks noGrp="1"/>
          </p:cNvSpPr>
          <p:nvPr>
            <p:ph sz="quarter" idx="10"/>
          </p:nvPr>
        </p:nvSpPr>
        <p:spPr/>
        <p:txBody>
          <a:bodyPr/>
          <a:lstStyle/>
          <a:p>
            <a:pPr marL="449263" lvl="1" indent="0">
              <a:buNone/>
            </a:pPr>
            <a:r>
              <a:rPr lang="en-US" dirty="0"/>
              <a:t>Learn to effectively listen by understanding your communication style.</a:t>
            </a:r>
          </a:p>
          <a:p>
            <a:pPr marL="449263" lvl="1" indent="0">
              <a:buNone/>
            </a:pPr>
            <a:r>
              <a:rPr lang="en-US" dirty="0"/>
              <a:t>Flex your communication style after deducing your teammate or manager’s communication style.</a:t>
            </a:r>
          </a:p>
          <a:p>
            <a:pPr marL="449263" lvl="1" indent="0">
              <a:buNone/>
            </a:pPr>
            <a:r>
              <a:rPr lang="en-US" dirty="0"/>
              <a:t>Communicate effectively with managers and navigate difficult conversations at the workplace using the communication styles framework.</a:t>
            </a:r>
          </a:p>
        </p:txBody>
      </p:sp>
      <p:pic>
        <p:nvPicPr>
          <p:cNvPr id="8" name="Graphic 7">
            <a:extLst>
              <a:ext uri="{FF2B5EF4-FFF2-40B4-BE49-F238E27FC236}">
                <a16:creationId xmlns:a16="http://schemas.microsoft.com/office/drawing/2014/main" id="{FA3624AD-E142-974D-A3E6-07060A623A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563699"/>
            <a:ext cx="291600" cy="291600"/>
          </a:xfrm>
          <a:prstGeom prst="rect">
            <a:avLst/>
          </a:prstGeom>
        </p:spPr>
      </p:pic>
      <p:pic>
        <p:nvPicPr>
          <p:cNvPr id="11" name="Graphic 10">
            <a:extLst>
              <a:ext uri="{FF2B5EF4-FFF2-40B4-BE49-F238E27FC236}">
                <a16:creationId xmlns:a16="http://schemas.microsoft.com/office/drawing/2014/main" id="{FF0DC9CF-A624-0244-AFD9-3DAA61DE89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2096133"/>
            <a:ext cx="291600" cy="291600"/>
          </a:xfrm>
          <a:prstGeom prst="rect">
            <a:avLst/>
          </a:prstGeom>
        </p:spPr>
      </p:pic>
      <p:pic>
        <p:nvPicPr>
          <p:cNvPr id="13" name="Graphic 12">
            <a:extLst>
              <a:ext uri="{FF2B5EF4-FFF2-40B4-BE49-F238E27FC236}">
                <a16:creationId xmlns:a16="http://schemas.microsoft.com/office/drawing/2014/main" id="{DF860A01-C233-0641-9FD2-0D5365CF97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2975809"/>
            <a:ext cx="291600" cy="291600"/>
          </a:xfrm>
          <a:prstGeom prst="rect">
            <a:avLst/>
          </a:prstGeom>
        </p:spPr>
      </p:pic>
      <p:pic>
        <p:nvPicPr>
          <p:cNvPr id="14" name="Graphic 13">
            <a:extLst>
              <a:ext uri="{FF2B5EF4-FFF2-40B4-BE49-F238E27FC236}">
                <a16:creationId xmlns:a16="http://schemas.microsoft.com/office/drawing/2014/main" id="{A8A6B369-8DCF-624C-8E42-7ACEEDE837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3508243"/>
            <a:ext cx="291600" cy="291600"/>
          </a:xfrm>
          <a:prstGeom prst="rect">
            <a:avLst/>
          </a:prstGeom>
        </p:spPr>
      </p:pic>
    </p:spTree>
    <p:extLst>
      <p:ext uri="{BB962C8B-B14F-4D97-AF65-F5344CB8AC3E}">
        <p14:creationId xmlns:p14="http://schemas.microsoft.com/office/powerpoint/2010/main" val="32899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FD07-A070-9C43-B233-5F9E19D0D4D9}"/>
              </a:ext>
            </a:extLst>
          </p:cNvPr>
          <p:cNvSpPr>
            <a:spLocks noGrp="1"/>
          </p:cNvSpPr>
          <p:nvPr>
            <p:ph type="title"/>
          </p:nvPr>
        </p:nvSpPr>
        <p:spPr/>
        <p:txBody>
          <a:bodyPr/>
          <a:lstStyle/>
          <a:p>
            <a:r>
              <a:rPr lang="en-IN" b="1" dirty="0">
                <a:solidFill>
                  <a:schemeClr val="dk2"/>
                </a:solidFill>
                <a:ea typeface="Arial Black"/>
                <a:cs typeface="Arial Black"/>
                <a:sym typeface="Arial Black"/>
              </a:rPr>
              <a:t>Twelve Competencies for High Performance in IT</a:t>
            </a:r>
            <a:endParaRPr lang="en-US" dirty="0"/>
          </a:p>
        </p:txBody>
      </p:sp>
      <p:sp>
        <p:nvSpPr>
          <p:cNvPr id="4" name="Rectangle 3">
            <a:extLst>
              <a:ext uri="{FF2B5EF4-FFF2-40B4-BE49-F238E27FC236}">
                <a16:creationId xmlns:a16="http://schemas.microsoft.com/office/drawing/2014/main" id="{5F4AED8C-1C5C-854E-A1D3-0DDB8978F72C}"/>
              </a:ext>
            </a:extLst>
          </p:cNvPr>
          <p:cNvSpPr/>
          <p:nvPr/>
        </p:nvSpPr>
        <p:spPr>
          <a:xfrm>
            <a:off x="9983766" y="1539945"/>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6. Analytic Ability</a:t>
            </a:r>
          </a:p>
        </p:txBody>
      </p:sp>
      <p:sp>
        <p:nvSpPr>
          <p:cNvPr id="5" name="Rectangle 4">
            <a:extLst>
              <a:ext uri="{FF2B5EF4-FFF2-40B4-BE49-F238E27FC236}">
                <a16:creationId xmlns:a16="http://schemas.microsoft.com/office/drawing/2014/main" id="{F863788A-BBF3-5C46-A5FA-8AB41EC52DAB}"/>
              </a:ext>
            </a:extLst>
          </p:cNvPr>
          <p:cNvSpPr/>
          <p:nvPr/>
        </p:nvSpPr>
        <p:spPr>
          <a:xfrm>
            <a:off x="8075468" y="1531856"/>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200" b="1" dirty="0">
                <a:solidFill>
                  <a:schemeClr val="bg1"/>
                </a:solidFill>
              </a:rPr>
              <a:t>5. Business Results Orientation</a:t>
            </a:r>
          </a:p>
        </p:txBody>
      </p:sp>
      <p:sp>
        <p:nvSpPr>
          <p:cNvPr id="6" name="Rectangle 5">
            <a:extLst>
              <a:ext uri="{FF2B5EF4-FFF2-40B4-BE49-F238E27FC236}">
                <a16:creationId xmlns:a16="http://schemas.microsoft.com/office/drawing/2014/main" id="{8C58225F-8F01-A54E-8D94-D85B78DE7525}"/>
              </a:ext>
            </a:extLst>
          </p:cNvPr>
          <p:cNvSpPr/>
          <p:nvPr/>
        </p:nvSpPr>
        <p:spPr>
          <a:xfrm>
            <a:off x="470326" y="1532368"/>
            <a:ext cx="1749600" cy="443198"/>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200" b="1" dirty="0">
                <a:solidFill>
                  <a:schemeClr val="tx1"/>
                </a:solidFill>
                <a:ea typeface="Arial"/>
                <a:cs typeface="Arial"/>
                <a:sym typeface="Arial"/>
              </a:rPr>
              <a:t>1. Communication</a:t>
            </a:r>
            <a:endParaRPr lang="en-US" sz="1200" dirty="0">
              <a:solidFill>
                <a:schemeClr val="tx1"/>
              </a:solidFill>
            </a:endParaRPr>
          </a:p>
        </p:txBody>
      </p:sp>
      <p:sp>
        <p:nvSpPr>
          <p:cNvPr id="7" name="Rectangle 6">
            <a:extLst>
              <a:ext uri="{FF2B5EF4-FFF2-40B4-BE49-F238E27FC236}">
                <a16:creationId xmlns:a16="http://schemas.microsoft.com/office/drawing/2014/main" id="{D29C5F53-9232-C44B-A002-E00E0D6A1DBB}"/>
              </a:ext>
            </a:extLst>
          </p:cNvPr>
          <p:cNvSpPr/>
          <p:nvPr/>
        </p:nvSpPr>
        <p:spPr>
          <a:xfrm>
            <a:off x="6173049" y="1527175"/>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4. Creativity</a:t>
            </a:r>
          </a:p>
        </p:txBody>
      </p:sp>
      <p:sp>
        <p:nvSpPr>
          <p:cNvPr id="8" name="Rectangle 7">
            <a:extLst>
              <a:ext uri="{FF2B5EF4-FFF2-40B4-BE49-F238E27FC236}">
                <a16:creationId xmlns:a16="http://schemas.microsoft.com/office/drawing/2014/main" id="{B322BFB8-FEAE-284C-9BDC-23FC9D1AC5C8}"/>
              </a:ext>
            </a:extLst>
          </p:cNvPr>
          <p:cNvSpPr/>
          <p:nvPr/>
        </p:nvSpPr>
        <p:spPr>
          <a:xfrm>
            <a:off x="9983766" y="1983143"/>
            <a:ext cx="1746738" cy="1422954"/>
          </a:xfrm>
          <a:prstGeom prst="rect">
            <a:avLst/>
          </a:prstGeom>
          <a:ln w="12700">
            <a:noFill/>
          </a:ln>
        </p:spPr>
        <p:txBody>
          <a:bodyPr wrap="square" lIns="90000" rIns="36000">
            <a:spAutoFit/>
          </a:bodyPr>
          <a:lstStyle/>
          <a:p>
            <a:pPr lvl="0">
              <a:lnSpc>
                <a:spcPct val="122476"/>
              </a:lnSpc>
              <a:spcBef>
                <a:spcPts val="1362"/>
              </a:spcBef>
            </a:pPr>
            <a:r>
              <a:rPr lang="en-IN" sz="1200" dirty="0">
                <a:solidFill>
                  <a:srgbClr val="000000"/>
                </a:solidFill>
                <a:ea typeface="Arial"/>
                <a:cs typeface="Arial"/>
                <a:sym typeface="Arial"/>
              </a:rPr>
              <a:t>Can work with data to identify patterns; uses judgment to form conclusions that may challenge conventional wisdom</a:t>
            </a:r>
            <a:endParaRPr lang="en-IN" sz="1200" dirty="0"/>
          </a:p>
        </p:txBody>
      </p:sp>
      <p:sp>
        <p:nvSpPr>
          <p:cNvPr id="9" name="Rectangle 8">
            <a:extLst>
              <a:ext uri="{FF2B5EF4-FFF2-40B4-BE49-F238E27FC236}">
                <a16:creationId xmlns:a16="http://schemas.microsoft.com/office/drawing/2014/main" id="{66FDF6FA-043B-3345-B018-B4A81B6805F8}"/>
              </a:ext>
            </a:extLst>
          </p:cNvPr>
          <p:cNvSpPr/>
          <p:nvPr/>
        </p:nvSpPr>
        <p:spPr>
          <a:xfrm>
            <a:off x="8075468" y="1975053"/>
            <a:ext cx="1749600" cy="1422000"/>
          </a:xfrm>
          <a:prstGeom prst="rect">
            <a:avLst/>
          </a:prstGeom>
          <a:ln w="12700">
            <a:noFill/>
          </a:ln>
        </p:spPr>
        <p:txBody>
          <a:bodyPr wrap="square" lIns="90000" rIns="36000">
            <a:spAutoFit/>
          </a:bodyPr>
          <a:lstStyle/>
          <a:p>
            <a:pPr lvl="0">
              <a:lnSpc>
                <a:spcPct val="122476"/>
              </a:lnSpc>
              <a:spcBef>
                <a:spcPts val="719"/>
              </a:spcBef>
            </a:pPr>
            <a:r>
              <a:rPr lang="en-IN" sz="1200" dirty="0">
                <a:solidFill>
                  <a:srgbClr val="000000"/>
                </a:solidFill>
                <a:ea typeface="Arial"/>
                <a:cs typeface="Arial"/>
                <a:sym typeface="Arial"/>
              </a:rPr>
              <a:t>Understands business needs; delivers efficient and high-quality results</a:t>
            </a:r>
            <a:endParaRPr lang="en-IN" sz="1200" dirty="0"/>
          </a:p>
        </p:txBody>
      </p:sp>
      <p:sp>
        <p:nvSpPr>
          <p:cNvPr id="10" name="Rectangle 9">
            <a:extLst>
              <a:ext uri="{FF2B5EF4-FFF2-40B4-BE49-F238E27FC236}">
                <a16:creationId xmlns:a16="http://schemas.microsoft.com/office/drawing/2014/main" id="{2AE6A4BF-768D-8440-8B32-C926E9E320A1}"/>
              </a:ext>
            </a:extLst>
          </p:cNvPr>
          <p:cNvSpPr/>
          <p:nvPr/>
        </p:nvSpPr>
        <p:spPr>
          <a:xfrm>
            <a:off x="470326" y="1975566"/>
            <a:ext cx="1749600" cy="1422954"/>
          </a:xfrm>
          <a:prstGeom prst="rect">
            <a:avLst/>
          </a:prstGeom>
          <a:solidFill>
            <a:srgbClr val="F4F4F4"/>
          </a:solidFill>
          <a:ln w="12700">
            <a:noFill/>
          </a:ln>
        </p:spPr>
        <p:txBody>
          <a:bodyPr wrap="square" lIns="90000" rIns="36000">
            <a:spAutoFit/>
          </a:bodyPr>
          <a:lstStyle/>
          <a:p>
            <a:pPr lvl="0">
              <a:lnSpc>
                <a:spcPct val="122476"/>
              </a:lnSpc>
              <a:spcBef>
                <a:spcPts val="1362"/>
              </a:spcBef>
            </a:pPr>
            <a:r>
              <a:rPr lang="en-IN" sz="1200" dirty="0">
                <a:solidFill>
                  <a:srgbClr val="000000"/>
                </a:solidFill>
                <a:ea typeface="Arial"/>
                <a:cs typeface="Arial"/>
                <a:sym typeface="Arial"/>
              </a:rPr>
              <a:t>Conveys information to diverse audiences, orally and in writing, in a way that is easily understood and actionable</a:t>
            </a:r>
            <a:endParaRPr lang="en-IN" sz="1200" dirty="0"/>
          </a:p>
        </p:txBody>
      </p:sp>
      <p:sp>
        <p:nvSpPr>
          <p:cNvPr id="12" name="Rectangle 11">
            <a:extLst>
              <a:ext uri="{FF2B5EF4-FFF2-40B4-BE49-F238E27FC236}">
                <a16:creationId xmlns:a16="http://schemas.microsoft.com/office/drawing/2014/main" id="{4AD2FCE5-87F4-AE43-AFFA-B46D810AD3AC}"/>
              </a:ext>
            </a:extLst>
          </p:cNvPr>
          <p:cNvSpPr/>
          <p:nvPr/>
        </p:nvSpPr>
        <p:spPr>
          <a:xfrm>
            <a:off x="6173049" y="1970373"/>
            <a:ext cx="1749600" cy="1422000"/>
          </a:xfrm>
          <a:prstGeom prst="rect">
            <a:avLst/>
          </a:prstGeom>
          <a:ln w="12700">
            <a:noFill/>
          </a:ln>
        </p:spPr>
        <p:txBody>
          <a:bodyPr wrap="square" lIns="90000" rIns="36000">
            <a:spAutoFit/>
          </a:bodyPr>
          <a:lstStyle/>
          <a:p>
            <a:pPr lvl="0">
              <a:lnSpc>
                <a:spcPct val="122476"/>
              </a:lnSpc>
              <a:spcBef>
                <a:spcPts val="1362"/>
              </a:spcBef>
            </a:pPr>
            <a:r>
              <a:rPr lang="en-IN" sz="1200" dirty="0">
                <a:solidFill>
                  <a:srgbClr val="000000"/>
                </a:solidFill>
                <a:ea typeface="Arial"/>
                <a:cs typeface="Arial"/>
                <a:sym typeface="Arial"/>
              </a:rPr>
              <a:t>Applies original thinking to produce new ideas or </a:t>
            </a:r>
            <a:br>
              <a:rPr lang="en-IN" sz="1200" dirty="0">
                <a:solidFill>
                  <a:srgbClr val="000000"/>
                </a:solidFill>
                <a:ea typeface="Arial"/>
                <a:cs typeface="Arial"/>
                <a:sym typeface="Arial"/>
              </a:rPr>
            </a:br>
            <a:r>
              <a:rPr lang="en-IN" sz="1200" dirty="0">
                <a:solidFill>
                  <a:srgbClr val="000000"/>
                </a:solidFill>
                <a:ea typeface="Arial"/>
                <a:cs typeface="Arial"/>
                <a:sym typeface="Arial"/>
              </a:rPr>
              <a:t>products; questions assumptions and imagines future possibilities</a:t>
            </a:r>
            <a:endParaRPr lang="en-IN" sz="1200" dirty="0"/>
          </a:p>
        </p:txBody>
      </p:sp>
      <p:sp>
        <p:nvSpPr>
          <p:cNvPr id="17" name="Rectangle 16">
            <a:extLst>
              <a:ext uri="{FF2B5EF4-FFF2-40B4-BE49-F238E27FC236}">
                <a16:creationId xmlns:a16="http://schemas.microsoft.com/office/drawing/2014/main" id="{5F7A224F-BD44-2243-931D-F907EFFB16E1}"/>
              </a:ext>
            </a:extLst>
          </p:cNvPr>
          <p:cNvSpPr/>
          <p:nvPr/>
        </p:nvSpPr>
        <p:spPr>
          <a:xfrm>
            <a:off x="2362483" y="1533708"/>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2. </a:t>
            </a:r>
            <a:r>
              <a:rPr lang="en-US" sz="1200" b="1" dirty="0">
                <a:solidFill>
                  <a:srgbClr val="FEFFFE"/>
                </a:solidFill>
                <a:ea typeface="Arial"/>
                <a:cs typeface="Arial"/>
                <a:sym typeface="Arial"/>
              </a:rPr>
              <a:t>Decision Making</a:t>
            </a:r>
            <a:endParaRPr lang="en-US" sz="1200" dirty="0"/>
          </a:p>
        </p:txBody>
      </p:sp>
      <p:sp>
        <p:nvSpPr>
          <p:cNvPr id="18" name="Rectangle 17">
            <a:extLst>
              <a:ext uri="{FF2B5EF4-FFF2-40B4-BE49-F238E27FC236}">
                <a16:creationId xmlns:a16="http://schemas.microsoft.com/office/drawing/2014/main" id="{BF6B5C40-0AD5-1E46-84C5-7B78C6AD19EC}"/>
              </a:ext>
            </a:extLst>
          </p:cNvPr>
          <p:cNvSpPr/>
          <p:nvPr/>
        </p:nvSpPr>
        <p:spPr>
          <a:xfrm>
            <a:off x="2362483" y="1976906"/>
            <a:ext cx="1749600" cy="1422000"/>
          </a:xfrm>
          <a:prstGeom prst="rect">
            <a:avLst/>
          </a:prstGeom>
          <a:ln w="12700">
            <a:noFill/>
          </a:ln>
        </p:spPr>
        <p:txBody>
          <a:bodyPr wrap="square" lIns="90000" rIns="36000">
            <a:spAutoFit/>
          </a:bodyPr>
          <a:lstStyle/>
          <a:p>
            <a:pPr lvl="0">
              <a:lnSpc>
                <a:spcPct val="122476"/>
              </a:lnSpc>
              <a:spcBef>
                <a:spcPts val="1362"/>
              </a:spcBef>
            </a:pPr>
            <a:r>
              <a:rPr lang="en-IN" sz="1200" dirty="0">
                <a:solidFill>
                  <a:srgbClr val="000000"/>
                </a:solidFill>
                <a:ea typeface="Arial"/>
                <a:cs typeface="Arial"/>
                <a:sym typeface="Arial"/>
              </a:rPr>
              <a:t>Considers the relative costs and benefits of potential actions to choose the most appropriate one</a:t>
            </a:r>
          </a:p>
        </p:txBody>
      </p:sp>
      <p:sp>
        <p:nvSpPr>
          <p:cNvPr id="19" name="Rectangle 18">
            <a:extLst>
              <a:ext uri="{FF2B5EF4-FFF2-40B4-BE49-F238E27FC236}">
                <a16:creationId xmlns:a16="http://schemas.microsoft.com/office/drawing/2014/main" id="{1D611903-121A-BE48-A292-0FA9AD0612AA}"/>
              </a:ext>
            </a:extLst>
          </p:cNvPr>
          <p:cNvSpPr/>
          <p:nvPr/>
        </p:nvSpPr>
        <p:spPr>
          <a:xfrm>
            <a:off x="4267766" y="1533746"/>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3. </a:t>
            </a:r>
            <a:r>
              <a:rPr lang="en-US" sz="1200" b="1" dirty="0">
                <a:solidFill>
                  <a:srgbClr val="FEFFFE"/>
                </a:solidFill>
                <a:ea typeface="Arial"/>
                <a:cs typeface="Arial"/>
                <a:sym typeface="Arial"/>
              </a:rPr>
              <a:t>Influence</a:t>
            </a:r>
            <a:endParaRPr lang="en-US" sz="1200" b="1" dirty="0">
              <a:solidFill>
                <a:schemeClr val="bg1"/>
              </a:solidFill>
            </a:endParaRPr>
          </a:p>
        </p:txBody>
      </p:sp>
      <p:sp>
        <p:nvSpPr>
          <p:cNvPr id="20" name="Rectangle 19">
            <a:extLst>
              <a:ext uri="{FF2B5EF4-FFF2-40B4-BE49-F238E27FC236}">
                <a16:creationId xmlns:a16="http://schemas.microsoft.com/office/drawing/2014/main" id="{92F17602-9D24-2247-94C4-814FF5849E5F}"/>
              </a:ext>
            </a:extLst>
          </p:cNvPr>
          <p:cNvSpPr/>
          <p:nvPr/>
        </p:nvSpPr>
        <p:spPr>
          <a:xfrm>
            <a:off x="4267766" y="1976943"/>
            <a:ext cx="1749600" cy="1422000"/>
          </a:xfrm>
          <a:prstGeom prst="rect">
            <a:avLst/>
          </a:prstGeom>
          <a:ln w="12700">
            <a:noFill/>
          </a:ln>
        </p:spPr>
        <p:txBody>
          <a:bodyPr wrap="square" lIns="90000" rIns="36000">
            <a:spAutoFit/>
          </a:bodyPr>
          <a:lstStyle/>
          <a:p>
            <a:pPr lvl="0">
              <a:lnSpc>
                <a:spcPct val="122476"/>
              </a:lnSpc>
              <a:spcBef>
                <a:spcPts val="1428"/>
              </a:spcBef>
            </a:pPr>
            <a:r>
              <a:rPr lang="en-IN" sz="1200" dirty="0">
                <a:solidFill>
                  <a:srgbClr val="000000"/>
                </a:solidFill>
                <a:ea typeface="Arial"/>
                <a:cs typeface="Arial"/>
                <a:sym typeface="Arial"/>
              </a:rPr>
              <a:t>Asserts ideas and persuades others to gain support across a matrixed organization</a:t>
            </a:r>
            <a:endParaRPr lang="en-IN" sz="1200" dirty="0"/>
          </a:p>
        </p:txBody>
      </p:sp>
      <p:sp>
        <p:nvSpPr>
          <p:cNvPr id="33" name="Rectangle 32">
            <a:extLst>
              <a:ext uri="{FF2B5EF4-FFF2-40B4-BE49-F238E27FC236}">
                <a16:creationId xmlns:a16="http://schemas.microsoft.com/office/drawing/2014/main" id="{752C0EE8-46A0-D943-8F8C-116C69E8EEBF}"/>
              </a:ext>
            </a:extLst>
          </p:cNvPr>
          <p:cNvSpPr/>
          <p:nvPr/>
        </p:nvSpPr>
        <p:spPr>
          <a:xfrm>
            <a:off x="457200"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7. </a:t>
            </a:r>
            <a:r>
              <a:rPr lang="en-US" sz="1200" b="1" dirty="0">
                <a:solidFill>
                  <a:srgbClr val="FEFFFE"/>
                </a:solidFill>
                <a:ea typeface="Arial"/>
                <a:cs typeface="Arial"/>
                <a:sym typeface="Arial"/>
              </a:rPr>
              <a:t>Learning Agility</a:t>
            </a:r>
            <a:endParaRPr lang="en-US" sz="1200" b="1" dirty="0">
              <a:solidFill>
                <a:schemeClr val="bg1"/>
              </a:solidFill>
            </a:endParaRPr>
          </a:p>
        </p:txBody>
      </p:sp>
      <p:sp>
        <p:nvSpPr>
          <p:cNvPr id="34" name="Rectangle 33">
            <a:extLst>
              <a:ext uri="{FF2B5EF4-FFF2-40B4-BE49-F238E27FC236}">
                <a16:creationId xmlns:a16="http://schemas.microsoft.com/office/drawing/2014/main" id="{BC9B12FC-117D-154E-8EA2-E024E5F051F4}"/>
              </a:ext>
            </a:extLst>
          </p:cNvPr>
          <p:cNvSpPr/>
          <p:nvPr/>
        </p:nvSpPr>
        <p:spPr>
          <a:xfrm>
            <a:off x="2362483"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200" b="1" dirty="0">
                <a:solidFill>
                  <a:schemeClr val="bg1"/>
                </a:solidFill>
              </a:rPr>
              <a:t>8. Organizational </a:t>
            </a:r>
            <a:br>
              <a:rPr lang="en-US" sz="1200" b="1" dirty="0">
                <a:solidFill>
                  <a:schemeClr val="bg1"/>
                </a:solidFill>
              </a:rPr>
            </a:br>
            <a:r>
              <a:rPr lang="en-US" sz="1200" b="1" dirty="0">
                <a:solidFill>
                  <a:schemeClr val="bg1"/>
                </a:solidFill>
              </a:rPr>
              <a:t>Awareness</a:t>
            </a:r>
          </a:p>
        </p:txBody>
      </p:sp>
      <p:sp>
        <p:nvSpPr>
          <p:cNvPr id="35" name="Rectangle 34">
            <a:extLst>
              <a:ext uri="{FF2B5EF4-FFF2-40B4-BE49-F238E27FC236}">
                <a16:creationId xmlns:a16="http://schemas.microsoft.com/office/drawing/2014/main" id="{4FD883F6-0013-B849-81B7-B3F2538BB4D1}"/>
              </a:ext>
            </a:extLst>
          </p:cNvPr>
          <p:cNvSpPr/>
          <p:nvPr/>
        </p:nvSpPr>
        <p:spPr>
          <a:xfrm>
            <a:off x="4267766"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200" b="1" dirty="0">
                <a:ea typeface="Arial"/>
                <a:cs typeface="Arial"/>
                <a:sym typeface="Arial"/>
              </a:rPr>
              <a:t>9. </a:t>
            </a:r>
            <a:r>
              <a:rPr lang="en-US" sz="1200" b="1" dirty="0">
                <a:solidFill>
                  <a:srgbClr val="FEFFFE"/>
                </a:solidFill>
                <a:ea typeface="Arial"/>
                <a:cs typeface="Arial"/>
                <a:sym typeface="Arial"/>
              </a:rPr>
              <a:t>Prioritization</a:t>
            </a:r>
            <a:endParaRPr lang="en-US" sz="1200" dirty="0">
              <a:solidFill>
                <a:schemeClr val="tx1"/>
              </a:solidFill>
            </a:endParaRPr>
          </a:p>
        </p:txBody>
      </p:sp>
      <p:sp>
        <p:nvSpPr>
          <p:cNvPr id="36" name="Rectangle 35">
            <a:extLst>
              <a:ext uri="{FF2B5EF4-FFF2-40B4-BE49-F238E27FC236}">
                <a16:creationId xmlns:a16="http://schemas.microsoft.com/office/drawing/2014/main" id="{1BC50275-6769-9049-ACE5-775AA8DA5AEF}"/>
              </a:ext>
            </a:extLst>
          </p:cNvPr>
          <p:cNvSpPr/>
          <p:nvPr/>
        </p:nvSpPr>
        <p:spPr>
          <a:xfrm>
            <a:off x="6173049"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10. </a:t>
            </a:r>
            <a:r>
              <a:rPr lang="en-US" sz="1200" b="1" dirty="0">
                <a:solidFill>
                  <a:srgbClr val="FEFFFE"/>
                </a:solidFill>
                <a:ea typeface="Arial"/>
                <a:cs typeface="Arial"/>
                <a:sym typeface="Arial"/>
              </a:rPr>
              <a:t>Process Orientation</a:t>
            </a:r>
            <a:endParaRPr lang="en-US" sz="1200" dirty="0"/>
          </a:p>
        </p:txBody>
      </p:sp>
      <p:sp>
        <p:nvSpPr>
          <p:cNvPr id="37" name="Rectangle 36">
            <a:extLst>
              <a:ext uri="{FF2B5EF4-FFF2-40B4-BE49-F238E27FC236}">
                <a16:creationId xmlns:a16="http://schemas.microsoft.com/office/drawing/2014/main" id="{3604F44C-D7E6-F748-BF78-0ED1FD7E92CC}"/>
              </a:ext>
            </a:extLst>
          </p:cNvPr>
          <p:cNvSpPr/>
          <p:nvPr/>
        </p:nvSpPr>
        <p:spPr>
          <a:xfrm>
            <a:off x="457200" y="4140629"/>
            <a:ext cx="1746738" cy="1422000"/>
          </a:xfrm>
          <a:prstGeom prst="rect">
            <a:avLst/>
          </a:prstGeom>
          <a:ln w="12700">
            <a:noFill/>
          </a:ln>
        </p:spPr>
        <p:txBody>
          <a:bodyPr wrap="square" lIns="90000" rIns="36000">
            <a:spAutoFit/>
          </a:bodyPr>
          <a:lstStyle/>
          <a:p>
            <a:pPr lvl="0">
              <a:lnSpc>
                <a:spcPct val="117333"/>
              </a:lnSpc>
              <a:spcBef>
                <a:spcPts val="1391"/>
              </a:spcBef>
            </a:pPr>
            <a:r>
              <a:rPr lang="en-IN" sz="1200" dirty="0">
                <a:solidFill>
                  <a:srgbClr val="000000"/>
                </a:solidFill>
                <a:ea typeface="Arial"/>
                <a:cs typeface="Arial"/>
                <a:sym typeface="Arial"/>
              </a:rPr>
              <a:t>Rapidly acquires new knowledge and learns new skills; deals effectively with ambiguity by using past experience</a:t>
            </a:r>
            <a:endParaRPr lang="en-IN" sz="1200" dirty="0"/>
          </a:p>
        </p:txBody>
      </p:sp>
      <p:sp>
        <p:nvSpPr>
          <p:cNvPr id="38" name="Rectangle 37">
            <a:extLst>
              <a:ext uri="{FF2B5EF4-FFF2-40B4-BE49-F238E27FC236}">
                <a16:creationId xmlns:a16="http://schemas.microsoft.com/office/drawing/2014/main" id="{F38062B0-421B-3947-B0DB-2D524CCAA149}"/>
              </a:ext>
            </a:extLst>
          </p:cNvPr>
          <p:cNvSpPr/>
          <p:nvPr/>
        </p:nvSpPr>
        <p:spPr>
          <a:xfrm>
            <a:off x="2362483" y="4140628"/>
            <a:ext cx="1749600" cy="1422000"/>
          </a:xfrm>
          <a:prstGeom prst="rect">
            <a:avLst/>
          </a:prstGeom>
          <a:ln w="12700">
            <a:noFill/>
          </a:ln>
        </p:spPr>
        <p:txBody>
          <a:bodyPr wrap="square" lIns="90000" rIns="36000">
            <a:spAutoFit/>
          </a:bodyPr>
          <a:lstStyle/>
          <a:p>
            <a:pPr lvl="0">
              <a:lnSpc>
                <a:spcPct val="117333"/>
              </a:lnSpc>
              <a:spcBef>
                <a:spcPts val="763"/>
              </a:spcBef>
            </a:pPr>
            <a:r>
              <a:rPr lang="en-IN" sz="1200" dirty="0">
                <a:solidFill>
                  <a:srgbClr val="000000"/>
                </a:solidFill>
                <a:ea typeface="Arial"/>
                <a:cs typeface="Arial"/>
                <a:sym typeface="Arial"/>
              </a:rPr>
              <a:t>Understands and works in line with the organization’s mission, values, operations, structure, and goals</a:t>
            </a:r>
            <a:endParaRPr lang="en-IN" sz="1200" dirty="0"/>
          </a:p>
        </p:txBody>
      </p:sp>
      <p:sp>
        <p:nvSpPr>
          <p:cNvPr id="39" name="Rectangle 38">
            <a:extLst>
              <a:ext uri="{FF2B5EF4-FFF2-40B4-BE49-F238E27FC236}">
                <a16:creationId xmlns:a16="http://schemas.microsoft.com/office/drawing/2014/main" id="{3A7814A7-D14D-A047-A1D3-6966A3C1BEBC}"/>
              </a:ext>
            </a:extLst>
          </p:cNvPr>
          <p:cNvSpPr/>
          <p:nvPr/>
        </p:nvSpPr>
        <p:spPr>
          <a:xfrm>
            <a:off x="4267766" y="4140628"/>
            <a:ext cx="1749600" cy="1422000"/>
          </a:xfrm>
          <a:prstGeom prst="rect">
            <a:avLst/>
          </a:prstGeom>
          <a:ln w="12700">
            <a:noFill/>
          </a:ln>
        </p:spPr>
        <p:txBody>
          <a:bodyPr wrap="square" lIns="90000" rIns="36000">
            <a:spAutoFit/>
          </a:bodyPr>
          <a:lstStyle/>
          <a:p>
            <a:pPr lvl="0">
              <a:lnSpc>
                <a:spcPct val="122476"/>
              </a:lnSpc>
              <a:spcBef>
                <a:spcPts val="1314"/>
              </a:spcBef>
            </a:pPr>
            <a:r>
              <a:rPr lang="en-IN" sz="1200" dirty="0">
                <a:solidFill>
                  <a:srgbClr val="000000"/>
                </a:solidFill>
                <a:ea typeface="Arial"/>
                <a:cs typeface="Arial"/>
                <a:sym typeface="Arial"/>
              </a:rPr>
              <a:t>Self-directs work through goal setting, time management, and planning</a:t>
            </a:r>
            <a:endParaRPr lang="en-IN" sz="1200" dirty="0"/>
          </a:p>
        </p:txBody>
      </p:sp>
      <p:sp>
        <p:nvSpPr>
          <p:cNvPr id="40" name="Rectangle 39">
            <a:extLst>
              <a:ext uri="{FF2B5EF4-FFF2-40B4-BE49-F238E27FC236}">
                <a16:creationId xmlns:a16="http://schemas.microsoft.com/office/drawing/2014/main" id="{AAE97FBF-A934-844D-9ECF-231319EEC38B}"/>
              </a:ext>
            </a:extLst>
          </p:cNvPr>
          <p:cNvSpPr/>
          <p:nvPr/>
        </p:nvSpPr>
        <p:spPr>
          <a:xfrm>
            <a:off x="6173049" y="4140629"/>
            <a:ext cx="1749600" cy="1422954"/>
          </a:xfrm>
          <a:prstGeom prst="rect">
            <a:avLst/>
          </a:prstGeom>
          <a:ln w="12700">
            <a:noFill/>
          </a:ln>
        </p:spPr>
        <p:txBody>
          <a:bodyPr wrap="square" lIns="90000" rIns="36000">
            <a:spAutoFit/>
          </a:bodyPr>
          <a:lstStyle/>
          <a:p>
            <a:pPr lvl="0">
              <a:lnSpc>
                <a:spcPct val="122476"/>
              </a:lnSpc>
              <a:spcBef>
                <a:spcPts val="724"/>
              </a:spcBef>
            </a:pPr>
            <a:r>
              <a:rPr lang="en-IN" sz="1200" dirty="0">
                <a:solidFill>
                  <a:srgbClr val="000000"/>
                </a:solidFill>
                <a:ea typeface="Arial"/>
                <a:cs typeface="Arial"/>
                <a:sym typeface="Arial"/>
              </a:rPr>
              <a:t>Follows directions; designs practices, processes, procedures, and systems to </a:t>
            </a:r>
            <a:br>
              <a:rPr lang="en-IN" sz="1200" dirty="0">
                <a:solidFill>
                  <a:srgbClr val="000000"/>
                </a:solidFill>
                <a:ea typeface="Arial"/>
                <a:cs typeface="Arial"/>
                <a:sym typeface="Arial"/>
              </a:rPr>
            </a:br>
            <a:r>
              <a:rPr lang="en-IN" sz="1200" dirty="0">
                <a:solidFill>
                  <a:srgbClr val="000000"/>
                </a:solidFill>
                <a:ea typeface="Arial"/>
                <a:cs typeface="Arial"/>
                <a:sym typeface="Arial"/>
              </a:rPr>
              <a:t>simplify work and use resources efficiently</a:t>
            </a:r>
            <a:endParaRPr lang="en-IN" sz="1200" dirty="0"/>
          </a:p>
        </p:txBody>
      </p:sp>
      <p:sp>
        <p:nvSpPr>
          <p:cNvPr id="41" name="Rectangle 40">
            <a:extLst>
              <a:ext uri="{FF2B5EF4-FFF2-40B4-BE49-F238E27FC236}">
                <a16:creationId xmlns:a16="http://schemas.microsoft.com/office/drawing/2014/main" id="{BD3DB423-0E60-864A-9123-8116AD287DFD}"/>
              </a:ext>
            </a:extLst>
          </p:cNvPr>
          <p:cNvSpPr/>
          <p:nvPr/>
        </p:nvSpPr>
        <p:spPr>
          <a:xfrm>
            <a:off x="8078332"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11. </a:t>
            </a:r>
            <a:r>
              <a:rPr lang="en-US" sz="1200" b="1" dirty="0">
                <a:solidFill>
                  <a:srgbClr val="FEFFFE"/>
                </a:solidFill>
                <a:ea typeface="Arial"/>
                <a:cs typeface="Arial"/>
                <a:sym typeface="Arial"/>
              </a:rPr>
              <a:t>Relationship </a:t>
            </a:r>
            <a:br>
              <a:rPr lang="en-US" sz="1200" b="1" dirty="0">
                <a:solidFill>
                  <a:srgbClr val="FEFFFE"/>
                </a:solidFill>
                <a:ea typeface="Arial"/>
                <a:cs typeface="Arial"/>
                <a:sym typeface="Arial"/>
              </a:rPr>
            </a:br>
            <a:r>
              <a:rPr lang="en-US" sz="1200" b="1" dirty="0">
                <a:solidFill>
                  <a:srgbClr val="FEFFFE"/>
                </a:solidFill>
                <a:ea typeface="Arial"/>
                <a:cs typeface="Arial"/>
                <a:sym typeface="Arial"/>
              </a:rPr>
              <a:t>Management</a:t>
            </a:r>
            <a:endParaRPr lang="en-US" sz="1200" dirty="0"/>
          </a:p>
        </p:txBody>
      </p:sp>
      <p:sp>
        <p:nvSpPr>
          <p:cNvPr id="42" name="Rectangle 41">
            <a:extLst>
              <a:ext uri="{FF2B5EF4-FFF2-40B4-BE49-F238E27FC236}">
                <a16:creationId xmlns:a16="http://schemas.microsoft.com/office/drawing/2014/main" id="{C129863B-E04E-9C45-BE7F-ACD576B41C60}"/>
              </a:ext>
            </a:extLst>
          </p:cNvPr>
          <p:cNvSpPr/>
          <p:nvPr/>
        </p:nvSpPr>
        <p:spPr>
          <a:xfrm>
            <a:off x="8078332" y="4140628"/>
            <a:ext cx="1749600" cy="1422000"/>
          </a:xfrm>
          <a:prstGeom prst="rect">
            <a:avLst/>
          </a:prstGeom>
          <a:ln w="12700">
            <a:noFill/>
          </a:ln>
        </p:spPr>
        <p:txBody>
          <a:bodyPr wrap="square" lIns="90000" rIns="36000">
            <a:spAutoFit/>
          </a:bodyPr>
          <a:lstStyle/>
          <a:p>
            <a:pPr lvl="0">
              <a:lnSpc>
                <a:spcPct val="122476"/>
              </a:lnSpc>
              <a:spcBef>
                <a:spcPts val="724"/>
              </a:spcBef>
            </a:pPr>
            <a:r>
              <a:rPr lang="en-IN" sz="1200" dirty="0">
                <a:solidFill>
                  <a:srgbClr val="000000"/>
                </a:solidFill>
                <a:ea typeface="Arial"/>
                <a:cs typeface="Arial"/>
                <a:sym typeface="Arial"/>
              </a:rPr>
              <a:t>Creates relationships and builds trust with internal and external stakeholders quickly</a:t>
            </a:r>
          </a:p>
        </p:txBody>
      </p:sp>
      <p:sp>
        <p:nvSpPr>
          <p:cNvPr id="43" name="Rectangle 42">
            <a:extLst>
              <a:ext uri="{FF2B5EF4-FFF2-40B4-BE49-F238E27FC236}">
                <a16:creationId xmlns:a16="http://schemas.microsoft.com/office/drawing/2014/main" id="{61A28D05-207F-A441-9FDD-DE935466AD79}"/>
              </a:ext>
            </a:extLst>
          </p:cNvPr>
          <p:cNvSpPr/>
          <p:nvPr/>
        </p:nvSpPr>
        <p:spPr>
          <a:xfrm>
            <a:off x="9983613" y="3697431"/>
            <a:ext cx="1749600" cy="44319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rPr>
              <a:t>12. </a:t>
            </a:r>
            <a:r>
              <a:rPr lang="en-US" sz="1200" b="1" dirty="0">
                <a:solidFill>
                  <a:srgbClr val="FEFFFE"/>
                </a:solidFill>
                <a:ea typeface="Arial"/>
                <a:cs typeface="Arial"/>
                <a:sym typeface="Arial"/>
              </a:rPr>
              <a:t>Teamwork</a:t>
            </a:r>
            <a:endParaRPr lang="en-US" sz="1200" b="1" dirty="0">
              <a:solidFill>
                <a:schemeClr val="bg1"/>
              </a:solidFill>
            </a:endParaRPr>
          </a:p>
        </p:txBody>
      </p:sp>
      <p:sp>
        <p:nvSpPr>
          <p:cNvPr id="44" name="Rectangle 43">
            <a:extLst>
              <a:ext uri="{FF2B5EF4-FFF2-40B4-BE49-F238E27FC236}">
                <a16:creationId xmlns:a16="http://schemas.microsoft.com/office/drawing/2014/main" id="{3FC53A32-B84E-4E42-A630-592DFF997E6D}"/>
              </a:ext>
            </a:extLst>
          </p:cNvPr>
          <p:cNvSpPr/>
          <p:nvPr/>
        </p:nvSpPr>
        <p:spPr>
          <a:xfrm>
            <a:off x="9983613" y="4140629"/>
            <a:ext cx="1749600" cy="1422000"/>
          </a:xfrm>
          <a:prstGeom prst="rect">
            <a:avLst/>
          </a:prstGeom>
          <a:ln w="12700">
            <a:noFill/>
          </a:ln>
        </p:spPr>
        <p:txBody>
          <a:bodyPr wrap="square" lIns="90000" rIns="36000">
            <a:spAutoFit/>
          </a:bodyPr>
          <a:lstStyle/>
          <a:p>
            <a:pPr lvl="0">
              <a:lnSpc>
                <a:spcPct val="122476"/>
              </a:lnSpc>
              <a:spcBef>
                <a:spcPts val="1428"/>
              </a:spcBef>
            </a:pPr>
            <a:r>
              <a:rPr lang="en-IN" sz="1200" dirty="0">
                <a:solidFill>
                  <a:srgbClr val="000000"/>
                </a:solidFill>
                <a:ea typeface="Arial"/>
                <a:cs typeface="Arial"/>
                <a:sym typeface="Arial"/>
              </a:rPr>
              <a:t>Promotes </a:t>
            </a:r>
            <a:br>
              <a:rPr lang="en-IN" sz="1200" dirty="0">
                <a:solidFill>
                  <a:srgbClr val="000000"/>
                </a:solidFill>
                <a:ea typeface="Arial"/>
                <a:cs typeface="Arial"/>
                <a:sym typeface="Arial"/>
              </a:rPr>
            </a:br>
            <a:r>
              <a:rPr lang="en-IN" sz="1200" dirty="0">
                <a:solidFill>
                  <a:srgbClr val="000000"/>
                </a:solidFill>
                <a:ea typeface="Arial"/>
                <a:cs typeface="Arial"/>
                <a:sym typeface="Arial"/>
              </a:rPr>
              <a:t>and facilitates </a:t>
            </a:r>
            <a:br>
              <a:rPr lang="en-IN" sz="1200" dirty="0">
                <a:solidFill>
                  <a:srgbClr val="000000"/>
                </a:solidFill>
                <a:ea typeface="Arial"/>
                <a:cs typeface="Arial"/>
                <a:sym typeface="Arial"/>
              </a:rPr>
            </a:br>
            <a:r>
              <a:rPr lang="en-IN" sz="1200" dirty="0">
                <a:solidFill>
                  <a:srgbClr val="000000"/>
                </a:solidFill>
                <a:ea typeface="Arial"/>
                <a:cs typeface="Arial"/>
                <a:sym typeface="Arial"/>
              </a:rPr>
              <a:t>coordination and cooperation among peers</a:t>
            </a:r>
            <a:endParaRPr lang="en-IN" sz="1200" dirty="0"/>
          </a:p>
        </p:txBody>
      </p:sp>
      <p:sp>
        <p:nvSpPr>
          <p:cNvPr id="28" name="Rectangle 27">
            <a:extLst>
              <a:ext uri="{FF2B5EF4-FFF2-40B4-BE49-F238E27FC236}">
                <a16:creationId xmlns:a16="http://schemas.microsoft.com/office/drawing/2014/main" id="{5726AC73-4912-AF41-B0E1-079F2DA4AF57}"/>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Tree>
    <p:extLst>
      <p:ext uri="{BB962C8B-B14F-4D97-AF65-F5344CB8AC3E}">
        <p14:creationId xmlns:p14="http://schemas.microsoft.com/office/powerpoint/2010/main" val="3091699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D88310-DF25-2842-B689-0341148D5260}"/>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lvl="0">
              <a:spcBef>
                <a:spcPts val="0"/>
              </a:spcBef>
              <a:spcAft>
                <a:spcPts val="0"/>
              </a:spcAft>
            </a:pPr>
            <a:r>
              <a:rPr lang="en-US" b="1" dirty="0">
                <a:solidFill>
                  <a:schemeClr val="dk2"/>
                </a:solidFill>
                <a:ea typeface="Arial Black"/>
                <a:cs typeface="Arial Black"/>
                <a:sym typeface="Arial Black"/>
              </a:rPr>
              <a:t>Communication Styles Cheat Sheet</a:t>
            </a:r>
            <a:endParaRPr lang="en-US" dirty="0"/>
          </a:p>
        </p:txBody>
      </p:sp>
      <p:sp>
        <p:nvSpPr>
          <p:cNvPr id="3" name="Rectangle 2">
            <a:extLst>
              <a:ext uri="{FF2B5EF4-FFF2-40B4-BE49-F238E27FC236}">
                <a16:creationId xmlns:a16="http://schemas.microsoft.com/office/drawing/2014/main" id="{5E652997-DE48-2F4C-89A5-E0137CDC6731}"/>
              </a:ext>
            </a:extLst>
          </p:cNvPr>
          <p:cNvSpPr/>
          <p:nvPr/>
        </p:nvSpPr>
        <p:spPr>
          <a:xfrm>
            <a:off x="374073" y="5930661"/>
            <a:ext cx="9281204" cy="230832"/>
          </a:xfrm>
          <a:prstGeom prst="rect">
            <a:avLst/>
          </a:prstGeom>
        </p:spPr>
        <p:txBody>
          <a:bodyPr wrap="square">
            <a:spAutoFit/>
          </a:bodyPr>
          <a:lstStyle/>
          <a:p>
            <a:r>
              <a:rPr lang="en-US" sz="900" dirty="0">
                <a:solidFill>
                  <a:srgbClr val="6F7878"/>
                </a:solidFill>
              </a:rPr>
              <a:t>Source: Gartner (April 2019); </a:t>
            </a:r>
            <a:r>
              <a:rPr lang="en-IN" sz="900" dirty="0">
                <a:solidFill>
                  <a:srgbClr val="6F7878"/>
                </a:solidFill>
              </a:rPr>
              <a:t>Robert and Dorothy Bolton; Social Style/Management Style</a:t>
            </a:r>
            <a:endParaRPr lang="en-US" sz="900" dirty="0">
              <a:solidFill>
                <a:srgbClr val="6F7878"/>
              </a:solidFill>
            </a:endParaRPr>
          </a:p>
        </p:txBody>
      </p:sp>
      <p:graphicFrame>
        <p:nvGraphicFramePr>
          <p:cNvPr id="233" name="Table 232">
            <a:extLst>
              <a:ext uri="{FF2B5EF4-FFF2-40B4-BE49-F238E27FC236}">
                <a16:creationId xmlns:a16="http://schemas.microsoft.com/office/drawing/2014/main" id="{8E7DFA46-EE0C-214F-9DF8-EF1C110C998A}"/>
              </a:ext>
            </a:extLst>
          </p:cNvPr>
          <p:cNvGraphicFramePr>
            <a:graphicFrameLocks noGrp="1"/>
          </p:cNvGraphicFramePr>
          <p:nvPr>
            <p:extLst>
              <p:ext uri="{D42A27DB-BD31-4B8C-83A1-F6EECF244321}">
                <p14:modId xmlns:p14="http://schemas.microsoft.com/office/powerpoint/2010/main" val="2026035149"/>
              </p:ext>
            </p:extLst>
          </p:nvPr>
        </p:nvGraphicFramePr>
        <p:xfrm>
          <a:off x="457199" y="1538331"/>
          <a:ext cx="11276015" cy="4114800"/>
        </p:xfrm>
        <a:graphic>
          <a:graphicData uri="http://schemas.openxmlformats.org/drawingml/2006/table">
            <a:tbl>
              <a:tblPr firstRow="1" bandRow="1">
                <a:tableStyleId>{5C22544A-7EE6-4342-B048-85BDC9FD1C3A}</a:tableStyleId>
              </a:tblPr>
              <a:tblGrid>
                <a:gridCol w="2255203">
                  <a:extLst>
                    <a:ext uri="{9D8B030D-6E8A-4147-A177-3AD203B41FA5}">
                      <a16:colId xmlns:a16="http://schemas.microsoft.com/office/drawing/2014/main" val="2163261753"/>
                    </a:ext>
                  </a:extLst>
                </a:gridCol>
                <a:gridCol w="2255203">
                  <a:extLst>
                    <a:ext uri="{9D8B030D-6E8A-4147-A177-3AD203B41FA5}">
                      <a16:colId xmlns:a16="http://schemas.microsoft.com/office/drawing/2014/main" val="1911031340"/>
                    </a:ext>
                  </a:extLst>
                </a:gridCol>
                <a:gridCol w="2255203">
                  <a:extLst>
                    <a:ext uri="{9D8B030D-6E8A-4147-A177-3AD203B41FA5}">
                      <a16:colId xmlns:a16="http://schemas.microsoft.com/office/drawing/2014/main" val="390964780"/>
                    </a:ext>
                  </a:extLst>
                </a:gridCol>
                <a:gridCol w="2255203">
                  <a:extLst>
                    <a:ext uri="{9D8B030D-6E8A-4147-A177-3AD203B41FA5}">
                      <a16:colId xmlns:a16="http://schemas.microsoft.com/office/drawing/2014/main" val="3192266173"/>
                    </a:ext>
                  </a:extLst>
                </a:gridCol>
                <a:gridCol w="2255203">
                  <a:extLst>
                    <a:ext uri="{9D8B030D-6E8A-4147-A177-3AD203B41FA5}">
                      <a16:colId xmlns:a16="http://schemas.microsoft.com/office/drawing/2014/main" val="4201780932"/>
                    </a:ext>
                  </a:extLst>
                </a:gridCol>
              </a:tblGrid>
              <a:tr h="236442">
                <a:tc>
                  <a:txBody>
                    <a:bodyPr/>
                    <a:lstStyle/>
                    <a:p>
                      <a:endParaRPr lang="en-US" sz="1200" dirty="0"/>
                    </a:p>
                  </a:txBody>
                  <a:tcPr>
                    <a:lnL w="12700"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algn="l"/>
                      <a:r>
                        <a:rPr lang="en-US" sz="1200" b="1">
                          <a:solidFill>
                            <a:schemeClr val="bg1"/>
                          </a:solidFill>
                          <a:latin typeface="+mn-lt"/>
                          <a:ea typeface="Arial"/>
                          <a:cs typeface="Arial"/>
                          <a:sym typeface="Arial"/>
                        </a:rPr>
                        <a:t>Driver</a:t>
                      </a:r>
                      <a:endParaRPr lang="en-US" sz="1200" dirty="0">
                        <a:solidFill>
                          <a:schemeClr val="bg1"/>
                        </a:solidFill>
                      </a:endParaRPr>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EFFFE"/>
                          </a:solidFill>
                          <a:latin typeface="+mn-lt"/>
                          <a:ea typeface="Arial"/>
                          <a:cs typeface="Arial"/>
                          <a:sym typeface="Arial"/>
                        </a:rPr>
                        <a:t>Expressive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l"/>
                      <a:r>
                        <a:rPr lang="en-US" sz="1200" b="1">
                          <a:solidFill>
                            <a:schemeClr val="bg1"/>
                          </a:solidFill>
                          <a:latin typeface="+mn-lt"/>
                          <a:ea typeface="Arial"/>
                          <a:cs typeface="Arial"/>
                          <a:sym typeface="Arial"/>
                        </a:rPr>
                        <a:t>Amiable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l"/>
                      <a:r>
                        <a:rPr lang="en-US" sz="1200" b="1" dirty="0">
                          <a:solidFill>
                            <a:schemeClr val="bg1"/>
                          </a:solidFill>
                          <a:latin typeface="+mn-lt"/>
                          <a:ea typeface="Arial"/>
                          <a:cs typeface="Arial"/>
                          <a:sym typeface="Arial"/>
                        </a:rPr>
                        <a:t>Analytical</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1867891913"/>
                  </a:ext>
                </a:extLst>
              </a:tr>
              <a:tr h="236442">
                <a:tc>
                  <a:txBody>
                    <a:bodyPr/>
                    <a:lstStyle/>
                    <a:p>
                      <a:r>
                        <a:rPr lang="en-IN" sz="1200" b="1"/>
                        <a:t>Style when stressed:</a:t>
                      </a:r>
                      <a:endParaRPr lang="en-IN" sz="1200" b="1"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Autocratic</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Attacks</a:t>
                      </a:r>
                      <a:endParaRPr lang="en-US"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Acquiesce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Avoids</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749380742"/>
                  </a:ext>
                </a:extLst>
              </a:tr>
              <a:tr h="236442">
                <a:tc>
                  <a:txBody>
                    <a:bodyPr/>
                    <a:lstStyle/>
                    <a:p>
                      <a:r>
                        <a:rPr lang="en-US" sz="1200" b="1"/>
                        <a:t>Measures personal value by:</a:t>
                      </a:r>
                      <a:endParaRPr lang="en-US" sz="1200" b="1" dirty="0"/>
                    </a:p>
                  </a:txBody>
                  <a:tcPr marR="36000">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Results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Applause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Attention</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Activity</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968925219"/>
                  </a:ext>
                </a:extLst>
              </a:tr>
              <a:tr h="236442">
                <a:tc>
                  <a:txBody>
                    <a:bodyPr/>
                    <a:lstStyle/>
                    <a:p>
                      <a:r>
                        <a:rPr lang="en-US" sz="1200" b="1"/>
                        <a:t>Specialty:</a:t>
                      </a:r>
                      <a:endParaRPr lang="en-US" sz="1200" b="1"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Control</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Social</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Supportive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Technical</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691186664"/>
                  </a:ext>
                </a:extLst>
              </a:tr>
              <a:tr h="236442">
                <a:tc>
                  <a:txBody>
                    <a:bodyPr/>
                    <a:lstStyle/>
                    <a:p>
                      <a:pPr marL="0" marR="0" lvl="0" indent="0" algn="l" rtl="0">
                        <a:spcBef>
                          <a:spcPts val="0"/>
                        </a:spcBef>
                        <a:spcAft>
                          <a:spcPts val="0"/>
                        </a:spcAft>
                        <a:buNone/>
                      </a:pPr>
                      <a:r>
                        <a:rPr lang="en-US" sz="1200" b="1">
                          <a:solidFill>
                            <a:srgbClr val="000000"/>
                          </a:solidFill>
                          <a:latin typeface="+mn-lt"/>
                          <a:ea typeface="Arial"/>
                          <a:cs typeface="Arial"/>
                          <a:sym typeface="Arial"/>
                        </a:rPr>
                        <a:t>For growth needs to:</a:t>
                      </a:r>
                      <a:endParaRPr lang="en-US" sz="12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Listen</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Check</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Initiate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Decide</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2316391821"/>
                  </a:ext>
                </a:extLst>
              </a:tr>
              <a:tr h="236442">
                <a:tc>
                  <a:txBody>
                    <a:bodyPr/>
                    <a:lstStyle/>
                    <a:p>
                      <a:r>
                        <a:rPr lang="en-IN" sz="1200" b="1"/>
                        <a:t>Wants to save:</a:t>
                      </a:r>
                      <a:endParaRPr lang="en-IN" sz="1200" b="1"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Time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Effort</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Relationships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Face</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666744089"/>
                  </a:ext>
                </a:extLst>
              </a:tr>
              <a:tr h="236442">
                <a:tc>
                  <a:txBody>
                    <a:bodyPr/>
                    <a:lstStyle/>
                    <a:p>
                      <a:r>
                        <a:rPr lang="en-US" sz="1200" b="1"/>
                        <a:t>Needs climate that:</a:t>
                      </a:r>
                      <a:endParaRPr lang="en-US" sz="1200" b="1"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rgbClr val="000000"/>
                          </a:solidFill>
                          <a:latin typeface="+mn-lt"/>
                          <a:ea typeface="Arial"/>
                          <a:cs typeface="Arial"/>
                          <a:sym typeface="Arial"/>
                        </a:rPr>
                        <a:t>Allows to Build Own Structure</a:t>
                      </a:r>
                      <a:endParaRPr lang="en-IN"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rgbClr val="000000"/>
                          </a:solidFill>
                          <a:latin typeface="+mn-lt"/>
                          <a:ea typeface="Arial"/>
                          <a:cs typeface="Arial"/>
                          <a:sym typeface="Arial"/>
                        </a:rPr>
                        <a:t>Inspires to Their Goals Suggests</a:t>
                      </a:r>
                      <a:endParaRPr lang="en-IN" sz="1200" dirty="0">
                        <a:solidFill>
                          <a:srgbClr val="000000"/>
                        </a:solidFill>
                        <a:latin typeface="+mn-lt"/>
                        <a:ea typeface="Arial"/>
                        <a:cs typeface="Arial"/>
                        <a:sym typeface="Arial"/>
                      </a:endParaRPr>
                    </a:p>
                  </a:txBody>
                  <a:tcPr marL="36000" marR="0"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rial"/>
                          <a:sym typeface="Arial"/>
                        </a:rPr>
                        <a:t>Suggests</a:t>
                      </a:r>
                      <a:endParaRPr lang="en-US" sz="1200" dirty="0">
                        <a:solidFill>
                          <a:schemeClr val="tx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n-lt"/>
                          <a:ea typeface="Arial"/>
                          <a:cs typeface="Arial"/>
                          <a:sym typeface="Arial"/>
                        </a:rPr>
                        <a:t>Provides Details</a:t>
                      </a:r>
                      <a:endParaRPr lang="en-US"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3712978945"/>
                  </a:ext>
                </a:extLst>
              </a:tr>
              <a:tr h="1024581">
                <a:tc>
                  <a:txBody>
                    <a:bodyPr/>
                    <a:lstStyle/>
                    <a:p>
                      <a:r>
                        <a:rPr lang="en-US" sz="1200" b="1"/>
                        <a:t>Words used to describe:</a:t>
                      </a:r>
                      <a:endParaRPr lang="en-US" sz="1200" b="1"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Direct</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Assertive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Results-Oriented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Independent</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Decisive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Competitive</a:t>
                      </a: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Enthusiastic</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Ambitious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Creative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Fast-Paced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Optimistic</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Confident</a:t>
                      </a:r>
                      <a:endParaRPr lang="en-IN"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Diplomatic</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Loyal</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Supportive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Friendly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Considerate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Relaxed</a:t>
                      </a:r>
                      <a:endParaRPr lang="en-IN"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Organized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Thorough</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Logical</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Prudent</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Accurate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a:solidFill>
                            <a:srgbClr val="000000"/>
                          </a:solidFill>
                          <a:latin typeface="+mn-lt"/>
                          <a:ea typeface="Arial"/>
                          <a:cs typeface="Arial"/>
                          <a:sym typeface="Arial"/>
                        </a:rPr>
                        <a:t>Conscientious</a:t>
                      </a:r>
                      <a:endParaRPr lang="en-IN" sz="1200" dirty="0">
                        <a:solidFill>
                          <a:srgbClr val="000000"/>
                        </a:solidFill>
                        <a:latin typeface="+mn-lt"/>
                        <a:ea typeface="Arial"/>
                        <a:cs typeface="Arial"/>
                        <a:sym typeface="Aria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2269366252"/>
                  </a:ext>
                </a:extLst>
              </a:tr>
              <a:tr h="866953">
                <a:tc>
                  <a:txBody>
                    <a:bodyPr/>
                    <a:lstStyle/>
                    <a:p>
                      <a:r>
                        <a:rPr lang="en-US" sz="1200" b="1" dirty="0"/>
                        <a:t>May be viewed as:</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Pushy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Severe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Tough</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Dominating</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Harsh</a:t>
                      </a: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Manipulative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Excitable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Undisciplined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Reactionary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Egotistical</a:t>
                      </a: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Conforming</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Unsure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Pliable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Dependent</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Awkward</a:t>
                      </a: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Critical</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Indecisive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Stuffy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Picky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Moralistic</a:t>
                      </a: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396118383"/>
                  </a:ext>
                </a:extLst>
              </a:tr>
            </a:tbl>
          </a:graphicData>
        </a:graphic>
      </p:graphicFrame>
    </p:spTree>
    <p:extLst>
      <p:ext uri="{BB962C8B-B14F-4D97-AF65-F5344CB8AC3E}">
        <p14:creationId xmlns:p14="http://schemas.microsoft.com/office/powerpoint/2010/main" val="204629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D88310-DF25-2842-B689-0341148D5260}"/>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US" b="1" dirty="0">
                <a:solidFill>
                  <a:schemeClr val="dk2"/>
                </a:solidFill>
                <a:ea typeface="Arial Black"/>
                <a:cs typeface="Arial Black"/>
                <a:sym typeface="Arial Black"/>
              </a:rPr>
              <a:t>Communication Styles Cheat Sheet</a:t>
            </a:r>
            <a:r>
              <a:rPr lang="en-US" dirty="0">
                <a:sym typeface="Arial Black"/>
              </a:rPr>
              <a:t> </a:t>
            </a:r>
            <a:r>
              <a:rPr lang="en-IN" b="1" dirty="0">
                <a:solidFill>
                  <a:schemeClr val="dk2"/>
                </a:solidFill>
                <a:ea typeface="Arial Black"/>
                <a:cs typeface="Arial Black"/>
                <a:sym typeface="Arial Black"/>
              </a:rPr>
              <a:t>(Cont.)</a:t>
            </a:r>
            <a:endParaRPr lang="en-IN" sz="2400" dirty="0">
              <a:solidFill>
                <a:schemeClr val="tx1"/>
              </a:solidFill>
              <a:latin typeface="+mn-lt"/>
              <a:ea typeface="Arial Black"/>
              <a:cs typeface="Arial Black"/>
              <a:sym typeface="Arial Black"/>
            </a:endParaRPr>
          </a:p>
        </p:txBody>
      </p:sp>
      <p:sp>
        <p:nvSpPr>
          <p:cNvPr id="3" name="Rectangle 2">
            <a:extLst>
              <a:ext uri="{FF2B5EF4-FFF2-40B4-BE49-F238E27FC236}">
                <a16:creationId xmlns:a16="http://schemas.microsoft.com/office/drawing/2014/main" id="{5E652997-DE48-2F4C-89A5-E0137CDC6731}"/>
              </a:ext>
            </a:extLst>
          </p:cNvPr>
          <p:cNvSpPr/>
          <p:nvPr/>
        </p:nvSpPr>
        <p:spPr>
          <a:xfrm>
            <a:off x="374073" y="5930661"/>
            <a:ext cx="9281204" cy="230832"/>
          </a:xfrm>
          <a:prstGeom prst="rect">
            <a:avLst/>
          </a:prstGeom>
        </p:spPr>
        <p:txBody>
          <a:bodyPr wrap="square">
            <a:spAutoFit/>
          </a:bodyPr>
          <a:lstStyle/>
          <a:p>
            <a:r>
              <a:rPr lang="en-US" sz="900" dirty="0">
                <a:solidFill>
                  <a:srgbClr val="6F7878"/>
                </a:solidFill>
              </a:rPr>
              <a:t>Source: Gartner (April 2019); </a:t>
            </a:r>
            <a:r>
              <a:rPr lang="en-IN" sz="900" dirty="0">
                <a:solidFill>
                  <a:srgbClr val="6F7878"/>
                </a:solidFill>
              </a:rPr>
              <a:t>Robert and Dorothy Bolton; Social Style/Management Style</a:t>
            </a:r>
            <a:endParaRPr lang="en-US" sz="900" dirty="0">
              <a:solidFill>
                <a:srgbClr val="6F7878"/>
              </a:solidFill>
            </a:endParaRPr>
          </a:p>
        </p:txBody>
      </p:sp>
      <p:graphicFrame>
        <p:nvGraphicFramePr>
          <p:cNvPr id="233" name="Table 232">
            <a:extLst>
              <a:ext uri="{FF2B5EF4-FFF2-40B4-BE49-F238E27FC236}">
                <a16:creationId xmlns:a16="http://schemas.microsoft.com/office/drawing/2014/main" id="{8E7DFA46-EE0C-214F-9DF8-EF1C110C998A}"/>
              </a:ext>
            </a:extLst>
          </p:cNvPr>
          <p:cNvGraphicFramePr>
            <a:graphicFrameLocks noGrp="1"/>
          </p:cNvGraphicFramePr>
          <p:nvPr>
            <p:extLst>
              <p:ext uri="{D42A27DB-BD31-4B8C-83A1-F6EECF244321}">
                <p14:modId xmlns:p14="http://schemas.microsoft.com/office/powerpoint/2010/main" val="694683510"/>
              </p:ext>
            </p:extLst>
          </p:nvPr>
        </p:nvGraphicFramePr>
        <p:xfrm>
          <a:off x="457199" y="1884019"/>
          <a:ext cx="11276015" cy="1711834"/>
        </p:xfrm>
        <a:graphic>
          <a:graphicData uri="http://schemas.openxmlformats.org/drawingml/2006/table">
            <a:tbl>
              <a:tblPr firstRow="1" bandRow="1">
                <a:tableStyleId>{5C22544A-7EE6-4342-B048-85BDC9FD1C3A}</a:tableStyleId>
              </a:tblPr>
              <a:tblGrid>
                <a:gridCol w="2255203">
                  <a:extLst>
                    <a:ext uri="{9D8B030D-6E8A-4147-A177-3AD203B41FA5}">
                      <a16:colId xmlns:a16="http://schemas.microsoft.com/office/drawing/2014/main" val="2163261753"/>
                    </a:ext>
                  </a:extLst>
                </a:gridCol>
                <a:gridCol w="2255203">
                  <a:extLst>
                    <a:ext uri="{9D8B030D-6E8A-4147-A177-3AD203B41FA5}">
                      <a16:colId xmlns:a16="http://schemas.microsoft.com/office/drawing/2014/main" val="1911031340"/>
                    </a:ext>
                  </a:extLst>
                </a:gridCol>
                <a:gridCol w="2255203">
                  <a:extLst>
                    <a:ext uri="{9D8B030D-6E8A-4147-A177-3AD203B41FA5}">
                      <a16:colId xmlns:a16="http://schemas.microsoft.com/office/drawing/2014/main" val="390964780"/>
                    </a:ext>
                  </a:extLst>
                </a:gridCol>
                <a:gridCol w="2255203">
                  <a:extLst>
                    <a:ext uri="{9D8B030D-6E8A-4147-A177-3AD203B41FA5}">
                      <a16:colId xmlns:a16="http://schemas.microsoft.com/office/drawing/2014/main" val="3192266173"/>
                    </a:ext>
                  </a:extLst>
                </a:gridCol>
                <a:gridCol w="2255203">
                  <a:extLst>
                    <a:ext uri="{9D8B030D-6E8A-4147-A177-3AD203B41FA5}">
                      <a16:colId xmlns:a16="http://schemas.microsoft.com/office/drawing/2014/main" val="4201780932"/>
                    </a:ext>
                  </a:extLst>
                </a:gridCol>
              </a:tblGrid>
              <a:tr h="236442">
                <a:tc>
                  <a:txBody>
                    <a:bodyPr/>
                    <a:lstStyle/>
                    <a:p>
                      <a:endParaRPr lang="en-US" sz="1200" dirty="0"/>
                    </a:p>
                  </a:txBody>
                  <a:tcPr>
                    <a:lnL w="12700"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algn="l"/>
                      <a:r>
                        <a:rPr lang="en-US" sz="1200" b="1">
                          <a:solidFill>
                            <a:schemeClr val="bg1"/>
                          </a:solidFill>
                          <a:latin typeface="+mn-lt"/>
                          <a:ea typeface="Arial"/>
                          <a:cs typeface="Arial"/>
                          <a:sym typeface="Arial"/>
                        </a:rPr>
                        <a:t>Driver</a:t>
                      </a:r>
                      <a:endParaRPr lang="en-US" sz="1200" dirty="0">
                        <a:solidFill>
                          <a:schemeClr val="bg1"/>
                        </a:solidFill>
                      </a:endParaRPr>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EFFFE"/>
                          </a:solidFill>
                          <a:latin typeface="+mn-lt"/>
                          <a:ea typeface="Arial"/>
                          <a:cs typeface="Arial"/>
                          <a:sym typeface="Arial"/>
                        </a:rPr>
                        <a:t>Expressive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l"/>
                      <a:r>
                        <a:rPr lang="en-US" sz="1200" b="1">
                          <a:solidFill>
                            <a:schemeClr val="bg1"/>
                          </a:solidFill>
                          <a:latin typeface="+mn-lt"/>
                          <a:ea typeface="Arial"/>
                          <a:cs typeface="Arial"/>
                          <a:sym typeface="Arial"/>
                        </a:rPr>
                        <a:t>Amiable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algn="l"/>
                      <a:r>
                        <a:rPr lang="en-US" sz="1200" b="1">
                          <a:solidFill>
                            <a:schemeClr val="bg1"/>
                          </a:solidFill>
                          <a:latin typeface="+mn-lt"/>
                          <a:ea typeface="Arial"/>
                          <a:cs typeface="Arial"/>
                          <a:sym typeface="Arial"/>
                        </a:rPr>
                        <a:t>Analytical</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1867891913"/>
                  </a:ext>
                </a:extLst>
              </a:tr>
              <a:tr h="236442">
                <a:tc>
                  <a:txBody>
                    <a:bodyPr/>
                    <a:lstStyle/>
                    <a:p>
                      <a:r>
                        <a:rPr lang="en-IN" sz="1200" b="1" dirty="0"/>
                        <a:t>Take the time to be:</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Efficient</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spcBef>
                          <a:spcPts val="0"/>
                        </a:spcBef>
                        <a:spcAft>
                          <a:spcPts val="0"/>
                        </a:spcAft>
                        <a:buNone/>
                      </a:pPr>
                      <a:r>
                        <a:rPr lang="en-US" sz="1200" dirty="0">
                          <a:solidFill>
                            <a:srgbClr val="000000"/>
                          </a:solidFill>
                          <a:latin typeface="+mn-lt"/>
                          <a:ea typeface="Arial"/>
                          <a:cs typeface="Arial"/>
                          <a:sym typeface="Arial"/>
                        </a:rPr>
                        <a:t>Stimulating</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spcBef>
                          <a:spcPts val="0"/>
                        </a:spcBef>
                        <a:spcAft>
                          <a:spcPts val="0"/>
                        </a:spcAft>
                        <a:buNone/>
                      </a:pPr>
                      <a:r>
                        <a:rPr lang="en-US" sz="1200" dirty="0">
                          <a:solidFill>
                            <a:srgbClr val="000000"/>
                          </a:solidFill>
                          <a:latin typeface="+mn-lt"/>
                          <a:ea typeface="Arial"/>
                          <a:cs typeface="Arial"/>
                          <a:sym typeface="Arial"/>
                        </a:rPr>
                        <a:t>Agreeable</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Accurate</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extLst>
                  <a:ext uri="{0D108BD9-81ED-4DB2-BD59-A6C34878D82A}">
                    <a16:rowId xmlns:a16="http://schemas.microsoft.com/office/drawing/2014/main" val="749380742"/>
                  </a:ext>
                </a:extLst>
              </a:tr>
              <a:tr h="236442">
                <a:tc>
                  <a:txBody>
                    <a:bodyPr/>
                    <a:lstStyle/>
                    <a:p>
                      <a:pPr marL="0" marR="0" lvl="0" indent="0" algn="l" rtl="0">
                        <a:spcBef>
                          <a:spcPts val="0"/>
                        </a:spcBef>
                        <a:spcAft>
                          <a:spcPts val="0"/>
                        </a:spcAft>
                        <a:buNone/>
                      </a:pPr>
                      <a:r>
                        <a:rPr lang="en-US" sz="1200" b="1" dirty="0">
                          <a:solidFill>
                            <a:srgbClr val="000000"/>
                          </a:solidFill>
                          <a:latin typeface="+mn-lt"/>
                          <a:ea typeface="Arial"/>
                          <a:cs typeface="Arial"/>
                          <a:sym typeface="Arial"/>
                        </a:rPr>
                        <a:t>Support their:</a:t>
                      </a:r>
                      <a:endParaRPr lang="en-US" sz="1200" dirty="0"/>
                    </a:p>
                  </a:txBody>
                  <a:tcPr marR="36000">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Conclusions and Actions</a:t>
                      </a: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spcBef>
                          <a:spcPts val="0"/>
                        </a:spcBef>
                        <a:spcAft>
                          <a:spcPts val="0"/>
                        </a:spcAft>
                        <a:buNone/>
                      </a:pPr>
                      <a:r>
                        <a:rPr lang="en-US" sz="1200" dirty="0">
                          <a:solidFill>
                            <a:srgbClr val="000000"/>
                          </a:solidFill>
                          <a:latin typeface="+mn-lt"/>
                          <a:ea typeface="Arial"/>
                          <a:cs typeface="Arial"/>
                          <a:sym typeface="Arial"/>
                        </a:rPr>
                        <a:t>Dreams and Intuitions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lnSpc>
                          <a:spcPct val="131532"/>
                        </a:lnSpc>
                        <a:spcBef>
                          <a:spcPts val="0"/>
                        </a:spcBef>
                        <a:spcAft>
                          <a:spcPts val="0"/>
                        </a:spcAft>
                        <a:buNone/>
                      </a:pPr>
                      <a:r>
                        <a:rPr lang="en-US" sz="1200" dirty="0">
                          <a:solidFill>
                            <a:srgbClr val="000000"/>
                          </a:solidFill>
                          <a:latin typeface="+mn-lt"/>
                          <a:ea typeface="Arial"/>
                          <a:cs typeface="Arial"/>
                          <a:sym typeface="Arial"/>
                        </a:rPr>
                        <a:t>Relationships and Feelings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Principles and Thinking</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extLst>
                  <a:ext uri="{0D108BD9-81ED-4DB2-BD59-A6C34878D82A}">
                    <a16:rowId xmlns:a16="http://schemas.microsoft.com/office/drawing/2014/main" val="1968925219"/>
                  </a:ext>
                </a:extLst>
              </a:tr>
              <a:tr h="236442">
                <a:tc>
                  <a:txBody>
                    <a:bodyPr/>
                    <a:lstStyle/>
                    <a:p>
                      <a:pPr marL="0" marR="0" lvl="0" indent="0" algn="l" rtl="0">
                        <a:lnSpc>
                          <a:spcPct val="131532"/>
                        </a:lnSpc>
                        <a:spcBef>
                          <a:spcPts val="0"/>
                        </a:spcBef>
                        <a:spcAft>
                          <a:spcPts val="0"/>
                        </a:spcAft>
                        <a:buNone/>
                      </a:pPr>
                      <a:r>
                        <a:rPr lang="en-IN" sz="1200" b="1" dirty="0">
                          <a:solidFill>
                            <a:srgbClr val="000000"/>
                          </a:solidFill>
                          <a:latin typeface="+mn-lt"/>
                          <a:ea typeface="Arial"/>
                          <a:cs typeface="Arial"/>
                          <a:sym typeface="Arial"/>
                        </a:rPr>
                        <a:t>Persuade them by telling/answering:</a:t>
                      </a:r>
                      <a:endParaRPr lang="en-IN" sz="12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spcBef>
                          <a:spcPts val="0"/>
                        </a:spcBef>
                        <a:spcAft>
                          <a:spcPts val="0"/>
                        </a:spcAft>
                        <a:buNone/>
                      </a:pPr>
                      <a:r>
                        <a:rPr lang="en-US" sz="1200" dirty="0">
                          <a:solidFill>
                            <a:srgbClr val="000000"/>
                          </a:solidFill>
                          <a:latin typeface="+mn-lt"/>
                          <a:ea typeface="Arial"/>
                          <a:cs typeface="Arial"/>
                          <a:sym typeface="Arial"/>
                        </a:rPr>
                        <a:t>What</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Who</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Why</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Arial"/>
                          <a:cs typeface="Arial"/>
                          <a:sym typeface="Arial"/>
                        </a:rPr>
                        <a:t>How</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F4F4F4"/>
                    </a:solidFill>
                  </a:tcPr>
                </a:tc>
                <a:extLst>
                  <a:ext uri="{0D108BD9-81ED-4DB2-BD59-A6C34878D82A}">
                    <a16:rowId xmlns:a16="http://schemas.microsoft.com/office/drawing/2014/main" val="1691186664"/>
                  </a:ext>
                </a:extLst>
              </a:tr>
              <a:tr h="236442">
                <a:tc>
                  <a:txBody>
                    <a:bodyPr/>
                    <a:lstStyle/>
                    <a:p>
                      <a:pPr marL="0" marR="0" lvl="0" indent="0" algn="l" rtl="0">
                        <a:lnSpc>
                          <a:spcPct val="131532"/>
                        </a:lnSpc>
                        <a:spcBef>
                          <a:spcPts val="0"/>
                        </a:spcBef>
                        <a:spcAft>
                          <a:spcPts val="0"/>
                        </a:spcAft>
                        <a:buNone/>
                      </a:pPr>
                      <a:r>
                        <a:rPr lang="en-US" sz="1200" b="1" dirty="0">
                          <a:solidFill>
                            <a:srgbClr val="000000"/>
                          </a:solidFill>
                          <a:latin typeface="+mn-lt"/>
                          <a:ea typeface="Arial"/>
                          <a:cs typeface="Arial"/>
                          <a:sym typeface="Arial"/>
                        </a:rPr>
                        <a:t>For decisions give them:</a:t>
                      </a:r>
                      <a:endParaRPr lang="en-US" sz="12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lnSpc>
                          <a:spcPct val="131532"/>
                        </a:lnSpc>
                        <a:spcBef>
                          <a:spcPts val="0"/>
                        </a:spcBef>
                        <a:spcAft>
                          <a:spcPts val="0"/>
                        </a:spcAft>
                        <a:buNone/>
                      </a:pPr>
                      <a:r>
                        <a:rPr lang="en-US" sz="1200" dirty="0">
                          <a:solidFill>
                            <a:srgbClr val="000000"/>
                          </a:solidFill>
                          <a:latin typeface="+mn-lt"/>
                          <a:ea typeface="Arial"/>
                          <a:cs typeface="Arial"/>
                          <a:sym typeface="Arial"/>
                        </a:rPr>
                        <a:t>Options and Probabilities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lnSpc>
                          <a:spcPct val="131532"/>
                        </a:lnSpc>
                        <a:spcBef>
                          <a:spcPts val="0"/>
                        </a:spcBef>
                        <a:spcAft>
                          <a:spcPts val="0"/>
                        </a:spcAft>
                        <a:buNone/>
                      </a:pPr>
                      <a:r>
                        <a:rPr lang="en-US" sz="1200" dirty="0">
                          <a:solidFill>
                            <a:srgbClr val="000000"/>
                          </a:solidFill>
                          <a:latin typeface="+mn-lt"/>
                          <a:ea typeface="Arial"/>
                          <a:cs typeface="Arial"/>
                          <a:sym typeface="Arial"/>
                        </a:rPr>
                        <a:t>Testimony and Incentives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lnSpc>
                          <a:spcPct val="131532"/>
                        </a:lnSpc>
                        <a:spcBef>
                          <a:spcPts val="0"/>
                        </a:spcBef>
                        <a:spcAft>
                          <a:spcPts val="0"/>
                        </a:spcAft>
                        <a:buNone/>
                      </a:pPr>
                      <a:r>
                        <a:rPr lang="en-US" sz="1200" dirty="0">
                          <a:solidFill>
                            <a:srgbClr val="000000"/>
                          </a:solidFill>
                          <a:latin typeface="+mn-lt"/>
                          <a:ea typeface="Arial"/>
                          <a:cs typeface="Arial"/>
                          <a:sym typeface="Arial"/>
                        </a:rPr>
                        <a:t>Guarantees and Assurances</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F4F4F4"/>
                    </a:solidFill>
                  </a:tcPr>
                </a:tc>
                <a:tc>
                  <a:txBody>
                    <a:bodyPr/>
                    <a:lstStyle/>
                    <a:p>
                      <a:pPr marL="0" marR="0" lvl="0" indent="0" algn="l" rtl="0">
                        <a:spcBef>
                          <a:spcPts val="0"/>
                        </a:spcBef>
                        <a:spcAft>
                          <a:spcPts val="0"/>
                        </a:spcAft>
                        <a:buNone/>
                      </a:pPr>
                      <a:r>
                        <a:rPr lang="en-US" sz="1200" dirty="0">
                          <a:solidFill>
                            <a:srgbClr val="000000"/>
                          </a:solidFill>
                          <a:latin typeface="+mn-lt"/>
                          <a:ea typeface="Arial"/>
                          <a:cs typeface="Arial"/>
                          <a:sym typeface="Arial"/>
                        </a:rPr>
                        <a:t>Evidence and Service</a:t>
                      </a:r>
                      <a:endParaRPr lang="en-US" sz="1200" dirty="0"/>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F4F4F4"/>
                    </a:solidFill>
                  </a:tcPr>
                </a:tc>
                <a:extLst>
                  <a:ext uri="{0D108BD9-81ED-4DB2-BD59-A6C34878D82A}">
                    <a16:rowId xmlns:a16="http://schemas.microsoft.com/office/drawing/2014/main" val="2316391821"/>
                  </a:ext>
                </a:extLst>
              </a:tr>
            </a:tbl>
          </a:graphicData>
        </a:graphic>
      </p:graphicFrame>
      <p:sp>
        <p:nvSpPr>
          <p:cNvPr id="4" name="Rectangle 3">
            <a:extLst>
              <a:ext uri="{FF2B5EF4-FFF2-40B4-BE49-F238E27FC236}">
                <a16:creationId xmlns:a16="http://schemas.microsoft.com/office/drawing/2014/main" id="{B17CFC00-6E4C-EE45-BDB1-4B93D704501A}"/>
              </a:ext>
            </a:extLst>
          </p:cNvPr>
          <p:cNvSpPr/>
          <p:nvPr/>
        </p:nvSpPr>
        <p:spPr>
          <a:xfrm>
            <a:off x="412596" y="1415665"/>
            <a:ext cx="6096000" cy="343492"/>
          </a:xfrm>
          <a:prstGeom prst="rect">
            <a:avLst/>
          </a:prstGeom>
        </p:spPr>
        <p:txBody>
          <a:bodyPr>
            <a:spAutoFit/>
          </a:bodyPr>
          <a:lstStyle/>
          <a:p>
            <a:pPr lvl="0">
              <a:lnSpc>
                <a:spcPct val="155697"/>
              </a:lnSpc>
            </a:pPr>
            <a:r>
              <a:rPr lang="en-IN" sz="1200" b="1" dirty="0">
                <a:solidFill>
                  <a:srgbClr val="000000"/>
                </a:solidFill>
                <a:ea typeface="Arial"/>
                <a:cs typeface="Arial"/>
                <a:sym typeface="Arial"/>
              </a:rPr>
              <a:t>When interacting with the style you should:</a:t>
            </a:r>
            <a:endParaRPr lang="en-IN" sz="1200" dirty="0"/>
          </a:p>
        </p:txBody>
      </p:sp>
    </p:spTree>
    <p:extLst>
      <p:ext uri="{BB962C8B-B14F-4D97-AF65-F5344CB8AC3E}">
        <p14:creationId xmlns:p14="http://schemas.microsoft.com/office/powerpoint/2010/main" val="3201563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D88310-DF25-2842-B689-0341148D5260}"/>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US" dirty="0">
                <a:solidFill>
                  <a:schemeClr val="dk2"/>
                </a:solidFill>
                <a:ea typeface="Arial Black"/>
                <a:cs typeface="Arial Black"/>
                <a:sym typeface="Arial Black"/>
              </a:rPr>
              <a:t>Communication Style Appendix </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Flex To Work Well With Others </a:t>
            </a:r>
          </a:p>
        </p:txBody>
      </p:sp>
      <p:sp>
        <p:nvSpPr>
          <p:cNvPr id="3" name="Rectangle 2">
            <a:extLst>
              <a:ext uri="{FF2B5EF4-FFF2-40B4-BE49-F238E27FC236}">
                <a16:creationId xmlns:a16="http://schemas.microsoft.com/office/drawing/2014/main" id="{5E652997-DE48-2F4C-89A5-E0137CDC6731}"/>
              </a:ext>
            </a:extLst>
          </p:cNvPr>
          <p:cNvSpPr/>
          <p:nvPr/>
        </p:nvSpPr>
        <p:spPr>
          <a:xfrm>
            <a:off x="374073" y="5930661"/>
            <a:ext cx="9281204" cy="230832"/>
          </a:xfrm>
          <a:prstGeom prst="rect">
            <a:avLst/>
          </a:prstGeom>
        </p:spPr>
        <p:txBody>
          <a:bodyPr wrap="square">
            <a:spAutoFit/>
          </a:bodyPr>
          <a:lstStyle/>
          <a:p>
            <a:r>
              <a:rPr lang="en-US" sz="900" dirty="0">
                <a:solidFill>
                  <a:srgbClr val="6F7878"/>
                </a:solidFill>
              </a:rPr>
              <a:t>Source: Gartner (April 2019)</a:t>
            </a:r>
          </a:p>
        </p:txBody>
      </p:sp>
      <p:graphicFrame>
        <p:nvGraphicFramePr>
          <p:cNvPr id="233" name="Table 232">
            <a:extLst>
              <a:ext uri="{FF2B5EF4-FFF2-40B4-BE49-F238E27FC236}">
                <a16:creationId xmlns:a16="http://schemas.microsoft.com/office/drawing/2014/main" id="{8E7DFA46-EE0C-214F-9DF8-EF1C110C998A}"/>
              </a:ext>
            </a:extLst>
          </p:cNvPr>
          <p:cNvGraphicFramePr>
            <a:graphicFrameLocks noGrp="1"/>
          </p:cNvGraphicFramePr>
          <p:nvPr>
            <p:extLst>
              <p:ext uri="{D42A27DB-BD31-4B8C-83A1-F6EECF244321}">
                <p14:modId xmlns:p14="http://schemas.microsoft.com/office/powerpoint/2010/main" val="3265144843"/>
              </p:ext>
            </p:extLst>
          </p:nvPr>
        </p:nvGraphicFramePr>
        <p:xfrm>
          <a:off x="457199" y="1538330"/>
          <a:ext cx="11276018" cy="4389120"/>
        </p:xfrm>
        <a:graphic>
          <a:graphicData uri="http://schemas.openxmlformats.org/drawingml/2006/table">
            <a:tbl>
              <a:tblPr firstRow="1" bandRow="1">
                <a:tableStyleId>{5C22544A-7EE6-4342-B048-85BDC9FD1C3A}</a:tableStyleId>
              </a:tblPr>
              <a:tblGrid>
                <a:gridCol w="245328">
                  <a:extLst>
                    <a:ext uri="{9D8B030D-6E8A-4147-A177-3AD203B41FA5}">
                      <a16:colId xmlns:a16="http://schemas.microsoft.com/office/drawing/2014/main" val="1532287848"/>
                    </a:ext>
                  </a:extLst>
                </a:gridCol>
                <a:gridCol w="1003610">
                  <a:extLst>
                    <a:ext uri="{9D8B030D-6E8A-4147-A177-3AD203B41FA5}">
                      <a16:colId xmlns:a16="http://schemas.microsoft.com/office/drawing/2014/main" val="2163261753"/>
                    </a:ext>
                  </a:extLst>
                </a:gridCol>
                <a:gridCol w="2506770">
                  <a:extLst>
                    <a:ext uri="{9D8B030D-6E8A-4147-A177-3AD203B41FA5}">
                      <a16:colId xmlns:a16="http://schemas.microsoft.com/office/drawing/2014/main" val="1911031340"/>
                    </a:ext>
                  </a:extLst>
                </a:gridCol>
                <a:gridCol w="2506770">
                  <a:extLst>
                    <a:ext uri="{9D8B030D-6E8A-4147-A177-3AD203B41FA5}">
                      <a16:colId xmlns:a16="http://schemas.microsoft.com/office/drawing/2014/main" val="390964780"/>
                    </a:ext>
                  </a:extLst>
                </a:gridCol>
                <a:gridCol w="2506770">
                  <a:extLst>
                    <a:ext uri="{9D8B030D-6E8A-4147-A177-3AD203B41FA5}">
                      <a16:colId xmlns:a16="http://schemas.microsoft.com/office/drawing/2014/main" val="3192266173"/>
                    </a:ext>
                  </a:extLst>
                </a:gridCol>
                <a:gridCol w="2506770">
                  <a:extLst>
                    <a:ext uri="{9D8B030D-6E8A-4147-A177-3AD203B41FA5}">
                      <a16:colId xmlns:a16="http://schemas.microsoft.com/office/drawing/2014/main" val="4201780932"/>
                    </a:ext>
                  </a:extLst>
                </a:gridCol>
              </a:tblGrid>
              <a:tr h="183956">
                <a:tc>
                  <a:txBody>
                    <a:bodyPr/>
                    <a:lstStyle/>
                    <a:p>
                      <a:endParaRPr lang="en-US" sz="1200" dirty="0"/>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endParaRPr lang="en-US" sz="1200" dirty="0"/>
                    </a:p>
                  </a:txBody>
                  <a:tcPr>
                    <a:lnL w="3175"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ea typeface="Arial"/>
                          <a:cs typeface="Arial"/>
                          <a:sym typeface="Arial"/>
                        </a:rPr>
                        <a:t>Their Communication Style </a:t>
                      </a:r>
                      <a:endParaRPr lang="en-US" sz="2400" dirty="0">
                        <a:solidFill>
                          <a:schemeClr val="tx1"/>
                        </a:solidFill>
                      </a:endParaRPr>
                    </a:p>
                  </a:txBody>
                  <a:tcPr anchor="ctr">
                    <a:lnL w="12700"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9AD7"/>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hMerge="1">
                  <a:txBody>
                    <a:bodyPr/>
                    <a:lstStyle/>
                    <a:p>
                      <a:pPr algn="l"/>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hMerge="1">
                  <a:txBody>
                    <a:bodyPr/>
                    <a:lstStyle/>
                    <a:p>
                      <a:pPr algn="l"/>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481326866"/>
                  </a:ext>
                </a:extLst>
              </a:tr>
              <a:tr h="0">
                <a:tc>
                  <a:txBody>
                    <a:bodyPr/>
                    <a:lstStyle/>
                    <a:p>
                      <a:endParaRPr lang="en-US" sz="1200" dirty="0"/>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endParaRPr lang="en-US" sz="1200" dirty="0"/>
                    </a:p>
                  </a:txBody>
                  <a:tcPr>
                    <a:lnL w="3175"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algn="l"/>
                      <a:r>
                        <a:rPr lang="en-US" sz="1200" b="1" dirty="0">
                          <a:solidFill>
                            <a:schemeClr val="bg1"/>
                          </a:solidFill>
                          <a:latin typeface="+mn-lt"/>
                          <a:ea typeface="Arial"/>
                          <a:cs typeface="Arial"/>
                          <a:sym typeface="Arial"/>
                        </a:rPr>
                        <a:t>Driver</a:t>
                      </a:r>
                      <a:endParaRPr lang="en-US" sz="1200" dirty="0">
                        <a:solidFill>
                          <a:schemeClr val="bg1"/>
                        </a:solidFill>
                      </a:endParaRPr>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EFFFE"/>
                          </a:solidFill>
                          <a:latin typeface="+mn-lt"/>
                          <a:ea typeface="Arial"/>
                          <a:cs typeface="Arial"/>
                          <a:sym typeface="Arial"/>
                        </a:rPr>
                        <a:t>Analytic</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Arial"/>
                          <a:cs typeface="Arial"/>
                          <a:sym typeface="Arial"/>
                        </a:rPr>
                        <a:t>Expressive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Arial"/>
                          <a:cs typeface="Arial"/>
                          <a:sym typeface="Arial"/>
                        </a:rPr>
                        <a:t>Amiable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1867891913"/>
                  </a:ext>
                </a:extLst>
              </a:tr>
              <a:tr h="660281">
                <a:tc rowSpan="2">
                  <a:txBody>
                    <a:bodyPr/>
                    <a:lstStyle/>
                    <a:p>
                      <a:pPr marL="0" marR="0" lvl="0" indent="0" algn="ctr" rtl="0">
                        <a:spcBef>
                          <a:spcPts val="0"/>
                        </a:spcBef>
                        <a:spcAft>
                          <a:spcPts val="0"/>
                        </a:spcAft>
                        <a:buNone/>
                      </a:pPr>
                      <a:r>
                        <a:rPr lang="en-US" sz="1400" b="1" dirty="0">
                          <a:solidFill>
                            <a:schemeClr val="tx1"/>
                          </a:solidFill>
                          <a:latin typeface="+mn-lt"/>
                          <a:ea typeface="Arial"/>
                          <a:cs typeface="Arial"/>
                          <a:sym typeface="Arial"/>
                        </a:rPr>
                        <a:t>Their Communication Style </a:t>
                      </a:r>
                      <a:endParaRPr lang="en-US" sz="2800" dirty="0">
                        <a:solidFill>
                          <a:schemeClr val="tx1"/>
                        </a:solidFill>
                      </a:endParaRPr>
                    </a:p>
                  </a:txBody>
                  <a:tcPr marL="0" marR="0" marT="0" marB="0" vert="vert270"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9AD7"/>
                    </a:solidFill>
                  </a:tcPr>
                </a:tc>
                <a:tc>
                  <a:txBody>
                    <a:bodyPr/>
                    <a:lstStyle/>
                    <a:p>
                      <a:r>
                        <a:rPr lang="en-IN" sz="1200" b="1" dirty="0">
                          <a:solidFill>
                            <a:schemeClr val="bg1"/>
                          </a:solidFill>
                        </a:rPr>
                        <a:t>Driver</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Directly address questions, and get to business quickly.</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Focus on results.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Let them lead conversation occasionally.</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Offer options so they feel they are making the ultimate decision.</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Be willing to be flexible.</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Allow time to gain answers.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Give the reasoning behind your thoughts.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Accept silence, and be patient.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Do not interrupt.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Speak softly, and follow up in writing.</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Be less abrupt, lighten up, and be energetic.</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Talk about yourself.</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Respond to </a:t>
                      </a:r>
                      <a:r>
                        <a:rPr lang="en-IN" sz="1200" dirty="0" err="1">
                          <a:solidFill>
                            <a:srgbClr val="000000"/>
                          </a:solidFill>
                          <a:latin typeface="+mn-lt"/>
                          <a:ea typeface="Arial"/>
                          <a:cs typeface="Arial"/>
                          <a:sym typeface="Arial"/>
                        </a:rPr>
                        <a:t>humor</a:t>
                      </a:r>
                      <a:r>
                        <a:rPr lang="en-IN" sz="1200" dirty="0">
                          <a:solidFill>
                            <a:srgbClr val="000000"/>
                          </a:solidFill>
                          <a:latin typeface="+mn-lt"/>
                          <a:ea typeface="Arial"/>
                          <a:cs typeface="Arial"/>
                          <a:sym typeface="Arial"/>
                        </a:rPr>
                        <a: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Focus first on the big picture and then consider how to achieve it through action plans.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Facilitate decision making </a:t>
                      </a:r>
                      <a:br>
                        <a:rPr lang="en-IN" sz="1200" dirty="0">
                          <a:solidFill>
                            <a:srgbClr val="000000"/>
                          </a:solidFill>
                          <a:latin typeface="+mn-lt"/>
                          <a:ea typeface="Arial"/>
                          <a:cs typeface="Arial"/>
                          <a:sym typeface="Arial"/>
                        </a:rPr>
                      </a:br>
                      <a:r>
                        <a:rPr lang="en-IN" sz="1200" dirty="0">
                          <a:solidFill>
                            <a:srgbClr val="000000"/>
                          </a:solidFill>
                          <a:latin typeface="+mn-lt"/>
                          <a:ea typeface="Arial"/>
                          <a:cs typeface="Arial"/>
                          <a:sym typeface="Arial"/>
                        </a:rPr>
                        <a:t>without putting excessive </a:t>
                      </a:r>
                      <a:br>
                        <a:rPr lang="en-IN" sz="1200" dirty="0">
                          <a:solidFill>
                            <a:srgbClr val="000000"/>
                          </a:solidFill>
                          <a:latin typeface="+mn-lt"/>
                          <a:ea typeface="Arial"/>
                          <a:cs typeface="Arial"/>
                          <a:sym typeface="Arial"/>
                        </a:rPr>
                      </a:br>
                      <a:r>
                        <a:rPr lang="en-IN" sz="1200" dirty="0">
                          <a:solidFill>
                            <a:srgbClr val="000000"/>
                          </a:solidFill>
                          <a:latin typeface="+mn-lt"/>
                          <a:ea typeface="Arial"/>
                          <a:cs typeface="Arial"/>
                          <a:sym typeface="Arial"/>
                        </a:rPr>
                        <a:t>pressure on them.</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Show empathy, and soften your language.</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Don’t leap straight to business.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Think of the person as part of the solution; reflect on their opinions.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Feelers like arguments — to a point; avoid becoming too dogmatic even when they are.</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749380742"/>
                  </a:ext>
                </a:extLst>
              </a:tr>
              <a:tr h="1493985">
                <a:tc vMerge="1">
                  <a:txBody>
                    <a:bodyPr/>
                    <a:lstStyle/>
                    <a:p>
                      <a:pPr marL="0" marR="0" lvl="0" indent="0" algn="ctr" rtl="0">
                        <a:spcBef>
                          <a:spcPts val="0"/>
                        </a:spcBef>
                        <a:spcAft>
                          <a:spcPts val="0"/>
                        </a:spcAft>
                        <a:buNone/>
                      </a:pPr>
                      <a:endParaRPr lang="en-US" sz="2800" dirty="0"/>
                    </a:p>
                  </a:txBody>
                  <a:tcPr vert="vert270"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2856"/>
                    </a:solidFill>
                  </a:tcPr>
                </a:tc>
                <a:tc>
                  <a:txBody>
                    <a:bodyPr/>
                    <a:lstStyle/>
                    <a:p>
                      <a:r>
                        <a:rPr lang="en-US" sz="1200" b="1" dirty="0">
                          <a:solidFill>
                            <a:schemeClr val="bg1"/>
                          </a:solidFill>
                          <a:latin typeface="+mn-lt"/>
                          <a:ea typeface="Arial"/>
                          <a:cs typeface="Arial"/>
                          <a:sym typeface="Arial"/>
                        </a:rPr>
                        <a:t>Analytical</a:t>
                      </a:r>
                      <a:endParaRPr lang="en-US" sz="1200" b="1" dirty="0">
                        <a:solidFill>
                          <a:schemeClr val="bg1"/>
                        </a:solidFill>
                      </a:endParaRPr>
                    </a:p>
                  </a:txBody>
                  <a:tcPr marR="3600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2856"/>
                    </a:solid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Keep it short; don’t overload with information.</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Show concrete action being taken.</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Be prepared to “run with it.”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Maintain direct eye contact and direct posture.</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Select only the key facts.</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Have an agenda, and keep to the point.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Set time frames.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Keep the big picture in mind; don’t get focused too much on details.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See that milestone dates are in the action plan; set up progress reports.</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Pick up the pace.</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Keep an open mind; be willing to move from your original plans.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Use action-oriented language.</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Give the top-line summary of performance improvement areas; don’t </a:t>
                      </a:r>
                      <a:r>
                        <a:rPr lang="en-IN" sz="1200" dirty="0" err="1">
                          <a:solidFill>
                            <a:srgbClr val="000000"/>
                          </a:solidFill>
                          <a:latin typeface="+mn-lt"/>
                          <a:ea typeface="Arial"/>
                          <a:cs typeface="Arial"/>
                          <a:sym typeface="Arial"/>
                        </a:rPr>
                        <a:t>nitpick</a:t>
                      </a:r>
                      <a:r>
                        <a:rPr lang="en-IN" sz="1200" dirty="0">
                          <a:solidFill>
                            <a:srgbClr val="000000"/>
                          </a:solidFill>
                          <a:latin typeface="+mn-lt"/>
                          <a:ea typeface="Arial"/>
                          <a:cs typeface="Arial"/>
                          <a:sym typeface="Arial"/>
                        </a:rPr>
                        <a: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Focus less on the process and more on the potential results.</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Appreciate their input and don’t over-challenge their viewpoint.</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Encourage questions.</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It’s not just about process; show some passion.</a:t>
                      </a:r>
                    </a:p>
                    <a:p>
                      <a:pPr marL="133350" marR="0" lvl="0" indent="-133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N" sz="1200" dirty="0">
                          <a:solidFill>
                            <a:srgbClr val="000000"/>
                          </a:solidFill>
                          <a:latin typeface="+mn-lt"/>
                          <a:ea typeface="Arial"/>
                          <a:cs typeface="Arial"/>
                          <a:sym typeface="Arial"/>
                        </a:rPr>
                        <a:t>Do not feel obligated to provide a clear solution to every challenge; sometimes just talking is enough.</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968925219"/>
                  </a:ext>
                </a:extLst>
              </a:tr>
            </a:tbl>
          </a:graphicData>
        </a:graphic>
      </p:graphicFrame>
      <p:sp>
        <p:nvSpPr>
          <p:cNvPr id="4" name="TextBox 3">
            <a:extLst>
              <a:ext uri="{FF2B5EF4-FFF2-40B4-BE49-F238E27FC236}">
                <a16:creationId xmlns:a16="http://schemas.microsoft.com/office/drawing/2014/main" id="{A043897B-6F2F-7C46-B674-678ECD5F46FF}"/>
              </a:ext>
            </a:extLst>
          </p:cNvPr>
          <p:cNvSpPr txBox="1"/>
          <p:nvPr/>
        </p:nvSpPr>
        <p:spPr>
          <a:xfrm>
            <a:off x="724395" y="-926275"/>
            <a:ext cx="184731" cy="369332"/>
          </a:xfrm>
          <a:prstGeom prst="rect">
            <a:avLst/>
          </a:prstGeom>
          <a:noFill/>
        </p:spPr>
        <p:txBody>
          <a:bodyPr wrap="none" lIns="91440" rtlCol="0">
            <a:spAutoFit/>
          </a:bodyPr>
          <a:lstStyle/>
          <a:p>
            <a:endParaRPr lang="en-US" dirty="0" err="1"/>
          </a:p>
        </p:txBody>
      </p:sp>
    </p:spTree>
    <p:extLst>
      <p:ext uri="{BB962C8B-B14F-4D97-AF65-F5344CB8AC3E}">
        <p14:creationId xmlns:p14="http://schemas.microsoft.com/office/powerpoint/2010/main" val="125184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D88310-DF25-2842-B689-0341148D5260}"/>
              </a:ext>
            </a:extLst>
          </p:cNvPr>
          <p:cNvSpPr txBox="1">
            <a:spLocks/>
          </p:cNvSpPr>
          <p:nvPr/>
        </p:nvSpPr>
        <p:spPr>
          <a:xfrm>
            <a:off x="457200" y="366713"/>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r>
              <a:rPr lang="en-US" dirty="0">
                <a:solidFill>
                  <a:schemeClr val="dk2"/>
                </a:solidFill>
                <a:ea typeface="Arial Black"/>
                <a:cs typeface="Arial Black"/>
                <a:sym typeface="Arial Black"/>
              </a:rPr>
              <a:t>Communication Style Appendix </a:t>
            </a:r>
            <a:r>
              <a:rPr lang="en-IN" b="1" dirty="0">
                <a:solidFill>
                  <a:schemeClr val="dk2"/>
                </a:solidFill>
                <a:ea typeface="Arial Black"/>
                <a:cs typeface="Arial Black"/>
                <a:sym typeface="Arial Black"/>
              </a:rPr>
              <a:t>(Cont.)</a:t>
            </a:r>
            <a:r>
              <a:rPr lang="en-US" dirty="0">
                <a:solidFill>
                  <a:schemeClr val="dk2"/>
                </a:solidFill>
                <a:ea typeface="Arial Black"/>
                <a:cs typeface="Arial Black"/>
                <a:sym typeface="Arial Black"/>
              </a:rPr>
              <a:t> </a:t>
            </a:r>
            <a:br>
              <a:rPr lang="en-IN" b="1" dirty="0">
                <a:solidFill>
                  <a:schemeClr val="dk2"/>
                </a:solidFill>
                <a:ea typeface="Arial Black"/>
                <a:cs typeface="Arial Black"/>
                <a:sym typeface="Arial Black"/>
              </a:rPr>
            </a:br>
            <a:r>
              <a:rPr lang="en-IN" sz="2400" dirty="0">
                <a:solidFill>
                  <a:schemeClr val="tx1"/>
                </a:solidFill>
                <a:latin typeface="+mn-lt"/>
                <a:ea typeface="Arial Black"/>
                <a:cs typeface="Arial Black"/>
                <a:sym typeface="Arial Black"/>
              </a:rPr>
              <a:t>Flex To Work Well With Others </a:t>
            </a:r>
          </a:p>
        </p:txBody>
      </p:sp>
      <p:sp>
        <p:nvSpPr>
          <p:cNvPr id="3" name="Rectangle 2">
            <a:extLst>
              <a:ext uri="{FF2B5EF4-FFF2-40B4-BE49-F238E27FC236}">
                <a16:creationId xmlns:a16="http://schemas.microsoft.com/office/drawing/2014/main" id="{5E652997-DE48-2F4C-89A5-E0137CDC6731}"/>
              </a:ext>
            </a:extLst>
          </p:cNvPr>
          <p:cNvSpPr/>
          <p:nvPr/>
        </p:nvSpPr>
        <p:spPr>
          <a:xfrm>
            <a:off x="374073" y="5930661"/>
            <a:ext cx="9281204" cy="230832"/>
          </a:xfrm>
          <a:prstGeom prst="rect">
            <a:avLst/>
          </a:prstGeom>
        </p:spPr>
        <p:txBody>
          <a:bodyPr wrap="square">
            <a:spAutoFit/>
          </a:bodyPr>
          <a:lstStyle/>
          <a:p>
            <a:r>
              <a:rPr lang="en-US" sz="900" dirty="0">
                <a:solidFill>
                  <a:srgbClr val="6F7878"/>
                </a:solidFill>
              </a:rPr>
              <a:t>Source: Gartner (April 2019)</a:t>
            </a:r>
          </a:p>
        </p:txBody>
      </p:sp>
      <p:graphicFrame>
        <p:nvGraphicFramePr>
          <p:cNvPr id="233" name="Table 232">
            <a:extLst>
              <a:ext uri="{FF2B5EF4-FFF2-40B4-BE49-F238E27FC236}">
                <a16:creationId xmlns:a16="http://schemas.microsoft.com/office/drawing/2014/main" id="{8E7DFA46-EE0C-214F-9DF8-EF1C110C998A}"/>
              </a:ext>
            </a:extLst>
          </p:cNvPr>
          <p:cNvGraphicFramePr>
            <a:graphicFrameLocks noGrp="1"/>
          </p:cNvGraphicFramePr>
          <p:nvPr>
            <p:extLst>
              <p:ext uri="{D42A27DB-BD31-4B8C-83A1-F6EECF244321}">
                <p14:modId xmlns:p14="http://schemas.microsoft.com/office/powerpoint/2010/main" val="2739580086"/>
              </p:ext>
            </p:extLst>
          </p:nvPr>
        </p:nvGraphicFramePr>
        <p:xfrm>
          <a:off x="457199" y="1538330"/>
          <a:ext cx="11276018" cy="4389120"/>
        </p:xfrm>
        <a:graphic>
          <a:graphicData uri="http://schemas.openxmlformats.org/drawingml/2006/table">
            <a:tbl>
              <a:tblPr firstRow="1" bandRow="1">
                <a:tableStyleId>{5C22544A-7EE6-4342-B048-85BDC9FD1C3A}</a:tableStyleId>
              </a:tblPr>
              <a:tblGrid>
                <a:gridCol w="245328">
                  <a:extLst>
                    <a:ext uri="{9D8B030D-6E8A-4147-A177-3AD203B41FA5}">
                      <a16:colId xmlns:a16="http://schemas.microsoft.com/office/drawing/2014/main" val="1532287848"/>
                    </a:ext>
                  </a:extLst>
                </a:gridCol>
                <a:gridCol w="1003610">
                  <a:extLst>
                    <a:ext uri="{9D8B030D-6E8A-4147-A177-3AD203B41FA5}">
                      <a16:colId xmlns:a16="http://schemas.microsoft.com/office/drawing/2014/main" val="2163261753"/>
                    </a:ext>
                  </a:extLst>
                </a:gridCol>
                <a:gridCol w="2506770">
                  <a:extLst>
                    <a:ext uri="{9D8B030D-6E8A-4147-A177-3AD203B41FA5}">
                      <a16:colId xmlns:a16="http://schemas.microsoft.com/office/drawing/2014/main" val="1911031340"/>
                    </a:ext>
                  </a:extLst>
                </a:gridCol>
                <a:gridCol w="2506770">
                  <a:extLst>
                    <a:ext uri="{9D8B030D-6E8A-4147-A177-3AD203B41FA5}">
                      <a16:colId xmlns:a16="http://schemas.microsoft.com/office/drawing/2014/main" val="390964780"/>
                    </a:ext>
                  </a:extLst>
                </a:gridCol>
                <a:gridCol w="2506770">
                  <a:extLst>
                    <a:ext uri="{9D8B030D-6E8A-4147-A177-3AD203B41FA5}">
                      <a16:colId xmlns:a16="http://schemas.microsoft.com/office/drawing/2014/main" val="3192266173"/>
                    </a:ext>
                  </a:extLst>
                </a:gridCol>
                <a:gridCol w="2506770">
                  <a:extLst>
                    <a:ext uri="{9D8B030D-6E8A-4147-A177-3AD203B41FA5}">
                      <a16:colId xmlns:a16="http://schemas.microsoft.com/office/drawing/2014/main" val="4201780932"/>
                    </a:ext>
                  </a:extLst>
                </a:gridCol>
              </a:tblGrid>
              <a:tr h="183956">
                <a:tc>
                  <a:txBody>
                    <a:bodyPr/>
                    <a:lstStyle/>
                    <a:p>
                      <a:endParaRPr lang="en-US" sz="1200" dirty="0"/>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endParaRPr lang="en-US" sz="1200" dirty="0"/>
                    </a:p>
                  </a:txBody>
                  <a:tcPr>
                    <a:lnL w="3175"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ea typeface="Arial"/>
                          <a:cs typeface="Arial"/>
                          <a:sym typeface="Arial"/>
                        </a:rPr>
                        <a:t>Their Communication Style </a:t>
                      </a:r>
                      <a:endParaRPr lang="en-US" sz="2400" dirty="0">
                        <a:solidFill>
                          <a:schemeClr val="tx1"/>
                        </a:solidFill>
                      </a:endParaRPr>
                    </a:p>
                  </a:txBody>
                  <a:tcPr anchor="ctr">
                    <a:lnL w="12700"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9AD7"/>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hMerge="1">
                  <a:txBody>
                    <a:bodyPr/>
                    <a:lstStyle/>
                    <a:p>
                      <a:pPr algn="l"/>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hMerge="1">
                  <a:txBody>
                    <a:bodyPr/>
                    <a:lstStyle/>
                    <a:p>
                      <a:pPr algn="l"/>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481326866"/>
                  </a:ext>
                </a:extLst>
              </a:tr>
              <a:tr h="0">
                <a:tc>
                  <a:txBody>
                    <a:bodyPr/>
                    <a:lstStyle/>
                    <a:p>
                      <a:endParaRPr lang="en-US" sz="1200" dirty="0"/>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endParaRPr lang="en-US" sz="1200" dirty="0"/>
                    </a:p>
                  </a:txBody>
                  <a:tcPr>
                    <a:lnL w="3175" cap="flat" cmpd="sng" algn="ctr">
                      <a:no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algn="l"/>
                      <a:r>
                        <a:rPr lang="en-US" sz="1200" b="1" dirty="0">
                          <a:solidFill>
                            <a:schemeClr val="bg1"/>
                          </a:solidFill>
                          <a:latin typeface="+mn-lt"/>
                          <a:ea typeface="Arial"/>
                          <a:cs typeface="Arial"/>
                          <a:sym typeface="Arial"/>
                        </a:rPr>
                        <a:t>Driver</a:t>
                      </a:r>
                      <a:endParaRPr lang="en-US" sz="1200" dirty="0">
                        <a:solidFill>
                          <a:schemeClr val="bg1"/>
                        </a:solidFill>
                      </a:endParaRPr>
                    </a:p>
                  </a:txBody>
                  <a:tcPr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EFFFE"/>
                          </a:solidFill>
                          <a:latin typeface="+mn-lt"/>
                          <a:ea typeface="Arial"/>
                          <a:cs typeface="Arial"/>
                          <a:sym typeface="Arial"/>
                        </a:rPr>
                        <a:t>Analytic</a:t>
                      </a:r>
                      <a:endParaRPr lang="en-US" sz="1200" dirty="0"/>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Arial"/>
                          <a:cs typeface="Arial"/>
                          <a:sym typeface="Arial"/>
                        </a:rPr>
                        <a:t>Expressive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Arial"/>
                          <a:cs typeface="Arial"/>
                          <a:sym typeface="Arial"/>
                        </a:rPr>
                        <a:t>Amiable</a:t>
                      </a:r>
                      <a:endParaRPr lang="en-US" sz="1200" dirty="0">
                        <a:solidFill>
                          <a:schemeClr val="bg1"/>
                        </a:solidFill>
                      </a:endParaRPr>
                    </a:p>
                  </a:txBody>
                  <a:tcPr anchor="ct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extLst>
                  <a:ext uri="{0D108BD9-81ED-4DB2-BD59-A6C34878D82A}">
                    <a16:rowId xmlns:a16="http://schemas.microsoft.com/office/drawing/2014/main" val="1867891913"/>
                  </a:ext>
                </a:extLst>
              </a:tr>
              <a:tr h="660281">
                <a:tc rowSpan="2">
                  <a:txBody>
                    <a:bodyPr/>
                    <a:lstStyle/>
                    <a:p>
                      <a:pPr marL="0" marR="0" lvl="0" indent="0" algn="ctr" rtl="0">
                        <a:spcBef>
                          <a:spcPts val="0"/>
                        </a:spcBef>
                        <a:spcAft>
                          <a:spcPts val="0"/>
                        </a:spcAft>
                        <a:buNone/>
                      </a:pPr>
                      <a:r>
                        <a:rPr lang="en-US" sz="1400" b="1" dirty="0">
                          <a:solidFill>
                            <a:schemeClr val="tx1"/>
                          </a:solidFill>
                          <a:latin typeface="+mn-lt"/>
                          <a:ea typeface="Arial"/>
                          <a:cs typeface="Arial"/>
                          <a:sym typeface="Arial"/>
                        </a:rPr>
                        <a:t>Their Communication Style </a:t>
                      </a:r>
                      <a:endParaRPr lang="en-US" sz="2800" dirty="0">
                        <a:solidFill>
                          <a:schemeClr val="tx1"/>
                        </a:solidFill>
                      </a:endParaRPr>
                    </a:p>
                  </a:txBody>
                  <a:tcPr marL="0" marR="0" marT="0" marB="0" vert="vert270"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9A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solidFill>
                            <a:schemeClr val="bg1"/>
                          </a:solidFill>
                        </a:rPr>
                        <a:t>Expressive</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solidFill>
                      <a:srgbClr val="002856"/>
                    </a:solid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Show commitment toward the goal.</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Be specific, clear, and brief.</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Involve them in decision making.</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Stick to the facts, and stay on topic.</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Provide a limited number of options, and leave ultimate decision up to them.</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Stick to the rules and procedures.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Be organized, and have a clear plan of action.</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Follow through on what you say you will do.</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Encourage them to make a decision, but refrain from making it for them.</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compete for attention; let them speak.</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Keep to the task at hand; don’t let forward- thinking goals take priority over immediate development needs.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Set clear objectives for each session, but be flexible.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overstate guarantees; this risks trust.</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Tone down the conversation, and be moderately paced.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Ask appropriate personal </a:t>
                      </a:r>
                      <a:br>
                        <a:rPr lang="en-IN" sz="1200" dirty="0">
                          <a:solidFill>
                            <a:srgbClr val="000000"/>
                          </a:solidFill>
                          <a:latin typeface="+mn-lt"/>
                          <a:ea typeface="Arial"/>
                          <a:cs typeface="Arial"/>
                          <a:sym typeface="Arial"/>
                        </a:rPr>
                      </a:br>
                      <a:r>
                        <a:rPr lang="en-IN" sz="1200" dirty="0">
                          <a:solidFill>
                            <a:srgbClr val="000000"/>
                          </a:solidFill>
                          <a:latin typeface="+mn-lt"/>
                          <a:ea typeface="Arial"/>
                          <a:cs typeface="Arial"/>
                          <a:sym typeface="Arial"/>
                        </a:rPr>
                        <a:t>questions, and consider their feelings.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Verbally appreciate their input and contributions.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Reflect on their opinions, and communicate patiently.</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749380742"/>
                  </a:ext>
                </a:extLst>
              </a:tr>
              <a:tr h="1493985">
                <a:tc vMerge="1">
                  <a:txBody>
                    <a:bodyPr/>
                    <a:lstStyle/>
                    <a:p>
                      <a:pPr marL="0" marR="0" lvl="0" indent="0" algn="ctr" rtl="0">
                        <a:spcBef>
                          <a:spcPts val="0"/>
                        </a:spcBef>
                        <a:spcAft>
                          <a:spcPts val="0"/>
                        </a:spcAft>
                        <a:buNone/>
                      </a:pPr>
                      <a:endParaRPr lang="en-US" sz="2800" dirty="0"/>
                    </a:p>
                  </a:txBody>
                  <a:tcPr vert="vert270" anchor="ct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28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Arial"/>
                          <a:cs typeface="Arial"/>
                          <a:sym typeface="Arial"/>
                        </a:rPr>
                        <a:t>Amiable</a:t>
                      </a:r>
                      <a:endParaRPr lang="en-US" sz="1200" b="1" dirty="0">
                        <a:solidFill>
                          <a:schemeClr val="bg1"/>
                        </a:solidFill>
                      </a:endParaRPr>
                    </a:p>
                  </a:txBody>
                  <a:tcPr marR="36000">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solidFill>
                      <a:srgbClr val="002856"/>
                    </a:solid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Use as much evidence as possible to support opinions.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Follow up in writing.</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Show confidence; don’t expect a reaction.</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When appropriate, ask directly for a decision.</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over explain or ramble.</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Keep to the subject.</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Show enthusiasm for the task.</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Focus on the facts; don’t let your heart rule your head.</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See that milestone dates are in the action plan; set up progress reports.</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Be realistic about performance objectives.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drown him or her in the problems.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Show enthusiasm for ideas, and be energetic.</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take things personally.</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Invite their conversation.</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Maintain ongoing, informal contact.</a:t>
                      </a:r>
                    </a:p>
                  </a:txBody>
                  <a:tcPr>
                    <a:lnL w="3175"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Keep a balanced view (it’s not all about you).</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Separate facts and feelings.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Don’t get distracted from the task.</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Set mutually agreed-on goals.</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solidFill>
                            <a:srgbClr val="000000"/>
                          </a:solidFill>
                          <a:latin typeface="+mn-lt"/>
                          <a:ea typeface="Arial"/>
                          <a:cs typeface="Arial"/>
                          <a:sym typeface="Arial"/>
                        </a:rPr>
                        <a:t>Strike a balance between flowing with the conversation and staying on track.</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noFill/>
                  </a:tcPr>
                </a:tc>
                <a:extLst>
                  <a:ext uri="{0D108BD9-81ED-4DB2-BD59-A6C34878D82A}">
                    <a16:rowId xmlns:a16="http://schemas.microsoft.com/office/drawing/2014/main" val="1968925219"/>
                  </a:ext>
                </a:extLst>
              </a:tr>
            </a:tbl>
          </a:graphicData>
        </a:graphic>
      </p:graphicFrame>
      <p:sp>
        <p:nvSpPr>
          <p:cNvPr id="4" name="TextBox 3">
            <a:extLst>
              <a:ext uri="{FF2B5EF4-FFF2-40B4-BE49-F238E27FC236}">
                <a16:creationId xmlns:a16="http://schemas.microsoft.com/office/drawing/2014/main" id="{A043897B-6F2F-7C46-B674-678ECD5F46FF}"/>
              </a:ext>
            </a:extLst>
          </p:cNvPr>
          <p:cNvSpPr txBox="1"/>
          <p:nvPr/>
        </p:nvSpPr>
        <p:spPr>
          <a:xfrm>
            <a:off x="724395" y="-926275"/>
            <a:ext cx="184731" cy="369332"/>
          </a:xfrm>
          <a:prstGeom prst="rect">
            <a:avLst/>
          </a:prstGeom>
          <a:noFill/>
        </p:spPr>
        <p:txBody>
          <a:bodyPr wrap="none" lIns="91440" rtlCol="0">
            <a:spAutoFit/>
          </a:bodyPr>
          <a:lstStyle/>
          <a:p>
            <a:endParaRPr lang="en-US" dirty="0" err="1"/>
          </a:p>
        </p:txBody>
      </p:sp>
    </p:spTree>
    <p:extLst>
      <p:ext uri="{BB962C8B-B14F-4D97-AF65-F5344CB8AC3E}">
        <p14:creationId xmlns:p14="http://schemas.microsoft.com/office/powerpoint/2010/main" val="32218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73C1A4-5490-114E-A2C3-EE99E79C704B}"/>
              </a:ext>
            </a:extLst>
          </p:cNvPr>
          <p:cNvSpPr>
            <a:spLocks noGrp="1"/>
          </p:cNvSpPr>
          <p:nvPr>
            <p:ph type="body" sz="quarter" idx="16"/>
          </p:nvPr>
        </p:nvSpPr>
        <p:spPr>
          <a:xfrm>
            <a:off x="4424193" y="2258807"/>
            <a:ext cx="3336925" cy="3044825"/>
          </a:xfrm>
          <a:ln w="12700">
            <a:solidFill>
              <a:srgbClr val="6F7878"/>
            </a:solidFill>
          </a:ln>
        </p:spPr>
        <p:txBody>
          <a:bodyPr lIns="108000" tIns="108000" rIns="108000" bIns="108000"/>
          <a:lstStyle/>
          <a:p>
            <a:r>
              <a:rPr lang="en-US" dirty="0">
                <a:solidFill>
                  <a:srgbClr val="000000"/>
                </a:solidFill>
                <a:ea typeface="Arial"/>
                <a:cs typeface="Arial"/>
                <a:sym typeface="Arial"/>
              </a:rPr>
              <a:t>Exercise 2: Understand Different Communication Styles (Slides 1</a:t>
            </a:r>
            <a:r>
              <a:rPr lang="en-US" dirty="0"/>
              <a:t>6-20</a:t>
            </a:r>
            <a:r>
              <a:rPr lang="en-US" dirty="0">
                <a:solidFill>
                  <a:srgbClr val="000000"/>
                </a:solidFill>
                <a:ea typeface="Arial"/>
                <a:cs typeface="Arial"/>
                <a:sym typeface="Arial"/>
              </a:rPr>
              <a:t>)</a:t>
            </a:r>
            <a:endParaRPr lang="en-CA" dirty="0"/>
          </a:p>
          <a:p>
            <a:pPr marL="285750" indent="-285750">
              <a:buClr>
                <a:schemeClr val="tx1"/>
              </a:buClr>
              <a:buSzPct val="100000"/>
              <a:buFont typeface="Arial" panose="020B0604020202020204" pitchFamily="34" charset="0"/>
              <a:buChar char="•"/>
            </a:pPr>
            <a:r>
              <a:rPr lang="en-CA" sz="1800" b="0" dirty="0"/>
              <a:t>Learn the primary communication style of others.</a:t>
            </a:r>
          </a:p>
          <a:p>
            <a:pPr marL="285750" indent="-285750">
              <a:buClr>
                <a:schemeClr val="tx1"/>
              </a:buClr>
              <a:buSzPct val="100000"/>
              <a:buFont typeface="Arial" panose="020B0604020202020204" pitchFamily="34" charset="0"/>
              <a:buChar char="•"/>
            </a:pPr>
            <a:r>
              <a:rPr lang="en-CA" sz="1800" b="0" dirty="0"/>
              <a:t>Identify ways to alter and use your style to fit different situations.</a:t>
            </a:r>
          </a:p>
        </p:txBody>
      </p:sp>
      <p:sp>
        <p:nvSpPr>
          <p:cNvPr id="12" name="Text Placeholder 11">
            <a:extLst>
              <a:ext uri="{FF2B5EF4-FFF2-40B4-BE49-F238E27FC236}">
                <a16:creationId xmlns:a16="http://schemas.microsoft.com/office/drawing/2014/main" id="{6E73977C-4F17-7B45-B6DE-C8F93D4537C3}"/>
              </a:ext>
            </a:extLst>
          </p:cNvPr>
          <p:cNvSpPr>
            <a:spLocks noGrp="1"/>
          </p:cNvSpPr>
          <p:nvPr>
            <p:ph type="body" sz="quarter" idx="17"/>
          </p:nvPr>
        </p:nvSpPr>
        <p:spPr>
          <a:xfrm>
            <a:off x="8391186" y="2258807"/>
            <a:ext cx="3336925" cy="3044825"/>
          </a:xfrm>
          <a:ln w="12700">
            <a:solidFill>
              <a:srgbClr val="6F7878"/>
            </a:solidFill>
          </a:ln>
        </p:spPr>
        <p:txBody>
          <a:bodyPr lIns="108000" tIns="108000" rIns="108000" bIns="108000"/>
          <a:lstStyle/>
          <a:p>
            <a:r>
              <a:rPr lang="en-US" dirty="0">
                <a:solidFill>
                  <a:srgbClr val="000000"/>
                </a:solidFill>
                <a:ea typeface="Arial"/>
                <a:cs typeface="Arial"/>
                <a:sym typeface="Arial"/>
              </a:rPr>
              <a:t>Exercise 3: Effectively Communicate Change (Slides 23-27)</a:t>
            </a:r>
            <a:endParaRPr lang="en-CA" dirty="0"/>
          </a:p>
          <a:p>
            <a:pPr marL="285750" indent="-285750">
              <a:buClr>
                <a:schemeClr val="tx1"/>
              </a:buClr>
              <a:buSzPct val="100000"/>
              <a:buFont typeface="Arial" panose="020B0604020202020204" pitchFamily="34" charset="0"/>
              <a:buChar char="•"/>
            </a:pPr>
            <a:r>
              <a:rPr lang="en-CA" sz="1800" b="0" dirty="0"/>
              <a:t>Learn how to craft effective change messages.</a:t>
            </a:r>
          </a:p>
          <a:p>
            <a:pPr marL="285750" indent="-285750">
              <a:buClr>
                <a:schemeClr val="tx1"/>
              </a:buClr>
              <a:buSzPct val="100000"/>
              <a:buFont typeface="Arial" panose="020B0604020202020204" pitchFamily="34" charset="0"/>
              <a:buChar char="•"/>
            </a:pPr>
            <a:r>
              <a:rPr lang="en-CA" sz="1800" b="0" dirty="0"/>
              <a:t>Deal effectively with your manager in one-on-one interactions.</a:t>
            </a:r>
          </a:p>
        </p:txBody>
      </p:sp>
      <p:sp>
        <p:nvSpPr>
          <p:cNvPr id="7" name="Title 6">
            <a:extLst>
              <a:ext uri="{FF2B5EF4-FFF2-40B4-BE49-F238E27FC236}">
                <a16:creationId xmlns:a16="http://schemas.microsoft.com/office/drawing/2014/main" id="{82749864-F59E-E043-A753-00C84993A359}"/>
              </a:ext>
            </a:extLst>
          </p:cNvPr>
          <p:cNvSpPr>
            <a:spLocks noGrp="1"/>
          </p:cNvSpPr>
          <p:nvPr>
            <p:ph type="title"/>
          </p:nvPr>
        </p:nvSpPr>
        <p:spPr/>
        <p:txBody>
          <a:bodyPr/>
          <a:lstStyle/>
          <a:p>
            <a:r>
              <a:rPr lang="en-US" dirty="0"/>
              <a:t>Table of Contents</a:t>
            </a:r>
            <a:br>
              <a:rPr lang="en-US" dirty="0"/>
            </a:br>
            <a:r>
              <a:rPr lang="en-US" sz="2400" dirty="0">
                <a:solidFill>
                  <a:schemeClr val="tx1"/>
                </a:solidFill>
                <a:latin typeface="+mn-lt"/>
              </a:rPr>
              <a:t>Exercises for Effective Communication</a:t>
            </a:r>
            <a:endParaRPr lang="en-US" dirty="0">
              <a:solidFill>
                <a:schemeClr val="tx1"/>
              </a:solidFill>
              <a:latin typeface="+mn-lt"/>
            </a:endParaRPr>
          </a:p>
        </p:txBody>
      </p:sp>
      <p:sp>
        <p:nvSpPr>
          <p:cNvPr id="10" name="Text Placeholder 9">
            <a:extLst>
              <a:ext uri="{FF2B5EF4-FFF2-40B4-BE49-F238E27FC236}">
                <a16:creationId xmlns:a16="http://schemas.microsoft.com/office/drawing/2014/main" id="{40C103DF-B312-9E41-B325-A758F1089815}"/>
              </a:ext>
            </a:extLst>
          </p:cNvPr>
          <p:cNvSpPr>
            <a:spLocks noGrp="1"/>
          </p:cNvSpPr>
          <p:nvPr>
            <p:ph type="body" sz="quarter" idx="13"/>
          </p:nvPr>
        </p:nvSpPr>
        <p:spPr>
          <a:xfrm>
            <a:off x="457200" y="2258807"/>
            <a:ext cx="3336925" cy="3044825"/>
          </a:xfrm>
          <a:ln w="12700">
            <a:solidFill>
              <a:srgbClr val="6F7878"/>
            </a:solidFill>
          </a:ln>
        </p:spPr>
        <p:txBody>
          <a:bodyPr lIns="108000" tIns="108000" rIns="108000" bIns="108000"/>
          <a:lstStyle/>
          <a:p>
            <a:r>
              <a:rPr lang="en-CA" dirty="0">
                <a:solidFill>
                  <a:srgbClr val="000000"/>
                </a:solidFill>
                <a:ea typeface="Arial"/>
                <a:cs typeface="Arial"/>
                <a:sym typeface="Arial"/>
              </a:rPr>
              <a:t>Exercise 1: Articulate Value Through Active Listening </a:t>
            </a:r>
            <a:r>
              <a:rPr lang="en-CA" dirty="0"/>
              <a:t>(Slides 8-12)</a:t>
            </a:r>
          </a:p>
          <a:p>
            <a:pPr marL="285750" indent="-285750">
              <a:buClr>
                <a:schemeClr val="tx1"/>
              </a:buClr>
              <a:buSzPct val="100000"/>
              <a:buFont typeface="Arial" panose="020B0604020202020204" pitchFamily="34" charset="0"/>
              <a:buChar char="•"/>
            </a:pPr>
            <a:r>
              <a:rPr lang="en-CA" sz="1800" b="0" dirty="0"/>
              <a:t>Understand your communication style to become an active listener.</a:t>
            </a:r>
          </a:p>
          <a:p>
            <a:pPr marL="285750" indent="-285750">
              <a:buClr>
                <a:schemeClr val="tx1"/>
              </a:buClr>
              <a:buSzPct val="100000"/>
              <a:buFont typeface="Arial" panose="020B0604020202020204" pitchFamily="34" charset="0"/>
              <a:buChar char="•"/>
            </a:pPr>
            <a:r>
              <a:rPr lang="en-CA" sz="1800" b="0" dirty="0"/>
              <a:t>Establish credibility by honing your personal value proposition.</a:t>
            </a:r>
          </a:p>
        </p:txBody>
      </p:sp>
      <p:sp>
        <p:nvSpPr>
          <p:cNvPr id="16" name="Freeform: Shape 159">
            <a:extLst>
              <a:ext uri="{FF2B5EF4-FFF2-40B4-BE49-F238E27FC236}">
                <a16:creationId xmlns:a16="http://schemas.microsoft.com/office/drawing/2014/main" id="{0F36E88F-3C35-9443-9AC9-D90FD91B33CD}"/>
              </a:ext>
            </a:extLst>
          </p:cNvPr>
          <p:cNvSpPr/>
          <p:nvPr/>
        </p:nvSpPr>
        <p:spPr>
          <a:xfrm>
            <a:off x="1920875" y="1474390"/>
            <a:ext cx="544008" cy="670522"/>
          </a:xfrm>
          <a:custGeom>
            <a:avLst/>
            <a:gdLst>
              <a:gd name="connsiteX0" fmla="*/ 321469 w 409575"/>
              <a:gd name="connsiteY0" fmla="*/ 169069 h 504825"/>
              <a:gd name="connsiteX1" fmla="*/ 302419 w 409575"/>
              <a:gd name="connsiteY1" fmla="*/ 171260 h 504825"/>
              <a:gd name="connsiteX2" fmla="*/ 302419 w 409575"/>
              <a:gd name="connsiteY2" fmla="*/ 102394 h 504825"/>
              <a:gd name="connsiteX3" fmla="*/ 244697 w 409575"/>
              <a:gd name="connsiteY3" fmla="*/ 102394 h 504825"/>
              <a:gd name="connsiteX4" fmla="*/ 245269 w 409575"/>
              <a:gd name="connsiteY4" fmla="*/ 92869 h 504825"/>
              <a:gd name="connsiteX5" fmla="*/ 159544 w 409575"/>
              <a:gd name="connsiteY5" fmla="*/ 7144 h 504825"/>
              <a:gd name="connsiteX6" fmla="*/ 73819 w 409575"/>
              <a:gd name="connsiteY6" fmla="*/ 92869 h 504825"/>
              <a:gd name="connsiteX7" fmla="*/ 74390 w 409575"/>
              <a:gd name="connsiteY7" fmla="*/ 102394 h 504825"/>
              <a:gd name="connsiteX8" fmla="*/ 7144 w 409575"/>
              <a:gd name="connsiteY8" fmla="*/ 102394 h 504825"/>
              <a:gd name="connsiteX9" fmla="*/ 7144 w 409575"/>
              <a:gd name="connsiteY9" fmla="*/ 226219 h 504825"/>
              <a:gd name="connsiteX10" fmla="*/ 29337 w 409575"/>
              <a:gd name="connsiteY10" fmla="*/ 225171 h 504825"/>
              <a:gd name="connsiteX11" fmla="*/ 92869 w 409575"/>
              <a:gd name="connsiteY11" fmla="*/ 254794 h 504825"/>
              <a:gd name="connsiteX12" fmla="*/ 29337 w 409575"/>
              <a:gd name="connsiteY12" fmla="*/ 284417 h 504825"/>
              <a:gd name="connsiteX13" fmla="*/ 7144 w 409575"/>
              <a:gd name="connsiteY13" fmla="*/ 283369 h 504825"/>
              <a:gd name="connsiteX14" fmla="*/ 7144 w 409575"/>
              <a:gd name="connsiteY14" fmla="*/ 407194 h 504825"/>
              <a:gd name="connsiteX15" fmla="*/ 72009 w 409575"/>
              <a:gd name="connsiteY15" fmla="*/ 407194 h 504825"/>
              <a:gd name="connsiteX16" fmla="*/ 71438 w 409575"/>
              <a:gd name="connsiteY16" fmla="*/ 416719 h 504825"/>
              <a:gd name="connsiteX17" fmla="*/ 157163 w 409575"/>
              <a:gd name="connsiteY17" fmla="*/ 502444 h 504825"/>
              <a:gd name="connsiteX18" fmla="*/ 242888 w 409575"/>
              <a:gd name="connsiteY18" fmla="*/ 416719 h 504825"/>
              <a:gd name="connsiteX19" fmla="*/ 242316 w 409575"/>
              <a:gd name="connsiteY19" fmla="*/ 407194 h 504825"/>
              <a:gd name="connsiteX20" fmla="*/ 302419 w 409575"/>
              <a:gd name="connsiteY20" fmla="*/ 407194 h 504825"/>
              <a:gd name="connsiteX21" fmla="*/ 302419 w 409575"/>
              <a:gd name="connsiteY21" fmla="*/ 338328 h 504825"/>
              <a:gd name="connsiteX22" fmla="*/ 321469 w 409575"/>
              <a:gd name="connsiteY22" fmla="*/ 340519 h 504825"/>
              <a:gd name="connsiteX23" fmla="*/ 407194 w 409575"/>
              <a:gd name="connsiteY23" fmla="*/ 254794 h 504825"/>
              <a:gd name="connsiteX24" fmla="*/ 321469 w 409575"/>
              <a:gd name="connsiteY24" fmla="*/ 169069 h 504825"/>
              <a:gd name="connsiteX25" fmla="*/ 321469 w 409575"/>
              <a:gd name="connsiteY25" fmla="*/ 302419 h 504825"/>
              <a:gd name="connsiteX26" fmla="*/ 310896 w 409575"/>
              <a:gd name="connsiteY26" fmla="*/ 301181 h 504825"/>
              <a:gd name="connsiteX27" fmla="*/ 264319 w 409575"/>
              <a:gd name="connsiteY27" fmla="*/ 290608 h 504825"/>
              <a:gd name="connsiteX28" fmla="*/ 264319 w 409575"/>
              <a:gd name="connsiteY28" fmla="*/ 338328 h 504825"/>
              <a:gd name="connsiteX29" fmla="*/ 264319 w 409575"/>
              <a:gd name="connsiteY29" fmla="*/ 369094 h 504825"/>
              <a:gd name="connsiteX30" fmla="*/ 242316 w 409575"/>
              <a:gd name="connsiteY30" fmla="*/ 369094 h 504825"/>
              <a:gd name="connsiteX31" fmla="*/ 199739 w 409575"/>
              <a:gd name="connsiteY31" fmla="*/ 369094 h 504825"/>
              <a:gd name="connsiteX32" fmla="*/ 204407 w 409575"/>
              <a:gd name="connsiteY32" fmla="*/ 411385 h 504825"/>
              <a:gd name="connsiteX33" fmla="*/ 204692 w 409575"/>
              <a:gd name="connsiteY33" fmla="*/ 416719 h 504825"/>
              <a:gd name="connsiteX34" fmla="*/ 157067 w 409575"/>
              <a:gd name="connsiteY34" fmla="*/ 464344 h 504825"/>
              <a:gd name="connsiteX35" fmla="*/ 109442 w 409575"/>
              <a:gd name="connsiteY35" fmla="*/ 416719 h 504825"/>
              <a:gd name="connsiteX36" fmla="*/ 109728 w 409575"/>
              <a:gd name="connsiteY36" fmla="*/ 411385 h 504825"/>
              <a:gd name="connsiteX37" fmla="*/ 114395 w 409575"/>
              <a:gd name="connsiteY37" fmla="*/ 369094 h 504825"/>
              <a:gd name="connsiteX38" fmla="*/ 71818 w 409575"/>
              <a:gd name="connsiteY38" fmla="*/ 369094 h 504825"/>
              <a:gd name="connsiteX39" fmla="*/ 45244 w 409575"/>
              <a:gd name="connsiteY39" fmla="*/ 369094 h 504825"/>
              <a:gd name="connsiteX40" fmla="*/ 45244 w 409575"/>
              <a:gd name="connsiteY40" fmla="*/ 322040 h 504825"/>
              <a:gd name="connsiteX41" fmla="*/ 130969 w 409575"/>
              <a:gd name="connsiteY41" fmla="*/ 254794 h 504825"/>
              <a:gd name="connsiteX42" fmla="*/ 45244 w 409575"/>
              <a:gd name="connsiteY42" fmla="*/ 187547 h 504825"/>
              <a:gd name="connsiteX43" fmla="*/ 45244 w 409575"/>
              <a:gd name="connsiteY43" fmla="*/ 140494 h 504825"/>
              <a:gd name="connsiteX44" fmla="*/ 74390 w 409575"/>
              <a:gd name="connsiteY44" fmla="*/ 140494 h 504825"/>
              <a:gd name="connsiteX45" fmla="*/ 116967 w 409575"/>
              <a:gd name="connsiteY45" fmla="*/ 140494 h 504825"/>
              <a:gd name="connsiteX46" fmla="*/ 112300 w 409575"/>
              <a:gd name="connsiteY46" fmla="*/ 98203 h 504825"/>
              <a:gd name="connsiteX47" fmla="*/ 111919 w 409575"/>
              <a:gd name="connsiteY47" fmla="*/ 92869 h 504825"/>
              <a:gd name="connsiteX48" fmla="*/ 159544 w 409575"/>
              <a:gd name="connsiteY48" fmla="*/ 45244 h 504825"/>
              <a:gd name="connsiteX49" fmla="*/ 207169 w 409575"/>
              <a:gd name="connsiteY49" fmla="*/ 92869 h 504825"/>
              <a:gd name="connsiteX50" fmla="*/ 206883 w 409575"/>
              <a:gd name="connsiteY50" fmla="*/ 98203 h 504825"/>
              <a:gd name="connsiteX51" fmla="*/ 202120 w 409575"/>
              <a:gd name="connsiteY51" fmla="*/ 140494 h 504825"/>
              <a:gd name="connsiteX52" fmla="*/ 244697 w 409575"/>
              <a:gd name="connsiteY52" fmla="*/ 140494 h 504825"/>
              <a:gd name="connsiteX53" fmla="*/ 264319 w 409575"/>
              <a:gd name="connsiteY53" fmla="*/ 140494 h 504825"/>
              <a:gd name="connsiteX54" fmla="*/ 264319 w 409575"/>
              <a:gd name="connsiteY54" fmla="*/ 171260 h 504825"/>
              <a:gd name="connsiteX55" fmla="*/ 264319 w 409575"/>
              <a:gd name="connsiteY55" fmla="*/ 218980 h 504825"/>
              <a:gd name="connsiteX56" fmla="*/ 310896 w 409575"/>
              <a:gd name="connsiteY56" fmla="*/ 208407 h 504825"/>
              <a:gd name="connsiteX57" fmla="*/ 321469 w 409575"/>
              <a:gd name="connsiteY57" fmla="*/ 207169 h 504825"/>
              <a:gd name="connsiteX58" fmla="*/ 369094 w 409575"/>
              <a:gd name="connsiteY58" fmla="*/ 254794 h 504825"/>
              <a:gd name="connsiteX59" fmla="*/ 321469 w 409575"/>
              <a:gd name="connsiteY59" fmla="*/ 3024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9575" h="504825">
                <a:moveTo>
                  <a:pt x="321469" y="169069"/>
                </a:moveTo>
                <a:cubicBezTo>
                  <a:pt x="314896" y="169069"/>
                  <a:pt x="308515" y="169831"/>
                  <a:pt x="302419" y="171260"/>
                </a:cubicBezTo>
                <a:lnTo>
                  <a:pt x="302419" y="102394"/>
                </a:lnTo>
                <a:lnTo>
                  <a:pt x="244697" y="102394"/>
                </a:lnTo>
                <a:cubicBezTo>
                  <a:pt x="245078" y="99251"/>
                  <a:pt x="245269" y="96107"/>
                  <a:pt x="245269" y="92869"/>
                </a:cubicBezTo>
                <a:cubicBezTo>
                  <a:pt x="245269" y="45530"/>
                  <a:pt x="206883" y="7144"/>
                  <a:pt x="159544" y="7144"/>
                </a:cubicBezTo>
                <a:cubicBezTo>
                  <a:pt x="112205" y="7144"/>
                  <a:pt x="73819" y="45530"/>
                  <a:pt x="73819" y="92869"/>
                </a:cubicBezTo>
                <a:cubicBezTo>
                  <a:pt x="73819" y="96107"/>
                  <a:pt x="74009" y="99251"/>
                  <a:pt x="74390" y="102394"/>
                </a:cubicBezTo>
                <a:lnTo>
                  <a:pt x="7144" y="102394"/>
                </a:lnTo>
                <a:lnTo>
                  <a:pt x="7144" y="226219"/>
                </a:lnTo>
                <a:cubicBezTo>
                  <a:pt x="7144" y="226219"/>
                  <a:pt x="16669" y="225171"/>
                  <a:pt x="29337" y="225171"/>
                </a:cubicBezTo>
                <a:cubicBezTo>
                  <a:pt x="54769" y="225171"/>
                  <a:pt x="92869" y="229362"/>
                  <a:pt x="92869" y="254794"/>
                </a:cubicBezTo>
                <a:cubicBezTo>
                  <a:pt x="92869" y="280226"/>
                  <a:pt x="54769" y="284417"/>
                  <a:pt x="29337" y="284417"/>
                </a:cubicBezTo>
                <a:cubicBezTo>
                  <a:pt x="16669" y="284417"/>
                  <a:pt x="7144" y="283369"/>
                  <a:pt x="7144" y="283369"/>
                </a:cubicBezTo>
                <a:lnTo>
                  <a:pt x="7144" y="407194"/>
                </a:lnTo>
                <a:lnTo>
                  <a:pt x="72009" y="407194"/>
                </a:lnTo>
                <a:cubicBezTo>
                  <a:pt x="71628" y="410337"/>
                  <a:pt x="71438" y="413480"/>
                  <a:pt x="71438" y="416719"/>
                </a:cubicBezTo>
                <a:cubicBezTo>
                  <a:pt x="71438" y="464058"/>
                  <a:pt x="109824" y="502444"/>
                  <a:pt x="157163" y="502444"/>
                </a:cubicBezTo>
                <a:cubicBezTo>
                  <a:pt x="204501" y="502444"/>
                  <a:pt x="242888" y="464058"/>
                  <a:pt x="242888" y="416719"/>
                </a:cubicBezTo>
                <a:cubicBezTo>
                  <a:pt x="242888" y="413480"/>
                  <a:pt x="242697" y="410337"/>
                  <a:pt x="242316" y="407194"/>
                </a:cubicBezTo>
                <a:lnTo>
                  <a:pt x="302419" y="407194"/>
                </a:lnTo>
                <a:lnTo>
                  <a:pt x="302419" y="338328"/>
                </a:lnTo>
                <a:cubicBezTo>
                  <a:pt x="308515" y="339757"/>
                  <a:pt x="314896" y="340519"/>
                  <a:pt x="321469" y="340519"/>
                </a:cubicBezTo>
                <a:cubicBezTo>
                  <a:pt x="368808" y="340519"/>
                  <a:pt x="407194" y="302133"/>
                  <a:pt x="407194" y="254794"/>
                </a:cubicBezTo>
                <a:cubicBezTo>
                  <a:pt x="407194" y="207455"/>
                  <a:pt x="368808" y="169069"/>
                  <a:pt x="321469" y="169069"/>
                </a:cubicBezTo>
                <a:close/>
                <a:moveTo>
                  <a:pt x="321469" y="302419"/>
                </a:moveTo>
                <a:cubicBezTo>
                  <a:pt x="318040" y="302419"/>
                  <a:pt x="314611" y="302038"/>
                  <a:pt x="310896" y="301181"/>
                </a:cubicBezTo>
                <a:lnTo>
                  <a:pt x="264319" y="290608"/>
                </a:lnTo>
                <a:lnTo>
                  <a:pt x="264319" y="338328"/>
                </a:lnTo>
                <a:lnTo>
                  <a:pt x="264319" y="369094"/>
                </a:lnTo>
                <a:lnTo>
                  <a:pt x="242316" y="369094"/>
                </a:lnTo>
                <a:lnTo>
                  <a:pt x="199739" y="369094"/>
                </a:lnTo>
                <a:lnTo>
                  <a:pt x="204407" y="411385"/>
                </a:lnTo>
                <a:cubicBezTo>
                  <a:pt x="204597" y="413385"/>
                  <a:pt x="204692" y="415100"/>
                  <a:pt x="204692" y="416719"/>
                </a:cubicBezTo>
                <a:cubicBezTo>
                  <a:pt x="204692" y="443008"/>
                  <a:pt x="183356" y="464344"/>
                  <a:pt x="157067" y="464344"/>
                </a:cubicBezTo>
                <a:cubicBezTo>
                  <a:pt x="130778" y="464344"/>
                  <a:pt x="109442" y="443008"/>
                  <a:pt x="109442" y="416719"/>
                </a:cubicBezTo>
                <a:cubicBezTo>
                  <a:pt x="109442" y="415100"/>
                  <a:pt x="109538" y="413385"/>
                  <a:pt x="109728" y="411385"/>
                </a:cubicBezTo>
                <a:lnTo>
                  <a:pt x="114395" y="369094"/>
                </a:lnTo>
                <a:lnTo>
                  <a:pt x="71818" y="369094"/>
                </a:lnTo>
                <a:lnTo>
                  <a:pt x="45244" y="369094"/>
                </a:lnTo>
                <a:lnTo>
                  <a:pt x="45244" y="322040"/>
                </a:lnTo>
                <a:cubicBezTo>
                  <a:pt x="122206" y="316897"/>
                  <a:pt x="130969" y="273939"/>
                  <a:pt x="130969" y="254794"/>
                </a:cubicBezTo>
                <a:cubicBezTo>
                  <a:pt x="130969" y="235649"/>
                  <a:pt x="122206" y="192691"/>
                  <a:pt x="45244" y="187547"/>
                </a:cubicBezTo>
                <a:lnTo>
                  <a:pt x="45244" y="140494"/>
                </a:lnTo>
                <a:lnTo>
                  <a:pt x="74390" y="140494"/>
                </a:lnTo>
                <a:lnTo>
                  <a:pt x="116967" y="140494"/>
                </a:lnTo>
                <a:lnTo>
                  <a:pt x="112300" y="98203"/>
                </a:lnTo>
                <a:cubicBezTo>
                  <a:pt x="112014" y="96203"/>
                  <a:pt x="111919" y="94488"/>
                  <a:pt x="111919" y="92869"/>
                </a:cubicBezTo>
                <a:cubicBezTo>
                  <a:pt x="111919" y="66580"/>
                  <a:pt x="133255" y="45244"/>
                  <a:pt x="159544" y="45244"/>
                </a:cubicBezTo>
                <a:cubicBezTo>
                  <a:pt x="185833" y="45244"/>
                  <a:pt x="207169" y="66580"/>
                  <a:pt x="207169" y="92869"/>
                </a:cubicBezTo>
                <a:cubicBezTo>
                  <a:pt x="207169" y="94488"/>
                  <a:pt x="207073" y="96203"/>
                  <a:pt x="206883" y="98203"/>
                </a:cubicBezTo>
                <a:lnTo>
                  <a:pt x="202120" y="140494"/>
                </a:lnTo>
                <a:lnTo>
                  <a:pt x="244697" y="140494"/>
                </a:lnTo>
                <a:lnTo>
                  <a:pt x="264319" y="140494"/>
                </a:lnTo>
                <a:lnTo>
                  <a:pt x="264319" y="171260"/>
                </a:lnTo>
                <a:lnTo>
                  <a:pt x="264319" y="218980"/>
                </a:lnTo>
                <a:lnTo>
                  <a:pt x="310896" y="208407"/>
                </a:lnTo>
                <a:cubicBezTo>
                  <a:pt x="314611" y="207550"/>
                  <a:pt x="318040" y="207169"/>
                  <a:pt x="321469" y="207169"/>
                </a:cubicBezTo>
                <a:cubicBezTo>
                  <a:pt x="347758" y="207169"/>
                  <a:pt x="369094" y="228505"/>
                  <a:pt x="369094" y="254794"/>
                </a:cubicBezTo>
                <a:cubicBezTo>
                  <a:pt x="369094" y="281083"/>
                  <a:pt x="347758" y="302419"/>
                  <a:pt x="321469" y="302419"/>
                </a:cubicBezTo>
                <a:close/>
              </a:path>
            </a:pathLst>
          </a:custGeom>
          <a:solidFill>
            <a:srgbClr val="002856"/>
          </a:solidFill>
          <a:ln w="9525" cap="flat">
            <a:noFill/>
            <a:prstDash val="solid"/>
            <a:miter/>
          </a:ln>
        </p:spPr>
        <p:txBody>
          <a:bodyPr rtlCol="0" anchor="ctr"/>
          <a:lstStyle/>
          <a:p>
            <a:endParaRPr lang="en-US"/>
          </a:p>
        </p:txBody>
      </p:sp>
      <p:sp>
        <p:nvSpPr>
          <p:cNvPr id="17" name="Freeform: Shape 30">
            <a:extLst>
              <a:ext uri="{FF2B5EF4-FFF2-40B4-BE49-F238E27FC236}">
                <a16:creationId xmlns:a16="http://schemas.microsoft.com/office/drawing/2014/main" id="{79A73D8E-B44F-1F48-A430-1A7CED48C344}"/>
              </a:ext>
            </a:extLst>
          </p:cNvPr>
          <p:cNvSpPr/>
          <p:nvPr/>
        </p:nvSpPr>
        <p:spPr>
          <a:xfrm rot="5400000">
            <a:off x="9723982" y="1608251"/>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E0676963-4124-CB45-AFA5-6639841E4A52}"/>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3" name="Freeform: Shape 30">
            <a:extLst>
              <a:ext uri="{FF2B5EF4-FFF2-40B4-BE49-F238E27FC236}">
                <a16:creationId xmlns:a16="http://schemas.microsoft.com/office/drawing/2014/main" id="{3865D719-11D1-A74F-AB58-C797FD2BA45E}"/>
              </a:ext>
            </a:extLst>
          </p:cNvPr>
          <p:cNvSpPr/>
          <p:nvPr/>
        </p:nvSpPr>
        <p:spPr>
          <a:xfrm rot="10800000">
            <a:off x="5760333" y="1608252"/>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2881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283E39-AF1E-204B-AC1B-109B119930A8}"/>
              </a:ext>
            </a:extLst>
          </p:cNvPr>
          <p:cNvSpPr>
            <a:spLocks noGrp="1"/>
          </p:cNvSpPr>
          <p:nvPr>
            <p:ph type="title"/>
          </p:nvPr>
        </p:nvSpPr>
        <p:spPr/>
        <p:txBody>
          <a:bodyPr/>
          <a:lstStyle/>
          <a:p>
            <a:r>
              <a:rPr lang="en-US" dirty="0"/>
              <a:t>Why Improve Communication?</a:t>
            </a:r>
          </a:p>
        </p:txBody>
      </p:sp>
      <p:sp>
        <p:nvSpPr>
          <p:cNvPr id="7" name="Content Placeholder 6">
            <a:extLst>
              <a:ext uri="{FF2B5EF4-FFF2-40B4-BE49-F238E27FC236}">
                <a16:creationId xmlns:a16="http://schemas.microsoft.com/office/drawing/2014/main" id="{ACC670C9-531B-8D4B-84C5-BFF078B8B473}"/>
              </a:ext>
            </a:extLst>
          </p:cNvPr>
          <p:cNvSpPr>
            <a:spLocks noGrp="1"/>
          </p:cNvSpPr>
          <p:nvPr>
            <p:ph sz="half" idx="1"/>
          </p:nvPr>
        </p:nvSpPr>
        <p:spPr/>
        <p:txBody>
          <a:bodyPr/>
          <a:lstStyle/>
          <a:p>
            <a:pPr>
              <a:buClr>
                <a:schemeClr val="tx1"/>
              </a:buClr>
              <a:buSzPct val="100000"/>
              <a:buFont typeface="Arial" panose="020B0604020202020204" pitchFamily="34" charset="0"/>
              <a:buChar char="•"/>
            </a:pPr>
            <a:r>
              <a:rPr lang="en-CA" dirty="0"/>
              <a:t>Satisfactory communication in the workplace has been linked to job satisfaction and job performance, trust, and reduced burnout and turnover intention.*</a:t>
            </a:r>
          </a:p>
          <a:p>
            <a:pPr>
              <a:buClr>
                <a:schemeClr val="tx1"/>
              </a:buClr>
              <a:buSzPct val="100000"/>
              <a:buFont typeface="Arial" panose="020B0604020202020204" pitchFamily="34" charset="0"/>
              <a:buChar char="•"/>
            </a:pPr>
            <a:r>
              <a:rPr lang="en-CA" dirty="0"/>
              <a:t>Communication gives your argument a clear purpose, and enables you to perform tasks more effectively.</a:t>
            </a:r>
          </a:p>
        </p:txBody>
      </p:sp>
      <p:pic>
        <p:nvPicPr>
          <p:cNvPr id="8" name="Google Shape;159;p24">
            <a:extLst>
              <a:ext uri="{FF2B5EF4-FFF2-40B4-BE49-F238E27FC236}">
                <a16:creationId xmlns:a16="http://schemas.microsoft.com/office/drawing/2014/main" id="{9F196A18-BBC2-E246-8271-EDFC8276918E}"/>
              </a:ext>
            </a:extLst>
          </p:cNvPr>
          <p:cNvPicPr preferRelativeResize="0"/>
          <p:nvPr/>
        </p:nvPicPr>
        <p:blipFill rotWithShape="1">
          <a:blip r:embed="rId2">
            <a:alphaModFix/>
          </a:blip>
          <a:srcRect/>
          <a:stretch/>
        </p:blipFill>
        <p:spPr>
          <a:xfrm>
            <a:off x="6839978" y="1527175"/>
            <a:ext cx="4893235" cy="3265702"/>
          </a:xfrm>
          <a:prstGeom prst="rect">
            <a:avLst/>
          </a:prstGeom>
          <a:noFill/>
          <a:ln>
            <a:noFill/>
          </a:ln>
        </p:spPr>
      </p:pic>
      <p:sp>
        <p:nvSpPr>
          <p:cNvPr id="9" name="Rectangle 8">
            <a:extLst>
              <a:ext uri="{FF2B5EF4-FFF2-40B4-BE49-F238E27FC236}">
                <a16:creationId xmlns:a16="http://schemas.microsoft.com/office/drawing/2014/main" id="{E2CCAC74-41E5-2345-A464-0E9028E1D63E}"/>
              </a:ext>
            </a:extLst>
          </p:cNvPr>
          <p:cNvSpPr/>
          <p:nvPr/>
        </p:nvSpPr>
        <p:spPr>
          <a:xfrm>
            <a:off x="374073" y="5930661"/>
            <a:ext cx="9281204" cy="230832"/>
          </a:xfrm>
          <a:prstGeom prst="rect">
            <a:avLst/>
          </a:prstGeom>
        </p:spPr>
        <p:txBody>
          <a:bodyPr wrap="square">
            <a:spAutoFit/>
          </a:bodyPr>
          <a:lstStyle/>
          <a:p>
            <a:r>
              <a:rPr lang="en-US" sz="900" dirty="0">
                <a:solidFill>
                  <a:srgbClr val="6F7878"/>
                </a:solidFill>
              </a:rPr>
              <a:t>Source: </a:t>
            </a:r>
            <a:r>
              <a:rPr lang="en-US" sz="900" dirty="0">
                <a:solidFill>
                  <a:srgbClr val="6F7878"/>
                </a:solidFill>
                <a:hlinkClick r:id="rId3"/>
              </a:rPr>
              <a:t>https://</a:t>
            </a:r>
            <a:r>
              <a:rPr lang="en-US" sz="900" dirty="0" err="1">
                <a:solidFill>
                  <a:srgbClr val="6F7878"/>
                </a:solidFill>
                <a:hlinkClick r:id="rId3"/>
              </a:rPr>
              <a:t>news.gallup.com</a:t>
            </a:r>
            <a:r>
              <a:rPr lang="en-US" sz="900" dirty="0">
                <a:solidFill>
                  <a:srgbClr val="6F7878"/>
                </a:solidFill>
                <a:hlinkClick r:id="rId3"/>
              </a:rPr>
              <a:t>/reports/199961/7.aspx?utm_source=</a:t>
            </a:r>
            <a:r>
              <a:rPr lang="en-US" sz="900" dirty="0" err="1">
                <a:solidFill>
                  <a:srgbClr val="6F7878"/>
                </a:solidFill>
                <a:hlinkClick r:id="rId3"/>
              </a:rPr>
              <a:t>SOAW&amp;utm_campaign</a:t>
            </a:r>
            <a:r>
              <a:rPr lang="en-US" sz="900" dirty="0">
                <a:solidFill>
                  <a:srgbClr val="6F7878"/>
                </a:solidFill>
                <a:hlinkClick r:id="rId3"/>
              </a:rPr>
              <a:t>=</a:t>
            </a:r>
            <a:r>
              <a:rPr lang="en-US" sz="900" dirty="0" err="1">
                <a:solidFill>
                  <a:srgbClr val="6F7878"/>
                </a:solidFill>
                <a:hlinkClick r:id="rId3"/>
              </a:rPr>
              <a:t>StateofAmericanWorkplace&amp;utm_medium</a:t>
            </a:r>
            <a:r>
              <a:rPr lang="en-US" sz="900" dirty="0">
                <a:solidFill>
                  <a:srgbClr val="6F7878"/>
                </a:solidFill>
                <a:hlinkClick r:id="rId3"/>
              </a:rPr>
              <a:t>=2013SOAWreport</a:t>
            </a:r>
            <a:r>
              <a:rPr lang="en-US" sz="900" dirty="0">
                <a:solidFill>
                  <a:srgbClr val="6F7878"/>
                </a:solidFill>
              </a:rPr>
              <a:t>.</a:t>
            </a:r>
          </a:p>
        </p:txBody>
      </p:sp>
    </p:spTree>
    <p:extLst>
      <p:ext uri="{BB962C8B-B14F-4D97-AF65-F5344CB8AC3E}">
        <p14:creationId xmlns:p14="http://schemas.microsoft.com/office/powerpoint/2010/main" val="198887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0F43-7AA5-4B4C-B2B4-D1626A497B24}"/>
              </a:ext>
            </a:extLst>
          </p:cNvPr>
          <p:cNvSpPr>
            <a:spLocks noGrp="1"/>
          </p:cNvSpPr>
          <p:nvPr>
            <p:ph type="title"/>
          </p:nvPr>
        </p:nvSpPr>
        <p:spPr/>
        <p:txBody>
          <a:bodyPr/>
          <a:lstStyle/>
          <a:p>
            <a:pPr lvl="0"/>
            <a:r>
              <a:rPr lang="en-CA" dirty="0"/>
              <a:t>Crucial Competency Gap in Communication</a:t>
            </a:r>
            <a:br>
              <a:rPr lang="en-CA" dirty="0"/>
            </a:br>
            <a:r>
              <a:rPr lang="en-CA" sz="2400" dirty="0">
                <a:solidFill>
                  <a:schemeClr val="tx1"/>
                </a:solidFill>
                <a:latin typeface="+mn-lt"/>
              </a:rPr>
              <a:t>Current Internal Scarcity of Key IT Competencies</a:t>
            </a:r>
            <a:br>
              <a:rPr lang="en-CA" dirty="0"/>
            </a:br>
            <a:r>
              <a:rPr lang="en-CA" sz="2000" dirty="0">
                <a:solidFill>
                  <a:schemeClr val="tx1"/>
                </a:solidFill>
                <a:latin typeface="+mn-lt"/>
              </a:rPr>
              <a:t>Percentage of IT Employees Who Are at Least at the Proficient Level</a:t>
            </a:r>
            <a:r>
              <a:rPr lang="en-CA" sz="2000" baseline="30000" dirty="0">
                <a:solidFill>
                  <a:schemeClr val="tx1"/>
                </a:solidFill>
                <a:latin typeface="+mn-lt"/>
              </a:rPr>
              <a:t> a</a:t>
            </a:r>
            <a:endParaRPr lang="en-US" dirty="0">
              <a:solidFill>
                <a:schemeClr val="tx1"/>
              </a:solidFill>
              <a:latin typeface="+mn-lt"/>
            </a:endParaRPr>
          </a:p>
        </p:txBody>
      </p:sp>
      <p:graphicFrame>
        <p:nvGraphicFramePr>
          <p:cNvPr id="4" name="Table 3">
            <a:extLst>
              <a:ext uri="{FF2B5EF4-FFF2-40B4-BE49-F238E27FC236}">
                <a16:creationId xmlns:a16="http://schemas.microsoft.com/office/drawing/2014/main" id="{DD52763D-38CE-BA41-A043-055958615541}"/>
              </a:ext>
            </a:extLst>
          </p:cNvPr>
          <p:cNvGraphicFramePr>
            <a:graphicFrameLocks noGrp="1"/>
          </p:cNvGraphicFramePr>
          <p:nvPr>
            <p:extLst>
              <p:ext uri="{D42A27DB-BD31-4B8C-83A1-F6EECF244321}">
                <p14:modId xmlns:p14="http://schemas.microsoft.com/office/powerpoint/2010/main" val="365673108"/>
              </p:ext>
            </p:extLst>
          </p:nvPr>
        </p:nvGraphicFramePr>
        <p:xfrm>
          <a:off x="464457" y="2499974"/>
          <a:ext cx="5494641"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7421185"/>
                    </a:ext>
                  </a:extLst>
                </a:gridCol>
                <a:gridCol w="1430641">
                  <a:extLst>
                    <a:ext uri="{9D8B030D-6E8A-4147-A177-3AD203B41FA5}">
                      <a16:colId xmlns:a16="http://schemas.microsoft.com/office/drawing/2014/main" val="3712225092"/>
                    </a:ext>
                  </a:extLst>
                </a:gridCol>
              </a:tblGrid>
              <a:tr h="370840">
                <a:tc>
                  <a:txBody>
                    <a:bodyPr/>
                    <a:lstStyle/>
                    <a:p>
                      <a:r>
                        <a:rPr lang="en-US" sz="2000" b="0" dirty="0">
                          <a:solidFill>
                            <a:schemeClr val="tx1"/>
                          </a:solidFill>
                        </a:rPr>
                        <a:t>Organizational Awareness</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ea typeface="Arial"/>
                          <a:cs typeface="Arial"/>
                          <a:sym typeface="Arial"/>
                        </a:rPr>
                        <a:t>76%</a:t>
                      </a:r>
                      <a:endParaRPr lang="en-US" sz="2000" dirty="0">
                        <a:solidFill>
                          <a:schemeClr val="tx1"/>
                        </a:solidFill>
                      </a:endParaRP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00A76D"/>
                    </a:solidFill>
                  </a:tcPr>
                </a:tc>
                <a:extLst>
                  <a:ext uri="{0D108BD9-81ED-4DB2-BD59-A6C34878D82A}">
                    <a16:rowId xmlns:a16="http://schemas.microsoft.com/office/drawing/2014/main" val="18975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Analytic Ability</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rPr>
                        <a:t>75%</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00A76D"/>
                    </a:solidFill>
                  </a:tcPr>
                </a:tc>
                <a:extLst>
                  <a:ext uri="{0D108BD9-81ED-4DB2-BD59-A6C34878D82A}">
                    <a16:rowId xmlns:a16="http://schemas.microsoft.com/office/drawing/2014/main" val="1884325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Process Orientation</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71%</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00A76D"/>
                    </a:solidFill>
                  </a:tcPr>
                </a:tc>
                <a:extLst>
                  <a:ext uri="{0D108BD9-81ED-4DB2-BD59-A6C34878D82A}">
                    <a16:rowId xmlns:a16="http://schemas.microsoft.com/office/drawing/2014/main" val="3986834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Teamwork</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67%</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5AB23"/>
                    </a:solidFill>
                  </a:tcPr>
                </a:tc>
                <a:extLst>
                  <a:ext uri="{0D108BD9-81ED-4DB2-BD59-A6C34878D82A}">
                    <a16:rowId xmlns:a16="http://schemas.microsoft.com/office/drawing/2014/main" val="36102048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Prioritization</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67%</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5AB23"/>
                    </a:solidFill>
                  </a:tcPr>
                </a:tc>
                <a:extLst>
                  <a:ext uri="{0D108BD9-81ED-4DB2-BD59-A6C34878D82A}">
                    <a16:rowId xmlns:a16="http://schemas.microsoft.com/office/drawing/2014/main" val="2287458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Business Results Orientation</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64%</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5AB23"/>
                    </a:solidFill>
                  </a:tcPr>
                </a:tc>
                <a:extLst>
                  <a:ext uri="{0D108BD9-81ED-4DB2-BD59-A6C34878D82A}">
                    <a16:rowId xmlns:a16="http://schemas.microsoft.com/office/drawing/2014/main" val="868910351"/>
                  </a:ext>
                </a:extLst>
              </a:tr>
            </a:tbl>
          </a:graphicData>
        </a:graphic>
      </p:graphicFrame>
      <p:graphicFrame>
        <p:nvGraphicFramePr>
          <p:cNvPr id="6" name="Table 5">
            <a:extLst>
              <a:ext uri="{FF2B5EF4-FFF2-40B4-BE49-F238E27FC236}">
                <a16:creationId xmlns:a16="http://schemas.microsoft.com/office/drawing/2014/main" id="{C5C4D35A-2F3A-A446-8D9D-DE2F68677065}"/>
              </a:ext>
            </a:extLst>
          </p:cNvPr>
          <p:cNvGraphicFramePr>
            <a:graphicFrameLocks noGrp="1"/>
          </p:cNvGraphicFramePr>
          <p:nvPr>
            <p:extLst>
              <p:ext uri="{D42A27DB-BD31-4B8C-83A1-F6EECF244321}">
                <p14:modId xmlns:p14="http://schemas.microsoft.com/office/powerpoint/2010/main" val="3341393566"/>
              </p:ext>
            </p:extLst>
          </p:nvPr>
        </p:nvGraphicFramePr>
        <p:xfrm>
          <a:off x="6245714" y="2499974"/>
          <a:ext cx="5494641"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7421185"/>
                    </a:ext>
                  </a:extLst>
                </a:gridCol>
                <a:gridCol w="1430641">
                  <a:extLst>
                    <a:ext uri="{9D8B030D-6E8A-4147-A177-3AD203B41FA5}">
                      <a16:colId xmlns:a16="http://schemas.microsoft.com/office/drawing/2014/main" val="3712225092"/>
                    </a:ext>
                  </a:extLst>
                </a:gridCol>
              </a:tblGrid>
              <a:tr h="370840">
                <a:tc>
                  <a:txBody>
                    <a:bodyPr/>
                    <a:lstStyle/>
                    <a:p>
                      <a:r>
                        <a:rPr lang="en-US" sz="2000" b="0" dirty="0">
                          <a:solidFill>
                            <a:schemeClr val="tx1"/>
                          </a:solidFill>
                        </a:rPr>
                        <a:t>Creativity</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ea typeface="Arial"/>
                          <a:cs typeface="Arial"/>
                          <a:sym typeface="Arial"/>
                        </a:rPr>
                        <a:t>58%</a:t>
                      </a:r>
                      <a:endParaRPr lang="en-US" sz="2000" dirty="0">
                        <a:solidFill>
                          <a:schemeClr val="tx1"/>
                        </a:solidFill>
                      </a:endParaRP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12700"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F540A"/>
                    </a:solidFill>
                  </a:tcPr>
                </a:tc>
                <a:extLst>
                  <a:ext uri="{0D108BD9-81ED-4DB2-BD59-A6C34878D82A}">
                    <a16:rowId xmlns:a16="http://schemas.microsoft.com/office/drawing/2014/main" val="18975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Learning Agility</a:t>
                      </a:r>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28575"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rPr>
                        <a:t>57%</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28575"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FF540A"/>
                    </a:solidFill>
                  </a:tcPr>
                </a:tc>
                <a:extLst>
                  <a:ext uri="{0D108BD9-81ED-4DB2-BD59-A6C34878D82A}">
                    <a16:rowId xmlns:a16="http://schemas.microsoft.com/office/drawing/2014/main" val="1884325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mn-lt"/>
                          <a:ea typeface="Arial"/>
                          <a:cs typeface="Arial"/>
                          <a:sym typeface="Arial"/>
                        </a:rPr>
                        <a:t>Communication</a:t>
                      </a:r>
                      <a:endParaRPr lang="en-US" sz="2000" b="1" dirty="0"/>
                    </a:p>
                  </a:txBody>
                  <a:tcPr>
                    <a:lnL w="28575" cap="flat" cmpd="sng" algn="ctr">
                      <a:solidFill>
                        <a:srgbClr val="002856"/>
                      </a:solidFill>
                      <a:prstDash val="solid"/>
                      <a:round/>
                      <a:headEnd type="none" w="med" len="med"/>
                      <a:tailEnd type="none" w="med" len="med"/>
                    </a:lnL>
                    <a:lnR w="3175" cap="flat" cmpd="sng" algn="ctr">
                      <a:solidFill>
                        <a:srgbClr val="6F7878"/>
                      </a:solidFill>
                      <a:prstDash val="solid"/>
                      <a:round/>
                      <a:headEnd type="none" w="med" len="med"/>
                      <a:tailEnd type="none" w="med" len="med"/>
                    </a:lnR>
                    <a:lnT w="28575" cap="flat" cmpd="sng" algn="ctr">
                      <a:solidFill>
                        <a:srgbClr val="002856"/>
                      </a:solidFill>
                      <a:prstDash val="solid"/>
                      <a:round/>
                      <a:headEnd type="none" w="med" len="med"/>
                      <a:tailEnd type="none" w="med" len="med"/>
                    </a:lnT>
                    <a:lnB w="28575"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57%</a:t>
                      </a:r>
                    </a:p>
                  </a:txBody>
                  <a:tcPr>
                    <a:lnL w="3175" cap="flat" cmpd="sng" algn="ctr">
                      <a:solidFill>
                        <a:srgbClr val="6F7878"/>
                      </a:solidFill>
                      <a:prstDash val="solid"/>
                      <a:round/>
                      <a:headEnd type="none" w="med" len="med"/>
                      <a:tailEnd type="none" w="med" len="med"/>
                    </a:lnL>
                    <a:lnR w="28575" cap="flat" cmpd="sng" algn="ctr">
                      <a:solidFill>
                        <a:srgbClr val="002856"/>
                      </a:solidFill>
                      <a:prstDash val="solid"/>
                      <a:round/>
                      <a:headEnd type="none" w="med" len="med"/>
                      <a:tailEnd type="none" w="med" len="med"/>
                    </a:lnR>
                    <a:lnT w="28575" cap="flat" cmpd="sng" algn="ctr">
                      <a:solidFill>
                        <a:srgbClr val="002856"/>
                      </a:solidFill>
                      <a:prstDash val="solid"/>
                      <a:round/>
                      <a:headEnd type="none" w="med" len="med"/>
                      <a:tailEnd type="none" w="med" len="med"/>
                    </a:lnT>
                    <a:lnB w="28575"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FF540A"/>
                    </a:solidFill>
                  </a:tcPr>
                </a:tc>
                <a:extLst>
                  <a:ext uri="{0D108BD9-81ED-4DB2-BD59-A6C34878D82A}">
                    <a16:rowId xmlns:a16="http://schemas.microsoft.com/office/drawing/2014/main" val="3986834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Decision Making</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28575" cap="flat" cmpd="sng" algn="ctr">
                      <a:solidFill>
                        <a:srgbClr val="002856"/>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55%</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28575" cap="flat" cmpd="sng" algn="ctr">
                      <a:solidFill>
                        <a:srgbClr val="002856"/>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FF540A"/>
                    </a:solidFill>
                  </a:tcPr>
                </a:tc>
                <a:extLst>
                  <a:ext uri="{0D108BD9-81ED-4DB2-BD59-A6C34878D82A}">
                    <a16:rowId xmlns:a16="http://schemas.microsoft.com/office/drawing/2014/main" val="36102048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Relationship Management</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50%</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3175"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DE0A01"/>
                    </a:solidFill>
                  </a:tcPr>
                </a:tc>
                <a:extLst>
                  <a:ext uri="{0D108BD9-81ED-4DB2-BD59-A6C34878D82A}">
                    <a16:rowId xmlns:a16="http://schemas.microsoft.com/office/drawing/2014/main" val="2287458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Arial"/>
                          <a:cs typeface="Arial"/>
                          <a:sym typeface="Arial"/>
                        </a:rPr>
                        <a:t>Influence</a:t>
                      </a:r>
                      <a:endParaRPr lang="en-US" sz="2000" dirty="0"/>
                    </a:p>
                  </a:txBody>
                  <a:tcPr>
                    <a:lnL w="12700" cap="flat" cmpd="sng" algn="ctr">
                      <a:solidFill>
                        <a:srgbClr val="6F7878"/>
                      </a:solidFill>
                      <a:prstDash val="solid"/>
                      <a:round/>
                      <a:headEnd type="none" w="med" len="med"/>
                      <a:tailEnd type="none" w="med" len="med"/>
                    </a:lnL>
                    <a:lnR w="3175"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46%</a:t>
                      </a:r>
                    </a:p>
                  </a:txBody>
                  <a:tcPr>
                    <a:lnL w="3175" cap="flat" cmpd="sng" algn="ctr">
                      <a:solidFill>
                        <a:srgbClr val="6F7878"/>
                      </a:solidFill>
                      <a:prstDash val="solid"/>
                      <a:round/>
                      <a:headEnd type="none" w="med" len="med"/>
                      <a:tailEnd type="none" w="med" len="med"/>
                    </a:lnL>
                    <a:lnR w="12700" cap="flat" cmpd="sng" algn="ctr">
                      <a:solidFill>
                        <a:srgbClr val="6F7878"/>
                      </a:solidFill>
                      <a:prstDash val="solid"/>
                      <a:round/>
                      <a:headEnd type="none" w="med" len="med"/>
                      <a:tailEnd type="none" w="med" len="med"/>
                    </a:lnR>
                    <a:lnT w="3175" cap="flat" cmpd="sng" algn="ctr">
                      <a:solidFill>
                        <a:srgbClr val="6F7878"/>
                      </a:solidFill>
                      <a:prstDash val="solid"/>
                      <a:round/>
                      <a:headEnd type="none" w="med" len="med"/>
                      <a:tailEnd type="none" w="med" len="med"/>
                    </a:lnT>
                    <a:lnB w="12700" cap="flat" cmpd="sng" algn="ctr">
                      <a:solidFill>
                        <a:srgbClr val="6F7878"/>
                      </a:solidFill>
                      <a:prstDash val="solid"/>
                      <a:round/>
                      <a:headEnd type="none" w="med" len="med"/>
                      <a:tailEnd type="none" w="med" len="med"/>
                    </a:lnB>
                    <a:lnTlToBr w="12700" cmpd="sng">
                      <a:noFill/>
                      <a:prstDash val="solid"/>
                    </a:lnTlToBr>
                    <a:lnBlToTr w="12700" cmpd="sng">
                      <a:noFill/>
                      <a:prstDash val="solid"/>
                    </a:lnBlToTr>
                    <a:solidFill>
                      <a:srgbClr val="DE0A01"/>
                    </a:solidFill>
                  </a:tcPr>
                </a:tc>
                <a:extLst>
                  <a:ext uri="{0D108BD9-81ED-4DB2-BD59-A6C34878D82A}">
                    <a16:rowId xmlns:a16="http://schemas.microsoft.com/office/drawing/2014/main" val="868910351"/>
                  </a:ext>
                </a:extLst>
              </a:tr>
            </a:tbl>
          </a:graphicData>
        </a:graphic>
      </p:graphicFrame>
      <p:grpSp>
        <p:nvGrpSpPr>
          <p:cNvPr id="15" name="Group 14">
            <a:extLst>
              <a:ext uri="{FF2B5EF4-FFF2-40B4-BE49-F238E27FC236}">
                <a16:creationId xmlns:a16="http://schemas.microsoft.com/office/drawing/2014/main" id="{B312F91C-AE2E-AB4D-B386-4CC18FE8C62F}"/>
              </a:ext>
            </a:extLst>
          </p:cNvPr>
          <p:cNvGrpSpPr/>
          <p:nvPr/>
        </p:nvGrpSpPr>
        <p:grpSpPr>
          <a:xfrm>
            <a:off x="4273277" y="1904219"/>
            <a:ext cx="7453670" cy="346520"/>
            <a:chOff x="4273277" y="1715679"/>
            <a:chExt cx="7453670" cy="346520"/>
          </a:xfrm>
        </p:grpSpPr>
        <p:sp>
          <p:nvSpPr>
            <p:cNvPr id="7" name="Rectangle 6">
              <a:extLst>
                <a:ext uri="{FF2B5EF4-FFF2-40B4-BE49-F238E27FC236}">
                  <a16:creationId xmlns:a16="http://schemas.microsoft.com/office/drawing/2014/main" id="{8944C88C-8019-1046-8E7F-7AB2C7893E2F}"/>
                </a:ext>
              </a:extLst>
            </p:cNvPr>
            <p:cNvSpPr/>
            <p:nvPr/>
          </p:nvSpPr>
          <p:spPr>
            <a:xfrm>
              <a:off x="4273277" y="1823168"/>
              <a:ext cx="128913" cy="128913"/>
            </a:xfrm>
            <a:prstGeom prst="rect">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extBox 7">
              <a:extLst>
                <a:ext uri="{FF2B5EF4-FFF2-40B4-BE49-F238E27FC236}">
                  <a16:creationId xmlns:a16="http://schemas.microsoft.com/office/drawing/2014/main" id="{6CF14ECC-694A-DB48-BF78-84A28C69F3DC}"/>
                </a:ext>
              </a:extLst>
            </p:cNvPr>
            <p:cNvSpPr txBox="1"/>
            <p:nvPr/>
          </p:nvSpPr>
          <p:spPr>
            <a:xfrm>
              <a:off x="4392888" y="1715679"/>
              <a:ext cx="1630842" cy="338554"/>
            </a:xfrm>
            <a:prstGeom prst="rect">
              <a:avLst/>
            </a:prstGeom>
            <a:noFill/>
          </p:spPr>
          <p:txBody>
            <a:bodyPr wrap="square" lIns="91440" rtlCol="0">
              <a:spAutoFit/>
            </a:bodyPr>
            <a:lstStyle/>
            <a:p>
              <a:r>
                <a:rPr lang="en-US" sz="1600" dirty="0">
                  <a:solidFill>
                    <a:srgbClr val="000000"/>
                  </a:solidFill>
                  <a:ea typeface="Arial"/>
                  <a:cs typeface="Arial"/>
                  <a:sym typeface="Arial"/>
                </a:rPr>
                <a:t>More Than 70%</a:t>
              </a:r>
              <a:endParaRPr lang="en-US" sz="1600" dirty="0"/>
            </a:p>
          </p:txBody>
        </p:sp>
        <p:sp>
          <p:nvSpPr>
            <p:cNvPr id="9" name="Rectangle 8">
              <a:extLst>
                <a:ext uri="{FF2B5EF4-FFF2-40B4-BE49-F238E27FC236}">
                  <a16:creationId xmlns:a16="http://schemas.microsoft.com/office/drawing/2014/main" id="{EFD7796D-9735-7943-B674-99CA6D43EAE8}"/>
                </a:ext>
              </a:extLst>
            </p:cNvPr>
            <p:cNvSpPr/>
            <p:nvPr/>
          </p:nvSpPr>
          <p:spPr>
            <a:xfrm>
              <a:off x="6136876" y="1827151"/>
              <a:ext cx="128913" cy="128913"/>
            </a:xfrm>
            <a:prstGeom prst="rect">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671429F-610B-264E-B311-A0EE566FFD4E}"/>
                </a:ext>
              </a:extLst>
            </p:cNvPr>
            <p:cNvSpPr txBox="1"/>
            <p:nvPr/>
          </p:nvSpPr>
          <p:spPr>
            <a:xfrm>
              <a:off x="6256486" y="1719662"/>
              <a:ext cx="1284959" cy="338554"/>
            </a:xfrm>
            <a:prstGeom prst="rect">
              <a:avLst/>
            </a:prstGeom>
            <a:noFill/>
          </p:spPr>
          <p:txBody>
            <a:bodyPr wrap="square" lIns="91440" rtlCol="0">
              <a:spAutoFit/>
            </a:bodyPr>
            <a:lstStyle/>
            <a:p>
              <a:r>
                <a:rPr lang="en-US" sz="1600" dirty="0">
                  <a:solidFill>
                    <a:srgbClr val="000000"/>
                  </a:solidFill>
                  <a:ea typeface="Arial"/>
                  <a:cs typeface="Arial"/>
                  <a:sym typeface="Arial"/>
                </a:rPr>
                <a:t>61% to 70%</a:t>
              </a:r>
            </a:p>
          </p:txBody>
        </p:sp>
        <p:sp>
          <p:nvSpPr>
            <p:cNvPr id="11" name="Rectangle 10">
              <a:extLst>
                <a:ext uri="{FF2B5EF4-FFF2-40B4-BE49-F238E27FC236}">
                  <a16:creationId xmlns:a16="http://schemas.microsoft.com/office/drawing/2014/main" id="{DCCD4DCF-BD38-FF47-8947-320F6D4075FA}"/>
                </a:ext>
              </a:extLst>
            </p:cNvPr>
            <p:cNvSpPr/>
            <p:nvPr/>
          </p:nvSpPr>
          <p:spPr>
            <a:xfrm>
              <a:off x="7662758" y="1827151"/>
              <a:ext cx="128913" cy="128913"/>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F7101A73-AB36-9548-951D-87DEA0CBFF0E}"/>
                </a:ext>
              </a:extLst>
            </p:cNvPr>
            <p:cNvSpPr txBox="1"/>
            <p:nvPr/>
          </p:nvSpPr>
          <p:spPr>
            <a:xfrm>
              <a:off x="7782369" y="1719662"/>
              <a:ext cx="1286218" cy="338554"/>
            </a:xfrm>
            <a:prstGeom prst="rect">
              <a:avLst/>
            </a:prstGeom>
            <a:noFill/>
          </p:spPr>
          <p:txBody>
            <a:bodyPr wrap="square" lIns="91440" rtlCol="0">
              <a:spAutoFit/>
            </a:bodyPr>
            <a:lstStyle/>
            <a:p>
              <a:pPr lvl="0"/>
              <a:r>
                <a:rPr lang="en-US" sz="1600" dirty="0">
                  <a:solidFill>
                    <a:srgbClr val="000000"/>
                  </a:solidFill>
                  <a:ea typeface="Arial"/>
                  <a:cs typeface="Arial"/>
                  <a:sym typeface="Arial"/>
                </a:rPr>
                <a:t>51% to 60%</a:t>
              </a:r>
              <a:endParaRPr lang="en-US" sz="1600" dirty="0"/>
            </a:p>
          </p:txBody>
        </p:sp>
        <p:sp>
          <p:nvSpPr>
            <p:cNvPr id="13" name="Rectangle 12">
              <a:extLst>
                <a:ext uri="{FF2B5EF4-FFF2-40B4-BE49-F238E27FC236}">
                  <a16:creationId xmlns:a16="http://schemas.microsoft.com/office/drawing/2014/main" id="{64AE9924-141F-E84A-8C4A-0128F5691297}"/>
                </a:ext>
              </a:extLst>
            </p:cNvPr>
            <p:cNvSpPr/>
            <p:nvPr/>
          </p:nvSpPr>
          <p:spPr>
            <a:xfrm>
              <a:off x="9186990" y="1831134"/>
              <a:ext cx="128913" cy="128913"/>
            </a:xfrm>
            <a:prstGeom prst="rect">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93206125-D5A3-2B41-A29A-46CE552B1C55}"/>
                </a:ext>
              </a:extLst>
            </p:cNvPr>
            <p:cNvSpPr txBox="1"/>
            <p:nvPr/>
          </p:nvSpPr>
          <p:spPr>
            <a:xfrm>
              <a:off x="9306601" y="1723645"/>
              <a:ext cx="2420346" cy="338554"/>
            </a:xfrm>
            <a:prstGeom prst="rect">
              <a:avLst/>
            </a:prstGeom>
            <a:noFill/>
          </p:spPr>
          <p:txBody>
            <a:bodyPr wrap="square" lIns="91440" rtlCol="0">
              <a:spAutoFit/>
            </a:bodyPr>
            <a:lstStyle/>
            <a:p>
              <a:r>
                <a:rPr lang="en-CA" sz="1600" dirty="0">
                  <a:solidFill>
                    <a:srgbClr val="000000"/>
                  </a:solidFill>
                  <a:ea typeface="Arial"/>
                  <a:cs typeface="Arial"/>
                  <a:sym typeface="Arial"/>
                </a:rPr>
                <a:t>Equal or Less Than 50%</a:t>
              </a:r>
            </a:p>
          </p:txBody>
        </p:sp>
      </p:grpSp>
      <p:sp>
        <p:nvSpPr>
          <p:cNvPr id="16" name="Rectangle 15">
            <a:extLst>
              <a:ext uri="{FF2B5EF4-FFF2-40B4-BE49-F238E27FC236}">
                <a16:creationId xmlns:a16="http://schemas.microsoft.com/office/drawing/2014/main" id="{AFEFB16E-C7AB-5C4E-A9D2-7A60EC364AA4}"/>
              </a:ext>
            </a:extLst>
          </p:cNvPr>
          <p:cNvSpPr/>
          <p:nvPr/>
        </p:nvSpPr>
        <p:spPr>
          <a:xfrm>
            <a:off x="374073" y="5783355"/>
            <a:ext cx="9281204" cy="507831"/>
          </a:xfrm>
          <a:prstGeom prst="rect">
            <a:avLst/>
          </a:prstGeom>
        </p:spPr>
        <p:txBody>
          <a:bodyPr wrap="square">
            <a:spAutoFit/>
          </a:bodyPr>
          <a:lstStyle/>
          <a:p>
            <a:r>
              <a:rPr lang="en-US" sz="900" dirty="0">
                <a:solidFill>
                  <a:srgbClr val="6F7878"/>
                </a:solidFill>
              </a:rPr>
              <a:t>n = 2,957</a:t>
            </a:r>
          </a:p>
          <a:p>
            <a:r>
              <a:rPr lang="en-US" sz="900" dirty="0">
                <a:solidFill>
                  <a:srgbClr val="6F7878"/>
                </a:solidFill>
              </a:rPr>
              <a:t>Source: 2013-2015 Gartner IT Talent Assessment.</a:t>
            </a:r>
          </a:p>
          <a:p>
            <a:r>
              <a:rPr lang="en-US" sz="900" baseline="30000" dirty="0">
                <a:solidFill>
                  <a:srgbClr val="6F7878"/>
                </a:solidFill>
              </a:rPr>
              <a:t>a</a:t>
            </a:r>
            <a:r>
              <a:rPr lang="en-US" sz="900" dirty="0">
                <a:solidFill>
                  <a:srgbClr val="6F7878"/>
                </a:solidFill>
              </a:rPr>
              <a:t> </a:t>
            </a:r>
            <a:r>
              <a:rPr lang="en-CA" sz="900" dirty="0">
                <a:solidFill>
                  <a:srgbClr val="6F7878"/>
                </a:solidFill>
              </a:rPr>
              <a:t>“Proficient” is defined as scoring a 3 on the competency on a 5-point scale. Employees are defined as “at least” proficient if they score a 3, 4, or 5. </a:t>
            </a:r>
          </a:p>
        </p:txBody>
      </p:sp>
    </p:spTree>
    <p:extLst>
      <p:ext uri="{BB962C8B-B14F-4D97-AF65-F5344CB8AC3E}">
        <p14:creationId xmlns:p14="http://schemas.microsoft.com/office/powerpoint/2010/main" val="321358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of the Presentation</a:t>
            </a:r>
          </a:p>
        </p:txBody>
      </p:sp>
      <p:sp>
        <p:nvSpPr>
          <p:cNvPr id="40" name="Text Placeholder 39">
            <a:extLst>
              <a:ext uri="{FF2B5EF4-FFF2-40B4-BE49-F238E27FC236}">
                <a16:creationId xmlns:a16="http://schemas.microsoft.com/office/drawing/2014/main" id="{D8C2DF7B-191F-CD44-8059-BCDC393418CD}"/>
              </a:ext>
            </a:extLst>
          </p:cNvPr>
          <p:cNvSpPr>
            <a:spLocks noGrp="1"/>
          </p:cNvSpPr>
          <p:nvPr>
            <p:ph type="body" sz="quarter" idx="18"/>
          </p:nvPr>
        </p:nvSpPr>
        <p:spPr>
          <a:xfrm>
            <a:off x="457200" y="2493827"/>
            <a:ext cx="2412000" cy="1901825"/>
          </a:xfrm>
          <a:noFill/>
          <a:ln w="12700">
            <a:noFill/>
          </a:ln>
        </p:spPr>
        <p:txBody>
          <a:bodyPr anchor="ctr" anchorCtr="0"/>
          <a:lstStyle/>
          <a:p>
            <a:pPr algn="ctr"/>
            <a:r>
              <a:rPr lang="en-US" b="0" dirty="0"/>
              <a:t>Introduction</a:t>
            </a:r>
          </a:p>
        </p:txBody>
      </p:sp>
      <p:sp>
        <p:nvSpPr>
          <p:cNvPr id="41" name="Text Placeholder 40">
            <a:extLst>
              <a:ext uri="{FF2B5EF4-FFF2-40B4-BE49-F238E27FC236}">
                <a16:creationId xmlns:a16="http://schemas.microsoft.com/office/drawing/2014/main" id="{39F53000-3143-184F-A7A7-DEA1FE4E5F43}"/>
              </a:ext>
            </a:extLst>
          </p:cNvPr>
          <p:cNvSpPr>
            <a:spLocks noGrp="1"/>
          </p:cNvSpPr>
          <p:nvPr>
            <p:ph type="body" sz="quarter" idx="19"/>
          </p:nvPr>
        </p:nvSpPr>
        <p:spPr>
          <a:xfrm>
            <a:off x="3409997" y="2493827"/>
            <a:ext cx="2412000" cy="1901825"/>
          </a:xfrm>
          <a:solidFill>
            <a:srgbClr val="002856"/>
          </a:solidFill>
          <a:ln w="12700">
            <a:noFill/>
          </a:ln>
        </p:spPr>
        <p:txBody>
          <a:bodyPr anchor="ctr" anchorCtr="0"/>
          <a:lstStyle/>
          <a:p>
            <a:pPr algn="ctr">
              <a:spcAft>
                <a:spcPts val="600"/>
              </a:spcAft>
            </a:pPr>
            <a:r>
              <a:rPr lang="en-CA" dirty="0">
                <a:solidFill>
                  <a:schemeClr val="bg1"/>
                </a:solidFill>
              </a:rPr>
              <a:t>Exercise 1: </a:t>
            </a:r>
          </a:p>
          <a:p>
            <a:pPr algn="ctr"/>
            <a:r>
              <a:rPr lang="en-CA" b="0" dirty="0">
                <a:solidFill>
                  <a:schemeClr val="bg1"/>
                </a:solidFill>
              </a:rPr>
              <a:t>Articulate Value Through Active Listening</a:t>
            </a:r>
          </a:p>
        </p:txBody>
      </p:sp>
      <p:sp>
        <p:nvSpPr>
          <p:cNvPr id="42" name="Text Placeholder 41">
            <a:extLst>
              <a:ext uri="{FF2B5EF4-FFF2-40B4-BE49-F238E27FC236}">
                <a16:creationId xmlns:a16="http://schemas.microsoft.com/office/drawing/2014/main" id="{4A8CB2EE-8085-6A43-B55D-1A28E752528A}"/>
              </a:ext>
            </a:extLst>
          </p:cNvPr>
          <p:cNvSpPr>
            <a:spLocks noGrp="1"/>
          </p:cNvSpPr>
          <p:nvPr>
            <p:ph type="body" sz="quarter" idx="20"/>
          </p:nvPr>
        </p:nvSpPr>
        <p:spPr>
          <a:xfrm>
            <a:off x="6362794" y="2493827"/>
            <a:ext cx="2412000" cy="1901825"/>
          </a:xfrm>
          <a:noFill/>
          <a:ln w="12700">
            <a:noFill/>
          </a:ln>
        </p:spPr>
        <p:txBody>
          <a:bodyPr anchor="ctr" anchorCtr="0"/>
          <a:lstStyle/>
          <a:p>
            <a:pPr algn="ctr">
              <a:spcAft>
                <a:spcPts val="600"/>
              </a:spcAft>
            </a:pPr>
            <a:r>
              <a:rPr lang="en-US" dirty="0"/>
              <a:t>Exercise 2:</a:t>
            </a:r>
          </a:p>
          <a:p>
            <a:pPr algn="ctr"/>
            <a:r>
              <a:rPr lang="en-US" b="0" dirty="0"/>
              <a:t>Understand Different Communication Styles </a:t>
            </a:r>
          </a:p>
        </p:txBody>
      </p:sp>
      <p:sp>
        <p:nvSpPr>
          <p:cNvPr id="43" name="Text Placeholder 42">
            <a:extLst>
              <a:ext uri="{FF2B5EF4-FFF2-40B4-BE49-F238E27FC236}">
                <a16:creationId xmlns:a16="http://schemas.microsoft.com/office/drawing/2014/main" id="{5713EFB8-58E6-0B41-AC8E-7C81BB882061}"/>
              </a:ext>
            </a:extLst>
          </p:cNvPr>
          <p:cNvSpPr>
            <a:spLocks noGrp="1"/>
          </p:cNvSpPr>
          <p:nvPr>
            <p:ph type="body" sz="quarter" idx="21"/>
          </p:nvPr>
        </p:nvSpPr>
        <p:spPr>
          <a:xfrm>
            <a:off x="9315590" y="2493827"/>
            <a:ext cx="2412000" cy="1901825"/>
          </a:xfrm>
          <a:noFill/>
          <a:ln w="12700">
            <a:noFill/>
          </a:ln>
        </p:spPr>
        <p:txBody>
          <a:bodyPr anchor="ctr" anchorCtr="0"/>
          <a:lstStyle/>
          <a:p>
            <a:pPr algn="ctr">
              <a:spcAft>
                <a:spcPts val="600"/>
              </a:spcAft>
            </a:pPr>
            <a:r>
              <a:rPr lang="fr" dirty="0" err="1"/>
              <a:t>Exercise</a:t>
            </a:r>
            <a:r>
              <a:rPr lang="fr" dirty="0"/>
              <a:t> 3: </a:t>
            </a:r>
          </a:p>
          <a:p>
            <a:pPr algn="ctr"/>
            <a:r>
              <a:rPr lang="fr" b="0" dirty="0" err="1"/>
              <a:t>Effectively</a:t>
            </a:r>
            <a:r>
              <a:rPr lang="fr" b="0" dirty="0"/>
              <a:t> </a:t>
            </a:r>
            <a:r>
              <a:rPr lang="fr" b="0" dirty="0" err="1"/>
              <a:t>Communicate</a:t>
            </a:r>
            <a:r>
              <a:rPr lang="fr" b="0" dirty="0"/>
              <a:t> Change</a:t>
            </a:r>
          </a:p>
        </p:txBody>
      </p:sp>
      <p:sp>
        <p:nvSpPr>
          <p:cNvPr id="44" name="Triangle 43">
            <a:extLst>
              <a:ext uri="{FF2B5EF4-FFF2-40B4-BE49-F238E27FC236}">
                <a16:creationId xmlns:a16="http://schemas.microsoft.com/office/drawing/2014/main" id="{8E3255CF-7E97-994D-97CB-000F0DC2886F}"/>
              </a:ext>
            </a:extLst>
          </p:cNvPr>
          <p:cNvSpPr/>
          <p:nvPr/>
        </p:nvSpPr>
        <p:spPr>
          <a:xfrm rot="5400000">
            <a:off x="8769922"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riangle 7">
            <a:extLst>
              <a:ext uri="{FF2B5EF4-FFF2-40B4-BE49-F238E27FC236}">
                <a16:creationId xmlns:a16="http://schemas.microsoft.com/office/drawing/2014/main" id="{540419AF-A60F-6448-96D2-B8DD920C2BFE}"/>
              </a:ext>
            </a:extLst>
          </p:cNvPr>
          <p:cNvSpPr/>
          <p:nvPr/>
        </p:nvSpPr>
        <p:spPr>
          <a:xfrm rot="5400000">
            <a:off x="5817126"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Triangle 8">
            <a:extLst>
              <a:ext uri="{FF2B5EF4-FFF2-40B4-BE49-F238E27FC236}">
                <a16:creationId xmlns:a16="http://schemas.microsoft.com/office/drawing/2014/main" id="{063C2D68-1293-724C-8E7E-8DF30B19154E}"/>
              </a:ext>
            </a:extLst>
          </p:cNvPr>
          <p:cNvSpPr/>
          <p:nvPr/>
        </p:nvSpPr>
        <p:spPr>
          <a:xfrm rot="5400000">
            <a:off x="2864329" y="3318347"/>
            <a:ext cx="550539" cy="252785"/>
          </a:xfrm>
          <a:prstGeom prst="triangl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61155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A9D45-4CC5-2945-9D81-07C74F5B2BB0}"/>
              </a:ext>
            </a:extLst>
          </p:cNvPr>
          <p:cNvSpPr>
            <a:spLocks noGrp="1"/>
          </p:cNvSpPr>
          <p:nvPr>
            <p:ph type="title"/>
          </p:nvPr>
        </p:nvSpPr>
        <p:spPr/>
        <p:txBody>
          <a:bodyPr/>
          <a:lstStyle/>
          <a:p>
            <a:r>
              <a:rPr lang="en-US" b="1" dirty="0">
                <a:solidFill>
                  <a:schemeClr val="dk2"/>
                </a:solidFill>
                <a:ea typeface="Arial Black"/>
                <a:cs typeface="Arial Black"/>
                <a:sym typeface="Arial Black"/>
              </a:rPr>
              <a:t>Exercises for Effective Communication</a:t>
            </a:r>
            <a:endParaRPr lang="en-US" dirty="0"/>
          </a:p>
        </p:txBody>
      </p:sp>
      <p:sp>
        <p:nvSpPr>
          <p:cNvPr id="19" name="Text Placeholder 10">
            <a:extLst>
              <a:ext uri="{FF2B5EF4-FFF2-40B4-BE49-F238E27FC236}">
                <a16:creationId xmlns:a16="http://schemas.microsoft.com/office/drawing/2014/main" id="{325FF879-E185-014E-ACDD-0772A860038D}"/>
              </a:ext>
            </a:extLst>
          </p:cNvPr>
          <p:cNvSpPr txBox="1">
            <a:spLocks/>
          </p:cNvSpPr>
          <p:nvPr/>
        </p:nvSpPr>
        <p:spPr>
          <a:xfrm>
            <a:off x="4424193" y="2258807"/>
            <a:ext cx="3336925" cy="3044825"/>
          </a:xfrm>
          <a:prstGeom prst="rect">
            <a:avLst/>
          </a:prstGeom>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ea typeface="Arial"/>
                <a:cs typeface="Arial"/>
                <a:sym typeface="Arial"/>
              </a:rPr>
              <a:t>Exercise 2: Understand Different Communication Styles (Slides 1</a:t>
            </a:r>
            <a:r>
              <a:rPr lang="en-US" sz="2000" b="1" dirty="0"/>
              <a:t>6-20</a:t>
            </a:r>
            <a:r>
              <a:rPr lang="en-US" sz="2000" b="1" dirty="0">
                <a:solidFill>
                  <a:srgbClr val="000000"/>
                </a:solidFill>
                <a:ea typeface="Arial"/>
                <a:cs typeface="Arial"/>
                <a:sym typeface="Arial"/>
              </a:rPr>
              <a:t>)</a:t>
            </a:r>
            <a:endParaRPr lang="en-CA" sz="2000" b="1" dirty="0"/>
          </a:p>
          <a:p>
            <a:pPr marL="285750" indent="-285750">
              <a:buClr>
                <a:schemeClr val="tx1"/>
              </a:buClr>
              <a:buSzPct val="100000"/>
              <a:buFont typeface="Arial" panose="020B0604020202020204" pitchFamily="34" charset="0"/>
              <a:buChar char="•"/>
            </a:pPr>
            <a:r>
              <a:rPr lang="en-CA" sz="1800" dirty="0"/>
              <a:t>Learn the primary communication style of others.</a:t>
            </a:r>
          </a:p>
          <a:p>
            <a:pPr marL="285750" indent="-285750">
              <a:buClr>
                <a:schemeClr val="tx1"/>
              </a:buClr>
              <a:buSzPct val="100000"/>
              <a:buFont typeface="Arial" panose="020B0604020202020204" pitchFamily="34" charset="0"/>
              <a:buChar char="•"/>
            </a:pPr>
            <a:r>
              <a:rPr lang="en-CA" sz="1800" dirty="0"/>
              <a:t>Identify ways to alter and use your style to fit different situations.</a:t>
            </a:r>
          </a:p>
        </p:txBody>
      </p:sp>
      <p:sp>
        <p:nvSpPr>
          <p:cNvPr id="20" name="Text Placeholder 11">
            <a:extLst>
              <a:ext uri="{FF2B5EF4-FFF2-40B4-BE49-F238E27FC236}">
                <a16:creationId xmlns:a16="http://schemas.microsoft.com/office/drawing/2014/main" id="{CAC883CD-52A3-F147-9226-F4F36F76546F}"/>
              </a:ext>
            </a:extLst>
          </p:cNvPr>
          <p:cNvSpPr txBox="1">
            <a:spLocks/>
          </p:cNvSpPr>
          <p:nvPr/>
        </p:nvSpPr>
        <p:spPr>
          <a:xfrm>
            <a:off x="8391186" y="2258807"/>
            <a:ext cx="3336925" cy="3044825"/>
          </a:xfrm>
          <a:prstGeom prst="rect">
            <a:avLst/>
          </a:prstGeom>
          <a:ln w="12700">
            <a:solidFill>
              <a:srgbClr val="6F7878"/>
            </a:solid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ea typeface="Arial"/>
                <a:cs typeface="Arial"/>
                <a:sym typeface="Arial"/>
              </a:rPr>
              <a:t>Exercise 3: Effectively Communicate Change (Slides 23-27)</a:t>
            </a:r>
            <a:endParaRPr lang="en-CA" sz="2000" b="1" dirty="0"/>
          </a:p>
          <a:p>
            <a:pPr marL="285750" indent="-285750">
              <a:buClr>
                <a:schemeClr val="tx1"/>
              </a:buClr>
              <a:buSzPct val="100000"/>
              <a:buFont typeface="Arial" panose="020B0604020202020204" pitchFamily="34" charset="0"/>
              <a:buChar char="•"/>
            </a:pPr>
            <a:r>
              <a:rPr lang="en-CA" sz="1800" dirty="0"/>
              <a:t>Learn how to craft effective change messages.</a:t>
            </a:r>
          </a:p>
          <a:p>
            <a:pPr marL="285750" indent="-285750">
              <a:buClr>
                <a:schemeClr val="tx1"/>
              </a:buClr>
              <a:buSzPct val="100000"/>
              <a:buFont typeface="Arial" panose="020B0604020202020204" pitchFamily="34" charset="0"/>
              <a:buChar char="•"/>
            </a:pPr>
            <a:r>
              <a:rPr lang="en-CA" sz="1800" dirty="0"/>
              <a:t>Deal effectively with your manager in one-on-one interactions.</a:t>
            </a:r>
          </a:p>
        </p:txBody>
      </p:sp>
      <p:sp>
        <p:nvSpPr>
          <p:cNvPr id="21" name="Text Placeholder 9">
            <a:extLst>
              <a:ext uri="{FF2B5EF4-FFF2-40B4-BE49-F238E27FC236}">
                <a16:creationId xmlns:a16="http://schemas.microsoft.com/office/drawing/2014/main" id="{0898F4CB-561A-D045-B579-6D69C5394D1E}"/>
              </a:ext>
            </a:extLst>
          </p:cNvPr>
          <p:cNvSpPr txBox="1">
            <a:spLocks/>
          </p:cNvSpPr>
          <p:nvPr/>
        </p:nvSpPr>
        <p:spPr>
          <a:xfrm>
            <a:off x="457200" y="2258807"/>
            <a:ext cx="3336925" cy="3044825"/>
          </a:xfrm>
          <a:prstGeom prst="rect">
            <a:avLst/>
          </a:prstGeom>
          <a:solidFill>
            <a:srgbClr val="002856"/>
          </a:solidFill>
          <a:ln w="12700">
            <a:noFill/>
          </a:ln>
        </p:spPr>
        <p:txBody>
          <a:bodyPr lIns="108000" tIns="108000" rIns="108000" bIns="108000"/>
          <a:lst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dirty="0">
                <a:solidFill>
                  <a:schemeClr val="bg1"/>
                </a:solidFill>
                <a:ea typeface="Arial"/>
                <a:cs typeface="Arial"/>
                <a:sym typeface="Arial"/>
              </a:rPr>
              <a:t>Exercise 1: Articulate Value Through Active Listening </a:t>
            </a:r>
            <a:r>
              <a:rPr lang="en-CA" sz="2000" b="1" dirty="0">
                <a:solidFill>
                  <a:schemeClr val="bg1"/>
                </a:solidFill>
              </a:rPr>
              <a:t>(Slides 8-12)</a:t>
            </a:r>
          </a:p>
          <a:p>
            <a:pPr marL="285750" indent="-285750">
              <a:buClr>
                <a:schemeClr val="bg1"/>
              </a:buClr>
              <a:buSzPct val="100000"/>
              <a:buFont typeface="Arial" panose="020B0604020202020204" pitchFamily="34" charset="0"/>
              <a:buChar char="•"/>
            </a:pPr>
            <a:r>
              <a:rPr lang="en-CA" sz="1800" dirty="0">
                <a:solidFill>
                  <a:schemeClr val="bg1"/>
                </a:solidFill>
              </a:rPr>
              <a:t>Understand your communication style to become an active listener.</a:t>
            </a:r>
          </a:p>
          <a:p>
            <a:pPr marL="285750" indent="-285750">
              <a:buClr>
                <a:schemeClr val="bg1"/>
              </a:buClr>
              <a:buSzPct val="100000"/>
              <a:buFont typeface="Arial" panose="020B0604020202020204" pitchFamily="34" charset="0"/>
              <a:buChar char="•"/>
            </a:pPr>
            <a:r>
              <a:rPr lang="en-CA" sz="1800" dirty="0">
                <a:solidFill>
                  <a:schemeClr val="bg1"/>
                </a:solidFill>
              </a:rPr>
              <a:t>Establish credibility by honing your personal value proposition.</a:t>
            </a:r>
          </a:p>
        </p:txBody>
      </p:sp>
      <p:sp>
        <p:nvSpPr>
          <p:cNvPr id="10" name="Rectangle 9">
            <a:extLst>
              <a:ext uri="{FF2B5EF4-FFF2-40B4-BE49-F238E27FC236}">
                <a16:creationId xmlns:a16="http://schemas.microsoft.com/office/drawing/2014/main" id="{1D3FBC58-0305-744D-894D-1D7750808102}"/>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1" name="Freeform: Shape 159">
            <a:extLst>
              <a:ext uri="{FF2B5EF4-FFF2-40B4-BE49-F238E27FC236}">
                <a16:creationId xmlns:a16="http://schemas.microsoft.com/office/drawing/2014/main" id="{45829BEE-23CB-A146-8082-9C54602BD86B}"/>
              </a:ext>
            </a:extLst>
          </p:cNvPr>
          <p:cNvSpPr/>
          <p:nvPr/>
        </p:nvSpPr>
        <p:spPr>
          <a:xfrm>
            <a:off x="1920875" y="1474390"/>
            <a:ext cx="544008" cy="670522"/>
          </a:xfrm>
          <a:custGeom>
            <a:avLst/>
            <a:gdLst>
              <a:gd name="connsiteX0" fmla="*/ 321469 w 409575"/>
              <a:gd name="connsiteY0" fmla="*/ 169069 h 504825"/>
              <a:gd name="connsiteX1" fmla="*/ 302419 w 409575"/>
              <a:gd name="connsiteY1" fmla="*/ 171260 h 504825"/>
              <a:gd name="connsiteX2" fmla="*/ 302419 w 409575"/>
              <a:gd name="connsiteY2" fmla="*/ 102394 h 504825"/>
              <a:gd name="connsiteX3" fmla="*/ 244697 w 409575"/>
              <a:gd name="connsiteY3" fmla="*/ 102394 h 504825"/>
              <a:gd name="connsiteX4" fmla="*/ 245269 w 409575"/>
              <a:gd name="connsiteY4" fmla="*/ 92869 h 504825"/>
              <a:gd name="connsiteX5" fmla="*/ 159544 w 409575"/>
              <a:gd name="connsiteY5" fmla="*/ 7144 h 504825"/>
              <a:gd name="connsiteX6" fmla="*/ 73819 w 409575"/>
              <a:gd name="connsiteY6" fmla="*/ 92869 h 504825"/>
              <a:gd name="connsiteX7" fmla="*/ 74390 w 409575"/>
              <a:gd name="connsiteY7" fmla="*/ 102394 h 504825"/>
              <a:gd name="connsiteX8" fmla="*/ 7144 w 409575"/>
              <a:gd name="connsiteY8" fmla="*/ 102394 h 504825"/>
              <a:gd name="connsiteX9" fmla="*/ 7144 w 409575"/>
              <a:gd name="connsiteY9" fmla="*/ 226219 h 504825"/>
              <a:gd name="connsiteX10" fmla="*/ 29337 w 409575"/>
              <a:gd name="connsiteY10" fmla="*/ 225171 h 504825"/>
              <a:gd name="connsiteX11" fmla="*/ 92869 w 409575"/>
              <a:gd name="connsiteY11" fmla="*/ 254794 h 504825"/>
              <a:gd name="connsiteX12" fmla="*/ 29337 w 409575"/>
              <a:gd name="connsiteY12" fmla="*/ 284417 h 504825"/>
              <a:gd name="connsiteX13" fmla="*/ 7144 w 409575"/>
              <a:gd name="connsiteY13" fmla="*/ 283369 h 504825"/>
              <a:gd name="connsiteX14" fmla="*/ 7144 w 409575"/>
              <a:gd name="connsiteY14" fmla="*/ 407194 h 504825"/>
              <a:gd name="connsiteX15" fmla="*/ 72009 w 409575"/>
              <a:gd name="connsiteY15" fmla="*/ 407194 h 504825"/>
              <a:gd name="connsiteX16" fmla="*/ 71438 w 409575"/>
              <a:gd name="connsiteY16" fmla="*/ 416719 h 504825"/>
              <a:gd name="connsiteX17" fmla="*/ 157163 w 409575"/>
              <a:gd name="connsiteY17" fmla="*/ 502444 h 504825"/>
              <a:gd name="connsiteX18" fmla="*/ 242888 w 409575"/>
              <a:gd name="connsiteY18" fmla="*/ 416719 h 504825"/>
              <a:gd name="connsiteX19" fmla="*/ 242316 w 409575"/>
              <a:gd name="connsiteY19" fmla="*/ 407194 h 504825"/>
              <a:gd name="connsiteX20" fmla="*/ 302419 w 409575"/>
              <a:gd name="connsiteY20" fmla="*/ 407194 h 504825"/>
              <a:gd name="connsiteX21" fmla="*/ 302419 w 409575"/>
              <a:gd name="connsiteY21" fmla="*/ 338328 h 504825"/>
              <a:gd name="connsiteX22" fmla="*/ 321469 w 409575"/>
              <a:gd name="connsiteY22" fmla="*/ 340519 h 504825"/>
              <a:gd name="connsiteX23" fmla="*/ 407194 w 409575"/>
              <a:gd name="connsiteY23" fmla="*/ 254794 h 504825"/>
              <a:gd name="connsiteX24" fmla="*/ 321469 w 409575"/>
              <a:gd name="connsiteY24" fmla="*/ 169069 h 504825"/>
              <a:gd name="connsiteX25" fmla="*/ 321469 w 409575"/>
              <a:gd name="connsiteY25" fmla="*/ 302419 h 504825"/>
              <a:gd name="connsiteX26" fmla="*/ 310896 w 409575"/>
              <a:gd name="connsiteY26" fmla="*/ 301181 h 504825"/>
              <a:gd name="connsiteX27" fmla="*/ 264319 w 409575"/>
              <a:gd name="connsiteY27" fmla="*/ 290608 h 504825"/>
              <a:gd name="connsiteX28" fmla="*/ 264319 w 409575"/>
              <a:gd name="connsiteY28" fmla="*/ 338328 h 504825"/>
              <a:gd name="connsiteX29" fmla="*/ 264319 w 409575"/>
              <a:gd name="connsiteY29" fmla="*/ 369094 h 504825"/>
              <a:gd name="connsiteX30" fmla="*/ 242316 w 409575"/>
              <a:gd name="connsiteY30" fmla="*/ 369094 h 504825"/>
              <a:gd name="connsiteX31" fmla="*/ 199739 w 409575"/>
              <a:gd name="connsiteY31" fmla="*/ 369094 h 504825"/>
              <a:gd name="connsiteX32" fmla="*/ 204407 w 409575"/>
              <a:gd name="connsiteY32" fmla="*/ 411385 h 504825"/>
              <a:gd name="connsiteX33" fmla="*/ 204692 w 409575"/>
              <a:gd name="connsiteY33" fmla="*/ 416719 h 504825"/>
              <a:gd name="connsiteX34" fmla="*/ 157067 w 409575"/>
              <a:gd name="connsiteY34" fmla="*/ 464344 h 504825"/>
              <a:gd name="connsiteX35" fmla="*/ 109442 w 409575"/>
              <a:gd name="connsiteY35" fmla="*/ 416719 h 504825"/>
              <a:gd name="connsiteX36" fmla="*/ 109728 w 409575"/>
              <a:gd name="connsiteY36" fmla="*/ 411385 h 504825"/>
              <a:gd name="connsiteX37" fmla="*/ 114395 w 409575"/>
              <a:gd name="connsiteY37" fmla="*/ 369094 h 504825"/>
              <a:gd name="connsiteX38" fmla="*/ 71818 w 409575"/>
              <a:gd name="connsiteY38" fmla="*/ 369094 h 504825"/>
              <a:gd name="connsiteX39" fmla="*/ 45244 w 409575"/>
              <a:gd name="connsiteY39" fmla="*/ 369094 h 504825"/>
              <a:gd name="connsiteX40" fmla="*/ 45244 w 409575"/>
              <a:gd name="connsiteY40" fmla="*/ 322040 h 504825"/>
              <a:gd name="connsiteX41" fmla="*/ 130969 w 409575"/>
              <a:gd name="connsiteY41" fmla="*/ 254794 h 504825"/>
              <a:gd name="connsiteX42" fmla="*/ 45244 w 409575"/>
              <a:gd name="connsiteY42" fmla="*/ 187547 h 504825"/>
              <a:gd name="connsiteX43" fmla="*/ 45244 w 409575"/>
              <a:gd name="connsiteY43" fmla="*/ 140494 h 504825"/>
              <a:gd name="connsiteX44" fmla="*/ 74390 w 409575"/>
              <a:gd name="connsiteY44" fmla="*/ 140494 h 504825"/>
              <a:gd name="connsiteX45" fmla="*/ 116967 w 409575"/>
              <a:gd name="connsiteY45" fmla="*/ 140494 h 504825"/>
              <a:gd name="connsiteX46" fmla="*/ 112300 w 409575"/>
              <a:gd name="connsiteY46" fmla="*/ 98203 h 504825"/>
              <a:gd name="connsiteX47" fmla="*/ 111919 w 409575"/>
              <a:gd name="connsiteY47" fmla="*/ 92869 h 504825"/>
              <a:gd name="connsiteX48" fmla="*/ 159544 w 409575"/>
              <a:gd name="connsiteY48" fmla="*/ 45244 h 504825"/>
              <a:gd name="connsiteX49" fmla="*/ 207169 w 409575"/>
              <a:gd name="connsiteY49" fmla="*/ 92869 h 504825"/>
              <a:gd name="connsiteX50" fmla="*/ 206883 w 409575"/>
              <a:gd name="connsiteY50" fmla="*/ 98203 h 504825"/>
              <a:gd name="connsiteX51" fmla="*/ 202120 w 409575"/>
              <a:gd name="connsiteY51" fmla="*/ 140494 h 504825"/>
              <a:gd name="connsiteX52" fmla="*/ 244697 w 409575"/>
              <a:gd name="connsiteY52" fmla="*/ 140494 h 504825"/>
              <a:gd name="connsiteX53" fmla="*/ 264319 w 409575"/>
              <a:gd name="connsiteY53" fmla="*/ 140494 h 504825"/>
              <a:gd name="connsiteX54" fmla="*/ 264319 w 409575"/>
              <a:gd name="connsiteY54" fmla="*/ 171260 h 504825"/>
              <a:gd name="connsiteX55" fmla="*/ 264319 w 409575"/>
              <a:gd name="connsiteY55" fmla="*/ 218980 h 504825"/>
              <a:gd name="connsiteX56" fmla="*/ 310896 w 409575"/>
              <a:gd name="connsiteY56" fmla="*/ 208407 h 504825"/>
              <a:gd name="connsiteX57" fmla="*/ 321469 w 409575"/>
              <a:gd name="connsiteY57" fmla="*/ 207169 h 504825"/>
              <a:gd name="connsiteX58" fmla="*/ 369094 w 409575"/>
              <a:gd name="connsiteY58" fmla="*/ 254794 h 504825"/>
              <a:gd name="connsiteX59" fmla="*/ 321469 w 409575"/>
              <a:gd name="connsiteY59" fmla="*/ 30241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9575" h="504825">
                <a:moveTo>
                  <a:pt x="321469" y="169069"/>
                </a:moveTo>
                <a:cubicBezTo>
                  <a:pt x="314896" y="169069"/>
                  <a:pt x="308515" y="169831"/>
                  <a:pt x="302419" y="171260"/>
                </a:cubicBezTo>
                <a:lnTo>
                  <a:pt x="302419" y="102394"/>
                </a:lnTo>
                <a:lnTo>
                  <a:pt x="244697" y="102394"/>
                </a:lnTo>
                <a:cubicBezTo>
                  <a:pt x="245078" y="99251"/>
                  <a:pt x="245269" y="96107"/>
                  <a:pt x="245269" y="92869"/>
                </a:cubicBezTo>
                <a:cubicBezTo>
                  <a:pt x="245269" y="45530"/>
                  <a:pt x="206883" y="7144"/>
                  <a:pt x="159544" y="7144"/>
                </a:cubicBezTo>
                <a:cubicBezTo>
                  <a:pt x="112205" y="7144"/>
                  <a:pt x="73819" y="45530"/>
                  <a:pt x="73819" y="92869"/>
                </a:cubicBezTo>
                <a:cubicBezTo>
                  <a:pt x="73819" y="96107"/>
                  <a:pt x="74009" y="99251"/>
                  <a:pt x="74390" y="102394"/>
                </a:cubicBezTo>
                <a:lnTo>
                  <a:pt x="7144" y="102394"/>
                </a:lnTo>
                <a:lnTo>
                  <a:pt x="7144" y="226219"/>
                </a:lnTo>
                <a:cubicBezTo>
                  <a:pt x="7144" y="226219"/>
                  <a:pt x="16669" y="225171"/>
                  <a:pt x="29337" y="225171"/>
                </a:cubicBezTo>
                <a:cubicBezTo>
                  <a:pt x="54769" y="225171"/>
                  <a:pt x="92869" y="229362"/>
                  <a:pt x="92869" y="254794"/>
                </a:cubicBezTo>
                <a:cubicBezTo>
                  <a:pt x="92869" y="280226"/>
                  <a:pt x="54769" y="284417"/>
                  <a:pt x="29337" y="284417"/>
                </a:cubicBezTo>
                <a:cubicBezTo>
                  <a:pt x="16669" y="284417"/>
                  <a:pt x="7144" y="283369"/>
                  <a:pt x="7144" y="283369"/>
                </a:cubicBezTo>
                <a:lnTo>
                  <a:pt x="7144" y="407194"/>
                </a:lnTo>
                <a:lnTo>
                  <a:pt x="72009" y="407194"/>
                </a:lnTo>
                <a:cubicBezTo>
                  <a:pt x="71628" y="410337"/>
                  <a:pt x="71438" y="413480"/>
                  <a:pt x="71438" y="416719"/>
                </a:cubicBezTo>
                <a:cubicBezTo>
                  <a:pt x="71438" y="464058"/>
                  <a:pt x="109824" y="502444"/>
                  <a:pt x="157163" y="502444"/>
                </a:cubicBezTo>
                <a:cubicBezTo>
                  <a:pt x="204501" y="502444"/>
                  <a:pt x="242888" y="464058"/>
                  <a:pt x="242888" y="416719"/>
                </a:cubicBezTo>
                <a:cubicBezTo>
                  <a:pt x="242888" y="413480"/>
                  <a:pt x="242697" y="410337"/>
                  <a:pt x="242316" y="407194"/>
                </a:cubicBezTo>
                <a:lnTo>
                  <a:pt x="302419" y="407194"/>
                </a:lnTo>
                <a:lnTo>
                  <a:pt x="302419" y="338328"/>
                </a:lnTo>
                <a:cubicBezTo>
                  <a:pt x="308515" y="339757"/>
                  <a:pt x="314896" y="340519"/>
                  <a:pt x="321469" y="340519"/>
                </a:cubicBezTo>
                <a:cubicBezTo>
                  <a:pt x="368808" y="340519"/>
                  <a:pt x="407194" y="302133"/>
                  <a:pt x="407194" y="254794"/>
                </a:cubicBezTo>
                <a:cubicBezTo>
                  <a:pt x="407194" y="207455"/>
                  <a:pt x="368808" y="169069"/>
                  <a:pt x="321469" y="169069"/>
                </a:cubicBezTo>
                <a:close/>
                <a:moveTo>
                  <a:pt x="321469" y="302419"/>
                </a:moveTo>
                <a:cubicBezTo>
                  <a:pt x="318040" y="302419"/>
                  <a:pt x="314611" y="302038"/>
                  <a:pt x="310896" y="301181"/>
                </a:cubicBezTo>
                <a:lnTo>
                  <a:pt x="264319" y="290608"/>
                </a:lnTo>
                <a:lnTo>
                  <a:pt x="264319" y="338328"/>
                </a:lnTo>
                <a:lnTo>
                  <a:pt x="264319" y="369094"/>
                </a:lnTo>
                <a:lnTo>
                  <a:pt x="242316" y="369094"/>
                </a:lnTo>
                <a:lnTo>
                  <a:pt x="199739" y="369094"/>
                </a:lnTo>
                <a:lnTo>
                  <a:pt x="204407" y="411385"/>
                </a:lnTo>
                <a:cubicBezTo>
                  <a:pt x="204597" y="413385"/>
                  <a:pt x="204692" y="415100"/>
                  <a:pt x="204692" y="416719"/>
                </a:cubicBezTo>
                <a:cubicBezTo>
                  <a:pt x="204692" y="443008"/>
                  <a:pt x="183356" y="464344"/>
                  <a:pt x="157067" y="464344"/>
                </a:cubicBezTo>
                <a:cubicBezTo>
                  <a:pt x="130778" y="464344"/>
                  <a:pt x="109442" y="443008"/>
                  <a:pt x="109442" y="416719"/>
                </a:cubicBezTo>
                <a:cubicBezTo>
                  <a:pt x="109442" y="415100"/>
                  <a:pt x="109538" y="413385"/>
                  <a:pt x="109728" y="411385"/>
                </a:cubicBezTo>
                <a:lnTo>
                  <a:pt x="114395" y="369094"/>
                </a:lnTo>
                <a:lnTo>
                  <a:pt x="71818" y="369094"/>
                </a:lnTo>
                <a:lnTo>
                  <a:pt x="45244" y="369094"/>
                </a:lnTo>
                <a:lnTo>
                  <a:pt x="45244" y="322040"/>
                </a:lnTo>
                <a:cubicBezTo>
                  <a:pt x="122206" y="316897"/>
                  <a:pt x="130969" y="273939"/>
                  <a:pt x="130969" y="254794"/>
                </a:cubicBezTo>
                <a:cubicBezTo>
                  <a:pt x="130969" y="235649"/>
                  <a:pt x="122206" y="192691"/>
                  <a:pt x="45244" y="187547"/>
                </a:cubicBezTo>
                <a:lnTo>
                  <a:pt x="45244" y="140494"/>
                </a:lnTo>
                <a:lnTo>
                  <a:pt x="74390" y="140494"/>
                </a:lnTo>
                <a:lnTo>
                  <a:pt x="116967" y="140494"/>
                </a:lnTo>
                <a:lnTo>
                  <a:pt x="112300" y="98203"/>
                </a:lnTo>
                <a:cubicBezTo>
                  <a:pt x="112014" y="96203"/>
                  <a:pt x="111919" y="94488"/>
                  <a:pt x="111919" y="92869"/>
                </a:cubicBezTo>
                <a:cubicBezTo>
                  <a:pt x="111919" y="66580"/>
                  <a:pt x="133255" y="45244"/>
                  <a:pt x="159544" y="45244"/>
                </a:cubicBezTo>
                <a:cubicBezTo>
                  <a:pt x="185833" y="45244"/>
                  <a:pt x="207169" y="66580"/>
                  <a:pt x="207169" y="92869"/>
                </a:cubicBezTo>
                <a:cubicBezTo>
                  <a:pt x="207169" y="94488"/>
                  <a:pt x="207073" y="96203"/>
                  <a:pt x="206883" y="98203"/>
                </a:cubicBezTo>
                <a:lnTo>
                  <a:pt x="202120" y="140494"/>
                </a:lnTo>
                <a:lnTo>
                  <a:pt x="244697" y="140494"/>
                </a:lnTo>
                <a:lnTo>
                  <a:pt x="264319" y="140494"/>
                </a:lnTo>
                <a:lnTo>
                  <a:pt x="264319" y="171260"/>
                </a:lnTo>
                <a:lnTo>
                  <a:pt x="264319" y="218980"/>
                </a:lnTo>
                <a:lnTo>
                  <a:pt x="310896" y="208407"/>
                </a:lnTo>
                <a:cubicBezTo>
                  <a:pt x="314611" y="207550"/>
                  <a:pt x="318040" y="207169"/>
                  <a:pt x="321469" y="207169"/>
                </a:cubicBezTo>
                <a:cubicBezTo>
                  <a:pt x="347758" y="207169"/>
                  <a:pt x="369094" y="228505"/>
                  <a:pt x="369094" y="254794"/>
                </a:cubicBezTo>
                <a:cubicBezTo>
                  <a:pt x="369094" y="281083"/>
                  <a:pt x="347758" y="302419"/>
                  <a:pt x="321469" y="302419"/>
                </a:cubicBezTo>
                <a:close/>
              </a:path>
            </a:pathLst>
          </a:custGeom>
          <a:solidFill>
            <a:srgbClr val="002856"/>
          </a:solidFill>
          <a:ln w="9525" cap="flat">
            <a:noFill/>
            <a:prstDash val="solid"/>
            <a:miter/>
          </a:ln>
        </p:spPr>
        <p:txBody>
          <a:bodyPr rtlCol="0" anchor="ctr"/>
          <a:lstStyle/>
          <a:p>
            <a:endParaRPr lang="en-US"/>
          </a:p>
        </p:txBody>
      </p:sp>
      <p:sp>
        <p:nvSpPr>
          <p:cNvPr id="12" name="Freeform: Shape 30">
            <a:extLst>
              <a:ext uri="{FF2B5EF4-FFF2-40B4-BE49-F238E27FC236}">
                <a16:creationId xmlns:a16="http://schemas.microsoft.com/office/drawing/2014/main" id="{92EB3C87-DC4D-9247-B2F7-C59046F8EA0B}"/>
              </a:ext>
            </a:extLst>
          </p:cNvPr>
          <p:cNvSpPr/>
          <p:nvPr/>
        </p:nvSpPr>
        <p:spPr>
          <a:xfrm rot="5400000">
            <a:off x="9723982" y="1608251"/>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
        <p:nvSpPr>
          <p:cNvPr id="13" name="Freeform: Shape 30">
            <a:extLst>
              <a:ext uri="{FF2B5EF4-FFF2-40B4-BE49-F238E27FC236}">
                <a16:creationId xmlns:a16="http://schemas.microsoft.com/office/drawing/2014/main" id="{B21744D9-9D3F-E845-AE36-44FF5B6519FA}"/>
              </a:ext>
            </a:extLst>
          </p:cNvPr>
          <p:cNvSpPr/>
          <p:nvPr/>
        </p:nvSpPr>
        <p:spPr>
          <a:xfrm rot="10800000">
            <a:off x="5760333" y="1608252"/>
            <a:ext cx="671333" cy="402800"/>
          </a:xfrm>
          <a:custGeom>
            <a:avLst/>
            <a:gdLst>
              <a:gd name="connsiteX0" fmla="*/ 454285 w 523875"/>
              <a:gd name="connsiteY0" fmla="*/ 92869 h 314325"/>
              <a:gd name="connsiteX1" fmla="*/ 425710 w 523875"/>
              <a:gd name="connsiteY1" fmla="*/ 92869 h 314325"/>
              <a:gd name="connsiteX2" fmla="*/ 425710 w 523875"/>
              <a:gd name="connsiteY2" fmla="*/ 7144 h 314325"/>
              <a:gd name="connsiteX3" fmla="*/ 292360 w 523875"/>
              <a:gd name="connsiteY3" fmla="*/ 7144 h 314325"/>
              <a:gd name="connsiteX4" fmla="*/ 292360 w 523875"/>
              <a:gd name="connsiteY4" fmla="*/ 62865 h 314325"/>
              <a:gd name="connsiteX5" fmla="*/ 269119 w 523875"/>
              <a:gd name="connsiteY5" fmla="*/ 92393 h 314325"/>
              <a:gd name="connsiteX6" fmla="*/ 263785 w 523875"/>
              <a:gd name="connsiteY6" fmla="*/ 92869 h 314325"/>
              <a:gd name="connsiteX7" fmla="*/ 235210 w 523875"/>
              <a:gd name="connsiteY7" fmla="*/ 64294 h 314325"/>
              <a:gd name="connsiteX8" fmla="*/ 235210 w 523875"/>
              <a:gd name="connsiteY8" fmla="*/ 7144 h 314325"/>
              <a:gd name="connsiteX9" fmla="*/ 101860 w 523875"/>
              <a:gd name="connsiteY9" fmla="*/ 7144 h 314325"/>
              <a:gd name="connsiteX10" fmla="*/ 101860 w 523875"/>
              <a:gd name="connsiteY10" fmla="*/ 92869 h 314325"/>
              <a:gd name="connsiteX11" fmla="*/ 76333 w 523875"/>
              <a:gd name="connsiteY11" fmla="*/ 92869 h 314325"/>
              <a:gd name="connsiteX12" fmla="*/ 7657 w 523875"/>
              <a:gd name="connsiteY12" fmla="*/ 151162 h 314325"/>
              <a:gd name="connsiteX13" fmla="*/ 73856 w 523875"/>
              <a:gd name="connsiteY13" fmla="*/ 226219 h 314325"/>
              <a:gd name="connsiteX14" fmla="*/ 101955 w 523875"/>
              <a:gd name="connsiteY14" fmla="*/ 226219 h 314325"/>
              <a:gd name="connsiteX15" fmla="*/ 101955 w 523875"/>
              <a:gd name="connsiteY15" fmla="*/ 311944 h 314325"/>
              <a:gd name="connsiteX16" fmla="*/ 235305 w 523875"/>
              <a:gd name="connsiteY16" fmla="*/ 311944 h 314325"/>
              <a:gd name="connsiteX17" fmla="*/ 235305 w 523875"/>
              <a:gd name="connsiteY17" fmla="*/ 256223 h 314325"/>
              <a:gd name="connsiteX18" fmla="*/ 258546 w 523875"/>
              <a:gd name="connsiteY18" fmla="*/ 226695 h 314325"/>
              <a:gd name="connsiteX19" fmla="*/ 263880 w 523875"/>
              <a:gd name="connsiteY19" fmla="*/ 226219 h 314325"/>
              <a:gd name="connsiteX20" fmla="*/ 292455 w 523875"/>
              <a:gd name="connsiteY20" fmla="*/ 254794 h 314325"/>
              <a:gd name="connsiteX21" fmla="*/ 292455 w 523875"/>
              <a:gd name="connsiteY21" fmla="*/ 311944 h 314325"/>
              <a:gd name="connsiteX22" fmla="*/ 425805 w 523875"/>
              <a:gd name="connsiteY22" fmla="*/ 311944 h 314325"/>
              <a:gd name="connsiteX23" fmla="*/ 425805 w 523875"/>
              <a:gd name="connsiteY23" fmla="*/ 226219 h 314325"/>
              <a:gd name="connsiteX24" fmla="*/ 451808 w 523875"/>
              <a:gd name="connsiteY24" fmla="*/ 226219 h 314325"/>
              <a:gd name="connsiteX25" fmla="*/ 520484 w 523875"/>
              <a:gd name="connsiteY25" fmla="*/ 167926 h 314325"/>
              <a:gd name="connsiteX26" fmla="*/ 454285 w 523875"/>
              <a:gd name="connsiteY26" fmla="*/ 92869 h 314325"/>
              <a:gd name="connsiteX27" fmla="*/ 482669 w 523875"/>
              <a:gd name="connsiteY27" fmla="*/ 163259 h 314325"/>
              <a:gd name="connsiteX28" fmla="*/ 451808 w 523875"/>
              <a:gd name="connsiteY28" fmla="*/ 188119 h 314325"/>
              <a:gd name="connsiteX29" fmla="*/ 425805 w 523875"/>
              <a:gd name="connsiteY29" fmla="*/ 188119 h 314325"/>
              <a:gd name="connsiteX30" fmla="*/ 387705 w 523875"/>
              <a:gd name="connsiteY30" fmla="*/ 188119 h 314325"/>
              <a:gd name="connsiteX31" fmla="*/ 387705 w 523875"/>
              <a:gd name="connsiteY31" fmla="*/ 226219 h 314325"/>
              <a:gd name="connsiteX32" fmla="*/ 387705 w 523875"/>
              <a:gd name="connsiteY32" fmla="*/ 273844 h 314325"/>
              <a:gd name="connsiteX33" fmla="*/ 330555 w 523875"/>
              <a:gd name="connsiteY33" fmla="*/ 273844 h 314325"/>
              <a:gd name="connsiteX34" fmla="*/ 330555 w 523875"/>
              <a:gd name="connsiteY34" fmla="*/ 254794 h 314325"/>
              <a:gd name="connsiteX35" fmla="*/ 263880 w 523875"/>
              <a:gd name="connsiteY35" fmla="*/ 188119 h 314325"/>
              <a:gd name="connsiteX36" fmla="*/ 251783 w 523875"/>
              <a:gd name="connsiteY36" fmla="*/ 189167 h 314325"/>
              <a:gd name="connsiteX37" fmla="*/ 197205 w 523875"/>
              <a:gd name="connsiteY37" fmla="*/ 256127 h 314325"/>
              <a:gd name="connsiteX38" fmla="*/ 197205 w 523875"/>
              <a:gd name="connsiteY38" fmla="*/ 273844 h 314325"/>
              <a:gd name="connsiteX39" fmla="*/ 140055 w 523875"/>
              <a:gd name="connsiteY39" fmla="*/ 273844 h 314325"/>
              <a:gd name="connsiteX40" fmla="*/ 140055 w 523875"/>
              <a:gd name="connsiteY40" fmla="*/ 226219 h 314325"/>
              <a:gd name="connsiteX41" fmla="*/ 140055 w 523875"/>
              <a:gd name="connsiteY41" fmla="*/ 188119 h 314325"/>
              <a:gd name="connsiteX42" fmla="*/ 101955 w 523875"/>
              <a:gd name="connsiteY42" fmla="*/ 188119 h 314325"/>
              <a:gd name="connsiteX43" fmla="*/ 73856 w 523875"/>
              <a:gd name="connsiteY43" fmla="*/ 188119 h 314325"/>
              <a:gd name="connsiteX44" fmla="*/ 52425 w 523875"/>
              <a:gd name="connsiteY44" fmla="*/ 178499 h 314325"/>
              <a:gd name="connsiteX45" fmla="*/ 45472 w 523875"/>
              <a:gd name="connsiteY45" fmla="*/ 155829 h 314325"/>
              <a:gd name="connsiteX46" fmla="*/ 76333 w 523875"/>
              <a:gd name="connsiteY46" fmla="*/ 130969 h 314325"/>
              <a:gd name="connsiteX47" fmla="*/ 101860 w 523875"/>
              <a:gd name="connsiteY47" fmla="*/ 130969 h 314325"/>
              <a:gd name="connsiteX48" fmla="*/ 139960 w 523875"/>
              <a:gd name="connsiteY48" fmla="*/ 130969 h 314325"/>
              <a:gd name="connsiteX49" fmla="*/ 139960 w 523875"/>
              <a:gd name="connsiteY49" fmla="*/ 92869 h 314325"/>
              <a:gd name="connsiteX50" fmla="*/ 139960 w 523875"/>
              <a:gd name="connsiteY50" fmla="*/ 45244 h 314325"/>
              <a:gd name="connsiteX51" fmla="*/ 197110 w 523875"/>
              <a:gd name="connsiteY51" fmla="*/ 45244 h 314325"/>
              <a:gd name="connsiteX52" fmla="*/ 197110 w 523875"/>
              <a:gd name="connsiteY52" fmla="*/ 64294 h 314325"/>
              <a:gd name="connsiteX53" fmla="*/ 263785 w 523875"/>
              <a:gd name="connsiteY53" fmla="*/ 130969 h 314325"/>
              <a:gd name="connsiteX54" fmla="*/ 275881 w 523875"/>
              <a:gd name="connsiteY54" fmla="*/ 129921 h 314325"/>
              <a:gd name="connsiteX55" fmla="*/ 330460 w 523875"/>
              <a:gd name="connsiteY55" fmla="*/ 62960 h 314325"/>
              <a:gd name="connsiteX56" fmla="*/ 330460 w 523875"/>
              <a:gd name="connsiteY56" fmla="*/ 45244 h 314325"/>
              <a:gd name="connsiteX57" fmla="*/ 387610 w 523875"/>
              <a:gd name="connsiteY57" fmla="*/ 45244 h 314325"/>
              <a:gd name="connsiteX58" fmla="*/ 387610 w 523875"/>
              <a:gd name="connsiteY58" fmla="*/ 92869 h 314325"/>
              <a:gd name="connsiteX59" fmla="*/ 387610 w 523875"/>
              <a:gd name="connsiteY59" fmla="*/ 130969 h 314325"/>
              <a:gd name="connsiteX60" fmla="*/ 425710 w 523875"/>
              <a:gd name="connsiteY60" fmla="*/ 130969 h 314325"/>
              <a:gd name="connsiteX61" fmla="*/ 454285 w 523875"/>
              <a:gd name="connsiteY61" fmla="*/ 130969 h 314325"/>
              <a:gd name="connsiteX62" fmla="*/ 475716 w 523875"/>
              <a:gd name="connsiteY62" fmla="*/ 140589 h 314325"/>
              <a:gd name="connsiteX63" fmla="*/ 482669 w 523875"/>
              <a:gd name="connsiteY63" fmla="*/ 1632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3875" h="314325">
                <a:moveTo>
                  <a:pt x="454285" y="92869"/>
                </a:moveTo>
                <a:lnTo>
                  <a:pt x="425710" y="92869"/>
                </a:lnTo>
                <a:lnTo>
                  <a:pt x="425710" y="7144"/>
                </a:lnTo>
                <a:lnTo>
                  <a:pt x="292360" y="7144"/>
                </a:lnTo>
                <a:lnTo>
                  <a:pt x="292360" y="62865"/>
                </a:lnTo>
                <a:cubicBezTo>
                  <a:pt x="292360" y="76867"/>
                  <a:pt x="282930" y="89821"/>
                  <a:pt x="269119" y="92393"/>
                </a:cubicBezTo>
                <a:cubicBezTo>
                  <a:pt x="267309" y="92678"/>
                  <a:pt x="265499" y="92869"/>
                  <a:pt x="263785" y="92869"/>
                </a:cubicBezTo>
                <a:cubicBezTo>
                  <a:pt x="247973" y="92869"/>
                  <a:pt x="235210" y="80105"/>
                  <a:pt x="235210" y="64294"/>
                </a:cubicBezTo>
                <a:lnTo>
                  <a:pt x="235210" y="7144"/>
                </a:lnTo>
                <a:lnTo>
                  <a:pt x="101860" y="7144"/>
                </a:lnTo>
                <a:lnTo>
                  <a:pt x="101860" y="92869"/>
                </a:lnTo>
                <a:lnTo>
                  <a:pt x="76333" y="92869"/>
                </a:lnTo>
                <a:cubicBezTo>
                  <a:pt x="42233" y="92869"/>
                  <a:pt x="11753" y="117348"/>
                  <a:pt x="7657" y="151162"/>
                </a:cubicBezTo>
                <a:cubicBezTo>
                  <a:pt x="2704" y="191738"/>
                  <a:pt x="34232" y="226219"/>
                  <a:pt x="73856" y="226219"/>
                </a:cubicBezTo>
                <a:lnTo>
                  <a:pt x="101955" y="226219"/>
                </a:lnTo>
                <a:lnTo>
                  <a:pt x="101955" y="311944"/>
                </a:lnTo>
                <a:lnTo>
                  <a:pt x="235305" y="311944"/>
                </a:lnTo>
                <a:lnTo>
                  <a:pt x="235305" y="256223"/>
                </a:lnTo>
                <a:cubicBezTo>
                  <a:pt x="235305" y="242221"/>
                  <a:pt x="244735" y="229267"/>
                  <a:pt x="258546" y="226695"/>
                </a:cubicBezTo>
                <a:cubicBezTo>
                  <a:pt x="260356" y="226409"/>
                  <a:pt x="262165" y="226219"/>
                  <a:pt x="263880" y="226219"/>
                </a:cubicBezTo>
                <a:cubicBezTo>
                  <a:pt x="279691" y="226219"/>
                  <a:pt x="292455" y="238982"/>
                  <a:pt x="292455" y="254794"/>
                </a:cubicBezTo>
                <a:lnTo>
                  <a:pt x="292455" y="311944"/>
                </a:lnTo>
                <a:lnTo>
                  <a:pt x="425805" y="311944"/>
                </a:lnTo>
                <a:lnTo>
                  <a:pt x="425805" y="226219"/>
                </a:lnTo>
                <a:lnTo>
                  <a:pt x="451808" y="226219"/>
                </a:lnTo>
                <a:cubicBezTo>
                  <a:pt x="485908" y="226219"/>
                  <a:pt x="516387" y="201740"/>
                  <a:pt x="520484" y="167926"/>
                </a:cubicBezTo>
                <a:cubicBezTo>
                  <a:pt x="525436" y="127349"/>
                  <a:pt x="493908" y="92869"/>
                  <a:pt x="454285" y="92869"/>
                </a:cubicBezTo>
                <a:close/>
                <a:moveTo>
                  <a:pt x="482669" y="163259"/>
                </a:moveTo>
                <a:cubicBezTo>
                  <a:pt x="480955" y="177165"/>
                  <a:pt x="467429" y="188119"/>
                  <a:pt x="451808" y="188119"/>
                </a:cubicBezTo>
                <a:lnTo>
                  <a:pt x="425805" y="188119"/>
                </a:lnTo>
                <a:lnTo>
                  <a:pt x="387705" y="188119"/>
                </a:lnTo>
                <a:lnTo>
                  <a:pt x="387705" y="226219"/>
                </a:lnTo>
                <a:lnTo>
                  <a:pt x="387705" y="273844"/>
                </a:lnTo>
                <a:lnTo>
                  <a:pt x="330555" y="273844"/>
                </a:lnTo>
                <a:lnTo>
                  <a:pt x="330555" y="254794"/>
                </a:lnTo>
                <a:cubicBezTo>
                  <a:pt x="330555" y="218027"/>
                  <a:pt x="300646" y="188119"/>
                  <a:pt x="263880" y="188119"/>
                </a:cubicBezTo>
                <a:cubicBezTo>
                  <a:pt x="259879" y="188119"/>
                  <a:pt x="255783" y="188500"/>
                  <a:pt x="251783" y="189167"/>
                </a:cubicBezTo>
                <a:cubicBezTo>
                  <a:pt x="220160" y="194881"/>
                  <a:pt x="197205" y="223075"/>
                  <a:pt x="197205" y="256127"/>
                </a:cubicBezTo>
                <a:lnTo>
                  <a:pt x="197205" y="273844"/>
                </a:lnTo>
                <a:lnTo>
                  <a:pt x="140055" y="273844"/>
                </a:lnTo>
                <a:lnTo>
                  <a:pt x="140055" y="226219"/>
                </a:lnTo>
                <a:lnTo>
                  <a:pt x="140055" y="188119"/>
                </a:lnTo>
                <a:lnTo>
                  <a:pt x="101955" y="188119"/>
                </a:lnTo>
                <a:lnTo>
                  <a:pt x="73856" y="188119"/>
                </a:lnTo>
                <a:cubicBezTo>
                  <a:pt x="65569" y="188119"/>
                  <a:pt x="57949" y="184690"/>
                  <a:pt x="52425" y="178499"/>
                </a:cubicBezTo>
                <a:cubicBezTo>
                  <a:pt x="49282" y="174879"/>
                  <a:pt x="44138" y="167164"/>
                  <a:pt x="45472" y="155829"/>
                </a:cubicBezTo>
                <a:cubicBezTo>
                  <a:pt x="47186" y="141923"/>
                  <a:pt x="60712" y="130969"/>
                  <a:pt x="76333" y="130969"/>
                </a:cubicBezTo>
                <a:lnTo>
                  <a:pt x="101860" y="130969"/>
                </a:lnTo>
                <a:lnTo>
                  <a:pt x="139960" y="130969"/>
                </a:lnTo>
                <a:lnTo>
                  <a:pt x="139960" y="92869"/>
                </a:lnTo>
                <a:lnTo>
                  <a:pt x="139960" y="45244"/>
                </a:lnTo>
                <a:lnTo>
                  <a:pt x="197110" y="45244"/>
                </a:lnTo>
                <a:lnTo>
                  <a:pt x="197110" y="64294"/>
                </a:lnTo>
                <a:cubicBezTo>
                  <a:pt x="197110" y="101060"/>
                  <a:pt x="227018" y="130969"/>
                  <a:pt x="263785" y="130969"/>
                </a:cubicBezTo>
                <a:cubicBezTo>
                  <a:pt x="267785" y="130969"/>
                  <a:pt x="271881" y="130588"/>
                  <a:pt x="275881" y="129921"/>
                </a:cubicBezTo>
                <a:cubicBezTo>
                  <a:pt x="307504" y="124206"/>
                  <a:pt x="330460" y="96012"/>
                  <a:pt x="330460" y="62960"/>
                </a:cubicBezTo>
                <a:lnTo>
                  <a:pt x="330460" y="45244"/>
                </a:lnTo>
                <a:lnTo>
                  <a:pt x="387610" y="45244"/>
                </a:lnTo>
                <a:lnTo>
                  <a:pt x="387610" y="92869"/>
                </a:lnTo>
                <a:lnTo>
                  <a:pt x="387610" y="130969"/>
                </a:lnTo>
                <a:lnTo>
                  <a:pt x="425710" y="130969"/>
                </a:lnTo>
                <a:lnTo>
                  <a:pt x="454285" y="130969"/>
                </a:lnTo>
                <a:cubicBezTo>
                  <a:pt x="462571" y="130969"/>
                  <a:pt x="470191" y="134398"/>
                  <a:pt x="475716" y="140589"/>
                </a:cubicBezTo>
                <a:cubicBezTo>
                  <a:pt x="478859" y="144209"/>
                  <a:pt x="484003" y="151924"/>
                  <a:pt x="482669" y="163259"/>
                </a:cubicBez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4753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89C15-6011-FC43-864F-AF45F0C4A71C}"/>
              </a:ext>
            </a:extLst>
          </p:cNvPr>
          <p:cNvSpPr>
            <a:spLocks noGrp="1"/>
          </p:cNvSpPr>
          <p:nvPr>
            <p:ph type="title"/>
          </p:nvPr>
        </p:nvSpPr>
        <p:spPr/>
        <p:txBody>
          <a:bodyPr/>
          <a:lstStyle/>
          <a:p>
            <a:r>
              <a:rPr lang="en-IN" dirty="0"/>
              <a:t>Exercise 1: Become an Active Listener</a:t>
            </a:r>
            <a:endParaRPr lang="en-US" dirty="0"/>
          </a:p>
        </p:txBody>
      </p:sp>
      <p:sp>
        <p:nvSpPr>
          <p:cNvPr id="9" name="Rectangle 8">
            <a:extLst>
              <a:ext uri="{FF2B5EF4-FFF2-40B4-BE49-F238E27FC236}">
                <a16:creationId xmlns:a16="http://schemas.microsoft.com/office/drawing/2014/main" id="{D3C17893-C3F5-7F41-B768-42C2A7E1CFC8}"/>
              </a:ext>
            </a:extLst>
          </p:cNvPr>
          <p:cNvSpPr/>
          <p:nvPr/>
        </p:nvSpPr>
        <p:spPr>
          <a:xfrm>
            <a:off x="1267010" y="1527174"/>
            <a:ext cx="8676000" cy="723275"/>
          </a:xfrm>
          <a:prstGeom prst="rect">
            <a:avLst/>
          </a:prstGeom>
          <a:noFill/>
          <a:ln w="12700">
            <a:noFill/>
          </a:ln>
        </p:spPr>
        <p:txBody>
          <a:bodyPr wrap="square">
            <a:spAutoFit/>
          </a:bodyPr>
          <a:lstStyle/>
          <a:p>
            <a:pPr>
              <a:spcAft>
                <a:spcPts val="600"/>
              </a:spcAft>
            </a:pPr>
            <a:r>
              <a:rPr lang="en-IN" b="1" dirty="0"/>
              <a:t>Audience for this Exercise</a:t>
            </a:r>
          </a:p>
          <a:p>
            <a:r>
              <a:rPr lang="en-IN" dirty="0"/>
              <a:t>Helpful for both individuals and teams. Can also be an exercise done in pairs.</a:t>
            </a:r>
          </a:p>
        </p:txBody>
      </p:sp>
      <p:sp>
        <p:nvSpPr>
          <p:cNvPr id="10" name="Rectangle 9">
            <a:extLst>
              <a:ext uri="{FF2B5EF4-FFF2-40B4-BE49-F238E27FC236}">
                <a16:creationId xmlns:a16="http://schemas.microsoft.com/office/drawing/2014/main" id="{96E98984-08BB-D74B-A9C8-6F3324566140}"/>
              </a:ext>
            </a:extLst>
          </p:cNvPr>
          <p:cNvSpPr/>
          <p:nvPr/>
        </p:nvSpPr>
        <p:spPr>
          <a:xfrm>
            <a:off x="1267010" y="2492338"/>
            <a:ext cx="8676000" cy="723275"/>
          </a:xfrm>
          <a:prstGeom prst="rect">
            <a:avLst/>
          </a:prstGeom>
          <a:noFill/>
          <a:ln w="12700">
            <a:noFill/>
          </a:ln>
        </p:spPr>
        <p:txBody>
          <a:bodyPr wrap="square">
            <a:spAutoFit/>
          </a:bodyPr>
          <a:lstStyle/>
          <a:p>
            <a:pPr>
              <a:spcAft>
                <a:spcPts val="600"/>
              </a:spcAft>
            </a:pPr>
            <a:r>
              <a:rPr lang="en-IN" b="1" dirty="0"/>
              <a:t>When to Use</a:t>
            </a:r>
          </a:p>
          <a:p>
            <a:r>
              <a:rPr lang="en-IN" dirty="0"/>
              <a:t>In day-to-day interaction with manager and co-workers</a:t>
            </a:r>
          </a:p>
        </p:txBody>
      </p:sp>
      <p:sp>
        <p:nvSpPr>
          <p:cNvPr id="11" name="Rectangle 10">
            <a:extLst>
              <a:ext uri="{FF2B5EF4-FFF2-40B4-BE49-F238E27FC236}">
                <a16:creationId xmlns:a16="http://schemas.microsoft.com/office/drawing/2014/main" id="{871DEFBC-9430-504C-9A4C-9055981DB0DF}"/>
              </a:ext>
            </a:extLst>
          </p:cNvPr>
          <p:cNvSpPr/>
          <p:nvPr/>
        </p:nvSpPr>
        <p:spPr>
          <a:xfrm>
            <a:off x="1267010" y="3457502"/>
            <a:ext cx="8676000" cy="1000274"/>
          </a:xfrm>
          <a:prstGeom prst="rect">
            <a:avLst/>
          </a:prstGeom>
          <a:noFill/>
          <a:ln w="12700">
            <a:noFill/>
          </a:ln>
        </p:spPr>
        <p:txBody>
          <a:bodyPr wrap="square">
            <a:spAutoFit/>
          </a:bodyPr>
          <a:lstStyle/>
          <a:p>
            <a:pPr>
              <a:spcAft>
                <a:spcPts val="600"/>
              </a:spcAft>
            </a:pPr>
            <a:r>
              <a:rPr lang="en-IN" b="1" dirty="0"/>
              <a:t>What this Exercise Teaches </a:t>
            </a:r>
          </a:p>
          <a:p>
            <a:pPr marL="179388" indent="-179388">
              <a:buFont typeface="Arial" panose="020B0604020202020204" pitchFamily="34" charset="0"/>
              <a:buChar char="•"/>
            </a:pPr>
            <a:r>
              <a:rPr lang="en-IN" dirty="0"/>
              <a:t>Identify your communication style</a:t>
            </a:r>
          </a:p>
          <a:p>
            <a:pPr marL="179388" indent="-179388">
              <a:buFont typeface="Arial" panose="020B0604020202020204" pitchFamily="34" charset="0"/>
              <a:buChar char="•"/>
            </a:pPr>
            <a:r>
              <a:rPr lang="en-IN" dirty="0"/>
              <a:t>Control how you react to stress and change</a:t>
            </a:r>
          </a:p>
        </p:txBody>
      </p:sp>
      <p:sp>
        <p:nvSpPr>
          <p:cNvPr id="12" name="Rectangle 11">
            <a:extLst>
              <a:ext uri="{FF2B5EF4-FFF2-40B4-BE49-F238E27FC236}">
                <a16:creationId xmlns:a16="http://schemas.microsoft.com/office/drawing/2014/main" id="{7765934D-5818-0D48-BBB8-9AC8091AC7ED}"/>
              </a:ext>
            </a:extLst>
          </p:cNvPr>
          <p:cNvSpPr/>
          <p:nvPr/>
        </p:nvSpPr>
        <p:spPr>
          <a:xfrm>
            <a:off x="1267010" y="4699664"/>
            <a:ext cx="8676000" cy="723275"/>
          </a:xfrm>
          <a:prstGeom prst="rect">
            <a:avLst/>
          </a:prstGeom>
          <a:noFill/>
          <a:ln w="12700">
            <a:noFill/>
          </a:ln>
        </p:spPr>
        <p:txBody>
          <a:bodyPr wrap="square">
            <a:spAutoFit/>
          </a:bodyPr>
          <a:lstStyle/>
          <a:p>
            <a:pPr>
              <a:spcAft>
                <a:spcPts val="600"/>
              </a:spcAft>
            </a:pPr>
            <a:r>
              <a:rPr lang="en-IN" b="1" dirty="0"/>
              <a:t>Pre-work or Planning Required</a:t>
            </a:r>
          </a:p>
          <a:p>
            <a:r>
              <a:rPr lang="en-IN" dirty="0"/>
              <a:t>Does not require pre-work or planning</a:t>
            </a:r>
          </a:p>
        </p:txBody>
      </p:sp>
      <p:sp>
        <p:nvSpPr>
          <p:cNvPr id="8" name="Rectangle 7">
            <a:extLst>
              <a:ext uri="{FF2B5EF4-FFF2-40B4-BE49-F238E27FC236}">
                <a16:creationId xmlns:a16="http://schemas.microsoft.com/office/drawing/2014/main" id="{4B081BB6-C984-354F-BD93-BF80D75F60A1}"/>
              </a:ext>
            </a:extLst>
          </p:cNvPr>
          <p:cNvSpPr/>
          <p:nvPr/>
        </p:nvSpPr>
        <p:spPr>
          <a:xfrm>
            <a:off x="374073" y="5930662"/>
            <a:ext cx="9281204" cy="230832"/>
          </a:xfrm>
          <a:prstGeom prst="rect">
            <a:avLst/>
          </a:prstGeom>
        </p:spPr>
        <p:txBody>
          <a:bodyPr wrap="square">
            <a:spAutoFit/>
          </a:bodyPr>
          <a:lstStyle/>
          <a:p>
            <a:r>
              <a:rPr lang="en-US" sz="900" dirty="0">
                <a:solidFill>
                  <a:srgbClr val="6F7878"/>
                </a:solidFill>
              </a:rPr>
              <a:t>Source: Gartner (April 2019)</a:t>
            </a:r>
          </a:p>
        </p:txBody>
      </p:sp>
      <p:sp>
        <p:nvSpPr>
          <p:cNvPr id="13" name="Freeform: Shape 9">
            <a:extLst>
              <a:ext uri="{FF2B5EF4-FFF2-40B4-BE49-F238E27FC236}">
                <a16:creationId xmlns:a16="http://schemas.microsoft.com/office/drawing/2014/main" id="{F573855A-972C-234C-A08B-0FFE3ECE4DE2}"/>
              </a:ext>
            </a:extLst>
          </p:cNvPr>
          <p:cNvSpPr/>
          <p:nvPr/>
        </p:nvSpPr>
        <p:spPr>
          <a:xfrm>
            <a:off x="457200" y="1613718"/>
            <a:ext cx="685800" cy="428625"/>
          </a:xfrm>
          <a:custGeom>
            <a:avLst/>
            <a:gdLst>
              <a:gd name="connsiteX0" fmla="*/ 624173 w 685800"/>
              <a:gd name="connsiteY0" fmla="*/ 169069 h 428625"/>
              <a:gd name="connsiteX1" fmla="*/ 664369 w 685800"/>
              <a:gd name="connsiteY1" fmla="*/ 95250 h 428625"/>
              <a:gd name="connsiteX2" fmla="*/ 576263 w 685800"/>
              <a:gd name="connsiteY2" fmla="*/ 7144 h 428625"/>
              <a:gd name="connsiteX3" fmla="*/ 488156 w 685800"/>
              <a:gd name="connsiteY3" fmla="*/ 95250 h 428625"/>
              <a:gd name="connsiteX4" fmla="*/ 528352 w 685800"/>
              <a:gd name="connsiteY4" fmla="*/ 169069 h 428625"/>
              <a:gd name="connsiteX5" fmla="*/ 488632 w 685800"/>
              <a:gd name="connsiteY5" fmla="*/ 169069 h 428625"/>
              <a:gd name="connsiteX6" fmla="*/ 423863 w 685800"/>
              <a:gd name="connsiteY6" fmla="*/ 140494 h 428625"/>
              <a:gd name="connsiteX7" fmla="*/ 359092 w 685800"/>
              <a:gd name="connsiteY7" fmla="*/ 169069 h 428625"/>
              <a:gd name="connsiteX8" fmla="*/ 319373 w 685800"/>
              <a:gd name="connsiteY8" fmla="*/ 169069 h 428625"/>
              <a:gd name="connsiteX9" fmla="*/ 359569 w 685800"/>
              <a:gd name="connsiteY9" fmla="*/ 95250 h 428625"/>
              <a:gd name="connsiteX10" fmla="*/ 271463 w 685800"/>
              <a:gd name="connsiteY10" fmla="*/ 7144 h 428625"/>
              <a:gd name="connsiteX11" fmla="*/ 183356 w 685800"/>
              <a:gd name="connsiteY11" fmla="*/ 95250 h 428625"/>
              <a:gd name="connsiteX12" fmla="*/ 223552 w 685800"/>
              <a:gd name="connsiteY12" fmla="*/ 169069 h 428625"/>
              <a:gd name="connsiteX13" fmla="*/ 183832 w 685800"/>
              <a:gd name="connsiteY13" fmla="*/ 169069 h 428625"/>
              <a:gd name="connsiteX14" fmla="*/ 119063 w 685800"/>
              <a:gd name="connsiteY14" fmla="*/ 140494 h 428625"/>
              <a:gd name="connsiteX15" fmla="*/ 30956 w 685800"/>
              <a:gd name="connsiteY15" fmla="*/ 228600 h 428625"/>
              <a:gd name="connsiteX16" fmla="*/ 71152 w 685800"/>
              <a:gd name="connsiteY16" fmla="*/ 302419 h 428625"/>
              <a:gd name="connsiteX17" fmla="*/ 7144 w 685800"/>
              <a:gd name="connsiteY17" fmla="*/ 302419 h 428625"/>
              <a:gd name="connsiteX18" fmla="*/ 7144 w 685800"/>
              <a:gd name="connsiteY18" fmla="*/ 423863 h 428625"/>
              <a:gd name="connsiteX19" fmla="*/ 40481 w 685800"/>
              <a:gd name="connsiteY19" fmla="*/ 423863 h 428625"/>
              <a:gd name="connsiteX20" fmla="*/ 40481 w 685800"/>
              <a:gd name="connsiteY20" fmla="*/ 335756 h 428625"/>
              <a:gd name="connsiteX21" fmla="*/ 197644 w 685800"/>
              <a:gd name="connsiteY21" fmla="*/ 335756 h 428625"/>
              <a:gd name="connsiteX22" fmla="*/ 197644 w 685800"/>
              <a:gd name="connsiteY22" fmla="*/ 423863 h 428625"/>
              <a:gd name="connsiteX23" fmla="*/ 230981 w 685800"/>
              <a:gd name="connsiteY23" fmla="*/ 423863 h 428625"/>
              <a:gd name="connsiteX24" fmla="*/ 230981 w 685800"/>
              <a:gd name="connsiteY24" fmla="*/ 302419 h 428625"/>
              <a:gd name="connsiteX25" fmla="*/ 166973 w 685800"/>
              <a:gd name="connsiteY25" fmla="*/ 302419 h 428625"/>
              <a:gd name="connsiteX26" fmla="*/ 207169 w 685800"/>
              <a:gd name="connsiteY26" fmla="*/ 228600 h 428625"/>
              <a:gd name="connsiteX27" fmla="*/ 203168 w 685800"/>
              <a:gd name="connsiteY27" fmla="*/ 202406 h 428625"/>
              <a:gd name="connsiteX28" fmla="*/ 339661 w 685800"/>
              <a:gd name="connsiteY28" fmla="*/ 202406 h 428625"/>
              <a:gd name="connsiteX29" fmla="*/ 335661 w 685800"/>
              <a:gd name="connsiteY29" fmla="*/ 228600 h 428625"/>
              <a:gd name="connsiteX30" fmla="*/ 375856 w 685800"/>
              <a:gd name="connsiteY30" fmla="*/ 302419 h 428625"/>
              <a:gd name="connsiteX31" fmla="*/ 311848 w 685800"/>
              <a:gd name="connsiteY31" fmla="*/ 302419 h 428625"/>
              <a:gd name="connsiteX32" fmla="*/ 311848 w 685800"/>
              <a:gd name="connsiteY32" fmla="*/ 423863 h 428625"/>
              <a:gd name="connsiteX33" fmla="*/ 345186 w 685800"/>
              <a:gd name="connsiteY33" fmla="*/ 423863 h 428625"/>
              <a:gd name="connsiteX34" fmla="*/ 345186 w 685800"/>
              <a:gd name="connsiteY34" fmla="*/ 335756 h 428625"/>
              <a:gd name="connsiteX35" fmla="*/ 502348 w 685800"/>
              <a:gd name="connsiteY35" fmla="*/ 335756 h 428625"/>
              <a:gd name="connsiteX36" fmla="*/ 502348 w 685800"/>
              <a:gd name="connsiteY36" fmla="*/ 423863 h 428625"/>
              <a:gd name="connsiteX37" fmla="*/ 535686 w 685800"/>
              <a:gd name="connsiteY37" fmla="*/ 423863 h 428625"/>
              <a:gd name="connsiteX38" fmla="*/ 535686 w 685800"/>
              <a:gd name="connsiteY38" fmla="*/ 302419 h 428625"/>
              <a:gd name="connsiteX39" fmla="*/ 471678 w 685800"/>
              <a:gd name="connsiteY39" fmla="*/ 302419 h 428625"/>
              <a:gd name="connsiteX40" fmla="*/ 511873 w 685800"/>
              <a:gd name="connsiteY40" fmla="*/ 228600 h 428625"/>
              <a:gd name="connsiteX41" fmla="*/ 507873 w 685800"/>
              <a:gd name="connsiteY41" fmla="*/ 202406 h 428625"/>
              <a:gd name="connsiteX42" fmla="*/ 654748 w 685800"/>
              <a:gd name="connsiteY42" fmla="*/ 202406 h 428625"/>
              <a:gd name="connsiteX43" fmla="*/ 654748 w 685800"/>
              <a:gd name="connsiteY43" fmla="*/ 366713 h 428625"/>
              <a:gd name="connsiteX44" fmla="*/ 688086 w 685800"/>
              <a:gd name="connsiteY44" fmla="*/ 366713 h 428625"/>
              <a:gd name="connsiteX45" fmla="*/ 688086 w 685800"/>
              <a:gd name="connsiteY45" fmla="*/ 169069 h 428625"/>
              <a:gd name="connsiteX46" fmla="*/ 624173 w 685800"/>
              <a:gd name="connsiteY46" fmla="*/ 169069 h 428625"/>
              <a:gd name="connsiteX47" fmla="*/ 576263 w 685800"/>
              <a:gd name="connsiteY47" fmla="*/ 40481 h 428625"/>
              <a:gd name="connsiteX48" fmla="*/ 631031 w 685800"/>
              <a:gd name="connsiteY48" fmla="*/ 95250 h 428625"/>
              <a:gd name="connsiteX49" fmla="*/ 576263 w 685800"/>
              <a:gd name="connsiteY49" fmla="*/ 150019 h 428625"/>
              <a:gd name="connsiteX50" fmla="*/ 521494 w 685800"/>
              <a:gd name="connsiteY50" fmla="*/ 95250 h 428625"/>
              <a:gd name="connsiteX51" fmla="*/ 576263 w 685800"/>
              <a:gd name="connsiteY51" fmla="*/ 40481 h 428625"/>
              <a:gd name="connsiteX52" fmla="*/ 271463 w 685800"/>
              <a:gd name="connsiteY52" fmla="*/ 40481 h 428625"/>
              <a:gd name="connsiteX53" fmla="*/ 326231 w 685800"/>
              <a:gd name="connsiteY53" fmla="*/ 95250 h 428625"/>
              <a:gd name="connsiteX54" fmla="*/ 271463 w 685800"/>
              <a:gd name="connsiteY54" fmla="*/ 150019 h 428625"/>
              <a:gd name="connsiteX55" fmla="*/ 216694 w 685800"/>
              <a:gd name="connsiteY55" fmla="*/ 95250 h 428625"/>
              <a:gd name="connsiteX56" fmla="*/ 271463 w 685800"/>
              <a:gd name="connsiteY56" fmla="*/ 40481 h 428625"/>
              <a:gd name="connsiteX57" fmla="*/ 119063 w 685800"/>
              <a:gd name="connsiteY57" fmla="*/ 283369 h 428625"/>
              <a:gd name="connsiteX58" fmla="*/ 64294 w 685800"/>
              <a:gd name="connsiteY58" fmla="*/ 228600 h 428625"/>
              <a:gd name="connsiteX59" fmla="*/ 119063 w 685800"/>
              <a:gd name="connsiteY59" fmla="*/ 173831 h 428625"/>
              <a:gd name="connsiteX60" fmla="*/ 173831 w 685800"/>
              <a:gd name="connsiteY60" fmla="*/ 228600 h 428625"/>
              <a:gd name="connsiteX61" fmla="*/ 119063 w 685800"/>
              <a:gd name="connsiteY61" fmla="*/ 283369 h 428625"/>
              <a:gd name="connsiteX62" fmla="*/ 423863 w 685800"/>
              <a:gd name="connsiteY62" fmla="*/ 283369 h 428625"/>
              <a:gd name="connsiteX63" fmla="*/ 369094 w 685800"/>
              <a:gd name="connsiteY63" fmla="*/ 228600 h 428625"/>
              <a:gd name="connsiteX64" fmla="*/ 423863 w 685800"/>
              <a:gd name="connsiteY64" fmla="*/ 173831 h 428625"/>
              <a:gd name="connsiteX65" fmla="*/ 478631 w 685800"/>
              <a:gd name="connsiteY65" fmla="*/ 228600 h 428625"/>
              <a:gd name="connsiteX66" fmla="*/ 423863 w 685800"/>
              <a:gd name="connsiteY66" fmla="*/ 28336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 h="428625">
                <a:moveTo>
                  <a:pt x="624173" y="169069"/>
                </a:moveTo>
                <a:cubicBezTo>
                  <a:pt x="648272" y="153353"/>
                  <a:pt x="664369" y="126111"/>
                  <a:pt x="664369" y="95250"/>
                </a:cubicBezTo>
                <a:cubicBezTo>
                  <a:pt x="664369" y="46672"/>
                  <a:pt x="624840" y="7144"/>
                  <a:pt x="576263" y="7144"/>
                </a:cubicBezTo>
                <a:cubicBezTo>
                  <a:pt x="527685" y="7144"/>
                  <a:pt x="488156" y="46672"/>
                  <a:pt x="488156" y="95250"/>
                </a:cubicBezTo>
                <a:cubicBezTo>
                  <a:pt x="488156" y="126111"/>
                  <a:pt x="504158" y="153353"/>
                  <a:pt x="528352" y="169069"/>
                </a:cubicBezTo>
                <a:lnTo>
                  <a:pt x="488632" y="169069"/>
                </a:lnTo>
                <a:cubicBezTo>
                  <a:pt x="472535" y="151543"/>
                  <a:pt x="449484" y="140494"/>
                  <a:pt x="423863" y="140494"/>
                </a:cubicBezTo>
                <a:cubicBezTo>
                  <a:pt x="398240" y="140494"/>
                  <a:pt x="375190" y="151543"/>
                  <a:pt x="359092" y="169069"/>
                </a:cubicBezTo>
                <a:lnTo>
                  <a:pt x="319373" y="169069"/>
                </a:lnTo>
                <a:cubicBezTo>
                  <a:pt x="343471" y="153353"/>
                  <a:pt x="359569" y="126111"/>
                  <a:pt x="359569" y="95250"/>
                </a:cubicBezTo>
                <a:cubicBezTo>
                  <a:pt x="359569" y="46672"/>
                  <a:pt x="320040" y="7144"/>
                  <a:pt x="271463" y="7144"/>
                </a:cubicBezTo>
                <a:cubicBezTo>
                  <a:pt x="222885" y="7144"/>
                  <a:pt x="183356" y="46672"/>
                  <a:pt x="183356" y="95250"/>
                </a:cubicBezTo>
                <a:cubicBezTo>
                  <a:pt x="183356" y="126111"/>
                  <a:pt x="199358" y="153353"/>
                  <a:pt x="223552" y="169069"/>
                </a:cubicBezTo>
                <a:lnTo>
                  <a:pt x="183832" y="169069"/>
                </a:lnTo>
                <a:cubicBezTo>
                  <a:pt x="167735" y="151543"/>
                  <a:pt x="144684" y="140494"/>
                  <a:pt x="119063" y="140494"/>
                </a:cubicBezTo>
                <a:cubicBezTo>
                  <a:pt x="70485" y="140494"/>
                  <a:pt x="30956" y="180023"/>
                  <a:pt x="30956" y="228600"/>
                </a:cubicBezTo>
                <a:cubicBezTo>
                  <a:pt x="30956" y="259461"/>
                  <a:pt x="46958" y="286703"/>
                  <a:pt x="71152" y="302419"/>
                </a:cubicBezTo>
                <a:lnTo>
                  <a:pt x="7144" y="302419"/>
                </a:lnTo>
                <a:lnTo>
                  <a:pt x="7144" y="423863"/>
                </a:lnTo>
                <a:lnTo>
                  <a:pt x="40481" y="423863"/>
                </a:lnTo>
                <a:lnTo>
                  <a:pt x="40481" y="335756"/>
                </a:lnTo>
                <a:lnTo>
                  <a:pt x="197644" y="335756"/>
                </a:lnTo>
                <a:lnTo>
                  <a:pt x="197644" y="423863"/>
                </a:lnTo>
                <a:lnTo>
                  <a:pt x="230981" y="423863"/>
                </a:lnTo>
                <a:lnTo>
                  <a:pt x="230981" y="302419"/>
                </a:lnTo>
                <a:lnTo>
                  <a:pt x="166973" y="302419"/>
                </a:lnTo>
                <a:cubicBezTo>
                  <a:pt x="191071" y="286703"/>
                  <a:pt x="207169" y="259461"/>
                  <a:pt x="207169" y="228600"/>
                </a:cubicBezTo>
                <a:cubicBezTo>
                  <a:pt x="207169" y="219456"/>
                  <a:pt x="205740" y="210693"/>
                  <a:pt x="203168" y="202406"/>
                </a:cubicBezTo>
                <a:lnTo>
                  <a:pt x="339661" y="202406"/>
                </a:lnTo>
                <a:cubicBezTo>
                  <a:pt x="337090" y="210693"/>
                  <a:pt x="335661" y="219456"/>
                  <a:pt x="335661" y="228600"/>
                </a:cubicBezTo>
                <a:cubicBezTo>
                  <a:pt x="335661" y="259461"/>
                  <a:pt x="351663" y="286703"/>
                  <a:pt x="375856" y="302419"/>
                </a:cubicBezTo>
                <a:lnTo>
                  <a:pt x="311848" y="302419"/>
                </a:lnTo>
                <a:lnTo>
                  <a:pt x="311848" y="423863"/>
                </a:lnTo>
                <a:lnTo>
                  <a:pt x="345186" y="423863"/>
                </a:lnTo>
                <a:lnTo>
                  <a:pt x="345186" y="335756"/>
                </a:lnTo>
                <a:lnTo>
                  <a:pt x="502348" y="335756"/>
                </a:lnTo>
                <a:lnTo>
                  <a:pt x="502348" y="423863"/>
                </a:lnTo>
                <a:lnTo>
                  <a:pt x="535686" y="423863"/>
                </a:lnTo>
                <a:lnTo>
                  <a:pt x="535686" y="302419"/>
                </a:lnTo>
                <a:lnTo>
                  <a:pt x="471678" y="302419"/>
                </a:lnTo>
                <a:cubicBezTo>
                  <a:pt x="495776" y="286703"/>
                  <a:pt x="511873" y="259461"/>
                  <a:pt x="511873" y="228600"/>
                </a:cubicBezTo>
                <a:cubicBezTo>
                  <a:pt x="511873" y="219456"/>
                  <a:pt x="510445" y="210693"/>
                  <a:pt x="507873" y="202406"/>
                </a:cubicBezTo>
                <a:lnTo>
                  <a:pt x="654748" y="202406"/>
                </a:lnTo>
                <a:lnTo>
                  <a:pt x="654748" y="366713"/>
                </a:lnTo>
                <a:lnTo>
                  <a:pt x="688086" y="366713"/>
                </a:lnTo>
                <a:lnTo>
                  <a:pt x="688086" y="169069"/>
                </a:lnTo>
                <a:lnTo>
                  <a:pt x="624173" y="169069"/>
                </a:lnTo>
                <a:close/>
                <a:moveTo>
                  <a:pt x="576263" y="40481"/>
                </a:moveTo>
                <a:cubicBezTo>
                  <a:pt x="606457" y="40481"/>
                  <a:pt x="631031" y="65056"/>
                  <a:pt x="631031" y="95250"/>
                </a:cubicBezTo>
                <a:cubicBezTo>
                  <a:pt x="631031" y="125444"/>
                  <a:pt x="606457" y="150019"/>
                  <a:pt x="576263" y="150019"/>
                </a:cubicBezTo>
                <a:cubicBezTo>
                  <a:pt x="546068" y="150019"/>
                  <a:pt x="521494" y="125444"/>
                  <a:pt x="521494" y="95250"/>
                </a:cubicBezTo>
                <a:cubicBezTo>
                  <a:pt x="521494" y="65056"/>
                  <a:pt x="546068" y="40481"/>
                  <a:pt x="576263" y="40481"/>
                </a:cubicBezTo>
                <a:close/>
                <a:moveTo>
                  <a:pt x="271463" y="40481"/>
                </a:moveTo>
                <a:cubicBezTo>
                  <a:pt x="301657" y="40481"/>
                  <a:pt x="326231" y="65056"/>
                  <a:pt x="326231" y="95250"/>
                </a:cubicBezTo>
                <a:cubicBezTo>
                  <a:pt x="326231" y="125444"/>
                  <a:pt x="301657" y="150019"/>
                  <a:pt x="271463" y="150019"/>
                </a:cubicBezTo>
                <a:cubicBezTo>
                  <a:pt x="241268" y="150019"/>
                  <a:pt x="216694" y="125444"/>
                  <a:pt x="216694" y="95250"/>
                </a:cubicBezTo>
                <a:cubicBezTo>
                  <a:pt x="216694" y="65056"/>
                  <a:pt x="241268" y="40481"/>
                  <a:pt x="271463" y="40481"/>
                </a:cubicBezTo>
                <a:close/>
                <a:moveTo>
                  <a:pt x="119063" y="283369"/>
                </a:moveTo>
                <a:cubicBezTo>
                  <a:pt x="88868" y="283369"/>
                  <a:pt x="64294" y="258794"/>
                  <a:pt x="64294" y="228600"/>
                </a:cubicBezTo>
                <a:cubicBezTo>
                  <a:pt x="64294" y="198406"/>
                  <a:pt x="88868" y="173831"/>
                  <a:pt x="119063" y="173831"/>
                </a:cubicBezTo>
                <a:cubicBezTo>
                  <a:pt x="149257" y="173831"/>
                  <a:pt x="173831" y="198406"/>
                  <a:pt x="173831" y="228600"/>
                </a:cubicBezTo>
                <a:cubicBezTo>
                  <a:pt x="173831" y="258794"/>
                  <a:pt x="149257" y="283369"/>
                  <a:pt x="119063" y="283369"/>
                </a:cubicBezTo>
                <a:close/>
                <a:moveTo>
                  <a:pt x="423863" y="283369"/>
                </a:moveTo>
                <a:cubicBezTo>
                  <a:pt x="393668" y="283369"/>
                  <a:pt x="369094" y="258794"/>
                  <a:pt x="369094" y="228600"/>
                </a:cubicBezTo>
                <a:cubicBezTo>
                  <a:pt x="369094" y="198406"/>
                  <a:pt x="393668" y="173831"/>
                  <a:pt x="423863" y="173831"/>
                </a:cubicBezTo>
                <a:cubicBezTo>
                  <a:pt x="454057" y="173831"/>
                  <a:pt x="478631" y="198406"/>
                  <a:pt x="478631" y="228600"/>
                </a:cubicBezTo>
                <a:cubicBezTo>
                  <a:pt x="478631" y="258794"/>
                  <a:pt x="454057" y="283369"/>
                  <a:pt x="423863" y="283369"/>
                </a:cubicBezTo>
                <a:close/>
              </a:path>
            </a:pathLst>
          </a:custGeom>
          <a:solidFill>
            <a:srgbClr val="002856"/>
          </a:solidFill>
          <a:ln w="9525" cap="flat">
            <a:noFill/>
            <a:prstDash val="solid"/>
            <a:miter/>
          </a:ln>
        </p:spPr>
        <p:txBody>
          <a:bodyPr rtlCol="0" anchor="ctr"/>
          <a:lstStyle/>
          <a:p>
            <a:endParaRPr lang="en-US"/>
          </a:p>
        </p:txBody>
      </p:sp>
      <p:sp>
        <p:nvSpPr>
          <p:cNvPr id="14" name="Freeform: Shape 159">
            <a:extLst>
              <a:ext uri="{FF2B5EF4-FFF2-40B4-BE49-F238E27FC236}">
                <a16:creationId xmlns:a16="http://schemas.microsoft.com/office/drawing/2014/main" id="{074080AC-61D7-BD44-99F8-F35E8E1C6792}"/>
              </a:ext>
            </a:extLst>
          </p:cNvPr>
          <p:cNvSpPr/>
          <p:nvPr/>
        </p:nvSpPr>
        <p:spPr>
          <a:xfrm>
            <a:off x="528638" y="3505035"/>
            <a:ext cx="542925" cy="542925"/>
          </a:xfrm>
          <a:custGeom>
            <a:avLst/>
            <a:gdLst>
              <a:gd name="connsiteX0" fmla="*/ 254318 w 542925"/>
              <a:gd name="connsiteY0" fmla="*/ 92869 h 542925"/>
              <a:gd name="connsiteX1" fmla="*/ 133636 w 542925"/>
              <a:gd name="connsiteY1" fmla="*/ 397669 h 542925"/>
              <a:gd name="connsiteX2" fmla="*/ 174593 w 542925"/>
              <a:gd name="connsiteY2" fmla="*/ 397669 h 542925"/>
              <a:gd name="connsiteX3" fmla="*/ 207550 w 542925"/>
              <a:gd name="connsiteY3" fmla="*/ 314325 h 542925"/>
              <a:gd name="connsiteX4" fmla="*/ 339947 w 542925"/>
              <a:gd name="connsiteY4" fmla="*/ 314325 h 542925"/>
              <a:gd name="connsiteX5" fmla="*/ 372904 w 542925"/>
              <a:gd name="connsiteY5" fmla="*/ 397669 h 542925"/>
              <a:gd name="connsiteX6" fmla="*/ 413861 w 542925"/>
              <a:gd name="connsiteY6" fmla="*/ 397669 h 542925"/>
              <a:gd name="connsiteX7" fmla="*/ 293370 w 542925"/>
              <a:gd name="connsiteY7" fmla="*/ 92869 h 542925"/>
              <a:gd name="connsiteX8" fmla="*/ 254318 w 542925"/>
              <a:gd name="connsiteY8" fmla="*/ 92869 h 542925"/>
              <a:gd name="connsiteX9" fmla="*/ 222790 w 542925"/>
              <a:gd name="connsiteY9" fmla="*/ 276225 h 542925"/>
              <a:gd name="connsiteX10" fmla="*/ 273844 w 542925"/>
              <a:gd name="connsiteY10" fmla="*/ 147161 h 542925"/>
              <a:gd name="connsiteX11" fmla="*/ 324898 w 542925"/>
              <a:gd name="connsiteY11" fmla="*/ 276225 h 542925"/>
              <a:gd name="connsiteX12" fmla="*/ 222790 w 542925"/>
              <a:gd name="connsiteY12" fmla="*/ 276225 h 542925"/>
              <a:gd name="connsiteX13" fmla="*/ 273844 w 542925"/>
              <a:gd name="connsiteY13" fmla="*/ 7144 h 542925"/>
              <a:gd name="connsiteX14" fmla="*/ 7144 w 542925"/>
              <a:gd name="connsiteY14" fmla="*/ 273844 h 542925"/>
              <a:gd name="connsiteX15" fmla="*/ 273844 w 542925"/>
              <a:gd name="connsiteY15" fmla="*/ 540544 h 542925"/>
              <a:gd name="connsiteX16" fmla="*/ 540544 w 542925"/>
              <a:gd name="connsiteY16" fmla="*/ 273844 h 542925"/>
              <a:gd name="connsiteX17" fmla="*/ 273844 w 542925"/>
              <a:gd name="connsiteY17" fmla="*/ 7144 h 542925"/>
              <a:gd name="connsiteX18" fmla="*/ 273844 w 542925"/>
              <a:gd name="connsiteY18" fmla="*/ 502444 h 542925"/>
              <a:gd name="connsiteX19" fmla="*/ 45244 w 542925"/>
              <a:gd name="connsiteY19" fmla="*/ 273844 h 542925"/>
              <a:gd name="connsiteX20" fmla="*/ 273844 w 542925"/>
              <a:gd name="connsiteY20" fmla="*/ 45244 h 542925"/>
              <a:gd name="connsiteX21" fmla="*/ 502444 w 542925"/>
              <a:gd name="connsiteY21" fmla="*/ 273844 h 542925"/>
              <a:gd name="connsiteX22" fmla="*/ 273844 w 542925"/>
              <a:gd name="connsiteY22" fmla="*/ 5024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54318" y="92869"/>
                </a:moveTo>
                <a:lnTo>
                  <a:pt x="133636" y="397669"/>
                </a:lnTo>
                <a:lnTo>
                  <a:pt x="174593" y="397669"/>
                </a:lnTo>
                <a:lnTo>
                  <a:pt x="207550" y="314325"/>
                </a:lnTo>
                <a:lnTo>
                  <a:pt x="339947" y="314325"/>
                </a:lnTo>
                <a:lnTo>
                  <a:pt x="372904" y="397669"/>
                </a:lnTo>
                <a:lnTo>
                  <a:pt x="413861" y="397669"/>
                </a:lnTo>
                <a:lnTo>
                  <a:pt x="293370" y="92869"/>
                </a:lnTo>
                <a:lnTo>
                  <a:pt x="254318" y="92869"/>
                </a:lnTo>
                <a:close/>
                <a:moveTo>
                  <a:pt x="222790" y="276225"/>
                </a:moveTo>
                <a:lnTo>
                  <a:pt x="273844" y="147161"/>
                </a:lnTo>
                <a:lnTo>
                  <a:pt x="324898" y="276225"/>
                </a:lnTo>
                <a:lnTo>
                  <a:pt x="222790" y="276225"/>
                </a:lnTo>
                <a:close/>
                <a:moveTo>
                  <a:pt x="273844" y="7144"/>
                </a:moveTo>
                <a:cubicBezTo>
                  <a:pt x="126778" y="7144"/>
                  <a:pt x="7144" y="126778"/>
                  <a:pt x="7144" y="273844"/>
                </a:cubicBezTo>
                <a:cubicBezTo>
                  <a:pt x="7144" y="420910"/>
                  <a:pt x="126778" y="540544"/>
                  <a:pt x="273844" y="540544"/>
                </a:cubicBezTo>
                <a:cubicBezTo>
                  <a:pt x="420910" y="540544"/>
                  <a:pt x="540544" y="420910"/>
                  <a:pt x="540544" y="273844"/>
                </a:cubicBezTo>
                <a:cubicBezTo>
                  <a:pt x="540544" y="126778"/>
                  <a:pt x="420910" y="7144"/>
                  <a:pt x="273844" y="7144"/>
                </a:cubicBezTo>
                <a:close/>
                <a:moveTo>
                  <a:pt x="273844" y="502444"/>
                </a:moveTo>
                <a:cubicBezTo>
                  <a:pt x="147828" y="502444"/>
                  <a:pt x="45244" y="399860"/>
                  <a:pt x="45244" y="273844"/>
                </a:cubicBezTo>
                <a:cubicBezTo>
                  <a:pt x="45244" y="147828"/>
                  <a:pt x="147828" y="45244"/>
                  <a:pt x="273844" y="45244"/>
                </a:cubicBezTo>
                <a:cubicBezTo>
                  <a:pt x="399860" y="45244"/>
                  <a:pt x="502444" y="147828"/>
                  <a:pt x="502444" y="273844"/>
                </a:cubicBezTo>
                <a:cubicBezTo>
                  <a:pt x="502444" y="399860"/>
                  <a:pt x="399860" y="502444"/>
                  <a:pt x="273844" y="502444"/>
                </a:cubicBezTo>
                <a:close/>
              </a:path>
            </a:pathLst>
          </a:custGeom>
          <a:solidFill>
            <a:srgbClr val="002856"/>
          </a:solidFill>
          <a:ln w="9525" cap="flat">
            <a:noFill/>
            <a:prstDash val="solid"/>
            <a:miter/>
          </a:ln>
        </p:spPr>
        <p:txBody>
          <a:bodyPr rtlCol="0" anchor="ctr"/>
          <a:lstStyle/>
          <a:p>
            <a:endParaRPr lang="en-US"/>
          </a:p>
        </p:txBody>
      </p:sp>
      <p:sp>
        <p:nvSpPr>
          <p:cNvPr id="15" name="Freeform: Shape 160">
            <a:extLst>
              <a:ext uri="{FF2B5EF4-FFF2-40B4-BE49-F238E27FC236}">
                <a16:creationId xmlns:a16="http://schemas.microsoft.com/office/drawing/2014/main" id="{D725A224-D46E-0942-9CEB-84173F80260E}"/>
              </a:ext>
            </a:extLst>
          </p:cNvPr>
          <p:cNvSpPr/>
          <p:nvPr/>
        </p:nvSpPr>
        <p:spPr>
          <a:xfrm>
            <a:off x="528637" y="2539273"/>
            <a:ext cx="542925" cy="542925"/>
          </a:xfrm>
          <a:custGeom>
            <a:avLst/>
            <a:gdLst>
              <a:gd name="connsiteX0" fmla="*/ 364712 w 542925"/>
              <a:gd name="connsiteY0" fmla="*/ 188500 h 542925"/>
              <a:gd name="connsiteX1" fmla="*/ 338994 w 542925"/>
              <a:gd name="connsiteY1" fmla="*/ 269081 h 542925"/>
              <a:gd name="connsiteX2" fmla="*/ 318706 w 542925"/>
              <a:gd name="connsiteY2" fmla="*/ 287941 h 542925"/>
              <a:gd name="connsiteX3" fmla="*/ 292989 w 542925"/>
              <a:gd name="connsiteY3" fmla="*/ 346996 h 542925"/>
              <a:gd name="connsiteX4" fmla="*/ 292989 w 542925"/>
              <a:gd name="connsiteY4" fmla="*/ 359569 h 542925"/>
              <a:gd name="connsiteX5" fmla="*/ 254889 w 542925"/>
              <a:gd name="connsiteY5" fmla="*/ 359569 h 542925"/>
              <a:gd name="connsiteX6" fmla="*/ 254889 w 542925"/>
              <a:gd name="connsiteY6" fmla="*/ 346996 h 542925"/>
              <a:gd name="connsiteX7" fmla="*/ 292798 w 542925"/>
              <a:gd name="connsiteY7" fmla="*/ 260033 h 542925"/>
              <a:gd name="connsiteX8" fmla="*/ 312611 w 542925"/>
              <a:gd name="connsiteY8" fmla="*/ 241649 h 542925"/>
              <a:gd name="connsiteX9" fmla="*/ 327184 w 542925"/>
              <a:gd name="connsiteY9" fmla="*/ 194691 h 542925"/>
              <a:gd name="connsiteX10" fmla="*/ 280321 w 542925"/>
              <a:gd name="connsiteY10" fmla="*/ 150400 h 542925"/>
              <a:gd name="connsiteX11" fmla="*/ 238030 w 542925"/>
              <a:gd name="connsiteY11" fmla="*/ 163735 h 542925"/>
              <a:gd name="connsiteX12" fmla="*/ 220027 w 542925"/>
              <a:gd name="connsiteY12" fmla="*/ 204026 h 542925"/>
              <a:gd name="connsiteX13" fmla="*/ 220027 w 542925"/>
              <a:gd name="connsiteY13" fmla="*/ 219932 h 542925"/>
              <a:gd name="connsiteX14" fmla="*/ 181927 w 542925"/>
              <a:gd name="connsiteY14" fmla="*/ 219932 h 542925"/>
              <a:gd name="connsiteX15" fmla="*/ 181927 w 542925"/>
              <a:gd name="connsiteY15" fmla="*/ 204026 h 542925"/>
              <a:gd name="connsiteX16" fmla="*/ 212693 w 542925"/>
              <a:gd name="connsiteY16" fmla="*/ 135350 h 542925"/>
              <a:gd name="connsiteX17" fmla="*/ 284702 w 542925"/>
              <a:gd name="connsiteY17" fmla="*/ 112586 h 542925"/>
              <a:gd name="connsiteX18" fmla="*/ 364712 w 542925"/>
              <a:gd name="connsiteY18" fmla="*/ 188500 h 542925"/>
              <a:gd name="connsiteX19" fmla="*/ 273844 w 542925"/>
              <a:gd name="connsiteY19" fmla="*/ 388144 h 542925"/>
              <a:gd name="connsiteX20" fmla="*/ 247650 w 542925"/>
              <a:gd name="connsiteY20" fmla="*/ 414338 h 542925"/>
              <a:gd name="connsiteX21" fmla="*/ 273844 w 542925"/>
              <a:gd name="connsiteY21" fmla="*/ 440531 h 542925"/>
              <a:gd name="connsiteX22" fmla="*/ 300038 w 542925"/>
              <a:gd name="connsiteY22" fmla="*/ 414338 h 542925"/>
              <a:gd name="connsiteX23" fmla="*/ 273844 w 542925"/>
              <a:gd name="connsiteY23" fmla="*/ 388144 h 542925"/>
              <a:gd name="connsiteX24" fmla="*/ 540544 w 542925"/>
              <a:gd name="connsiteY24" fmla="*/ 273844 h 542925"/>
              <a:gd name="connsiteX25" fmla="*/ 273844 w 542925"/>
              <a:gd name="connsiteY25" fmla="*/ 540544 h 542925"/>
              <a:gd name="connsiteX26" fmla="*/ 7144 w 542925"/>
              <a:gd name="connsiteY26" fmla="*/ 273844 h 542925"/>
              <a:gd name="connsiteX27" fmla="*/ 273844 w 542925"/>
              <a:gd name="connsiteY27" fmla="*/ 7144 h 542925"/>
              <a:gd name="connsiteX28" fmla="*/ 540544 w 542925"/>
              <a:gd name="connsiteY28" fmla="*/ 273844 h 542925"/>
              <a:gd name="connsiteX29" fmla="*/ 502444 w 542925"/>
              <a:gd name="connsiteY29" fmla="*/ 273844 h 542925"/>
              <a:gd name="connsiteX30" fmla="*/ 273844 w 542925"/>
              <a:gd name="connsiteY30" fmla="*/ 45244 h 542925"/>
              <a:gd name="connsiteX31" fmla="*/ 45244 w 542925"/>
              <a:gd name="connsiteY31" fmla="*/ 273844 h 542925"/>
              <a:gd name="connsiteX32" fmla="*/ 273844 w 542925"/>
              <a:gd name="connsiteY32" fmla="*/ 502444 h 542925"/>
              <a:gd name="connsiteX33" fmla="*/ 502444 w 542925"/>
              <a:gd name="connsiteY33"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2925" h="542925">
                <a:moveTo>
                  <a:pt x="364712" y="188500"/>
                </a:moveTo>
                <a:cubicBezTo>
                  <a:pt x="369665" y="218504"/>
                  <a:pt x="360236" y="247841"/>
                  <a:pt x="338994" y="269081"/>
                </a:cubicBezTo>
                <a:lnTo>
                  <a:pt x="318706" y="287941"/>
                </a:lnTo>
                <a:cubicBezTo>
                  <a:pt x="302323" y="303181"/>
                  <a:pt x="292989" y="324612"/>
                  <a:pt x="292989" y="346996"/>
                </a:cubicBezTo>
                <a:lnTo>
                  <a:pt x="292989" y="359569"/>
                </a:lnTo>
                <a:lnTo>
                  <a:pt x="254889" y="359569"/>
                </a:lnTo>
                <a:lnTo>
                  <a:pt x="254889" y="346996"/>
                </a:lnTo>
                <a:cubicBezTo>
                  <a:pt x="254889" y="314135"/>
                  <a:pt x="268700" y="282416"/>
                  <a:pt x="292798" y="260033"/>
                </a:cubicBezTo>
                <a:lnTo>
                  <a:pt x="312611" y="241649"/>
                </a:lnTo>
                <a:cubicBezTo>
                  <a:pt x="324612" y="229648"/>
                  <a:pt x="330041" y="212408"/>
                  <a:pt x="327184" y="194691"/>
                </a:cubicBezTo>
                <a:cubicBezTo>
                  <a:pt x="323374" y="171641"/>
                  <a:pt x="303752" y="152972"/>
                  <a:pt x="280321" y="150400"/>
                </a:cubicBezTo>
                <a:cubicBezTo>
                  <a:pt x="264700" y="148590"/>
                  <a:pt x="249650" y="153353"/>
                  <a:pt x="238030" y="163735"/>
                </a:cubicBezTo>
                <a:cubicBezTo>
                  <a:pt x="226600" y="174022"/>
                  <a:pt x="220027" y="188690"/>
                  <a:pt x="220027" y="204026"/>
                </a:cubicBezTo>
                <a:lnTo>
                  <a:pt x="220027" y="219932"/>
                </a:lnTo>
                <a:lnTo>
                  <a:pt x="181927" y="219932"/>
                </a:lnTo>
                <a:lnTo>
                  <a:pt x="181927" y="204026"/>
                </a:lnTo>
                <a:cubicBezTo>
                  <a:pt x="181927" y="177832"/>
                  <a:pt x="193167" y="152781"/>
                  <a:pt x="212693" y="135350"/>
                </a:cubicBezTo>
                <a:cubicBezTo>
                  <a:pt x="232220" y="117920"/>
                  <a:pt x="258508" y="109633"/>
                  <a:pt x="284702" y="112586"/>
                </a:cubicBezTo>
                <a:cubicBezTo>
                  <a:pt x="325088" y="117062"/>
                  <a:pt x="358140" y="148400"/>
                  <a:pt x="364712" y="188500"/>
                </a:cubicBezTo>
                <a:close/>
                <a:moveTo>
                  <a:pt x="273844" y="388144"/>
                </a:moveTo>
                <a:cubicBezTo>
                  <a:pt x="259366" y="388144"/>
                  <a:pt x="247650" y="399860"/>
                  <a:pt x="247650" y="414338"/>
                </a:cubicBezTo>
                <a:cubicBezTo>
                  <a:pt x="247650" y="428816"/>
                  <a:pt x="259366" y="440531"/>
                  <a:pt x="273844" y="440531"/>
                </a:cubicBezTo>
                <a:cubicBezTo>
                  <a:pt x="288321" y="440531"/>
                  <a:pt x="300038" y="428816"/>
                  <a:pt x="300038" y="414338"/>
                </a:cubicBezTo>
                <a:cubicBezTo>
                  <a:pt x="300038" y="399860"/>
                  <a:pt x="288321" y="388144"/>
                  <a:pt x="273844" y="388144"/>
                </a:cubicBez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00" y="7144"/>
                  <a:pt x="540544" y="126587"/>
                  <a:pt x="540544" y="273844"/>
                </a:cubicBezTo>
                <a:close/>
                <a:moveTo>
                  <a:pt x="502444" y="273844"/>
                </a:moveTo>
                <a:cubicBezTo>
                  <a:pt x="502444" y="147828"/>
                  <a:pt x="399859" y="45244"/>
                  <a:pt x="273844" y="45244"/>
                </a:cubicBezTo>
                <a:cubicBezTo>
                  <a:pt x="147828" y="45244"/>
                  <a:pt x="45244" y="147828"/>
                  <a:pt x="45244" y="273844"/>
                </a:cubicBezTo>
                <a:cubicBezTo>
                  <a:pt x="45244" y="399860"/>
                  <a:pt x="147828" y="502444"/>
                  <a:pt x="273844" y="502444"/>
                </a:cubicBezTo>
                <a:cubicBezTo>
                  <a:pt x="399859" y="502444"/>
                  <a:pt x="502444" y="399860"/>
                  <a:pt x="502444" y="273844"/>
                </a:cubicBezTo>
                <a:close/>
              </a:path>
            </a:pathLst>
          </a:custGeom>
          <a:solidFill>
            <a:srgbClr val="002856"/>
          </a:solidFill>
          <a:ln w="9525" cap="flat">
            <a:noFill/>
            <a:prstDash val="solid"/>
            <a:miter/>
          </a:ln>
        </p:spPr>
        <p:txBody>
          <a:bodyPr rtlCol="0" anchor="ctr"/>
          <a:lstStyle/>
          <a:p>
            <a:endParaRPr lang="en-US"/>
          </a:p>
        </p:txBody>
      </p:sp>
      <p:sp>
        <p:nvSpPr>
          <p:cNvPr id="16" name="Freeform: Shape 237">
            <a:extLst>
              <a:ext uri="{FF2B5EF4-FFF2-40B4-BE49-F238E27FC236}">
                <a16:creationId xmlns:a16="http://schemas.microsoft.com/office/drawing/2014/main" id="{6960B6AC-6660-5E42-8801-B0047721B6A2}"/>
              </a:ext>
            </a:extLst>
          </p:cNvPr>
          <p:cNvSpPr/>
          <p:nvPr/>
        </p:nvSpPr>
        <p:spPr>
          <a:xfrm>
            <a:off x="547688" y="4790860"/>
            <a:ext cx="504825" cy="428625"/>
          </a:xfrm>
          <a:custGeom>
            <a:avLst/>
            <a:gdLst>
              <a:gd name="connsiteX0" fmla="*/ 235744 w 504825"/>
              <a:gd name="connsiteY0" fmla="*/ 130969 h 428625"/>
              <a:gd name="connsiteX1" fmla="*/ 83344 w 504825"/>
              <a:gd name="connsiteY1" fmla="*/ 130969 h 428625"/>
              <a:gd name="connsiteX2" fmla="*/ 83344 w 504825"/>
              <a:gd name="connsiteY2" fmla="*/ 92869 h 428625"/>
              <a:gd name="connsiteX3" fmla="*/ 235744 w 504825"/>
              <a:gd name="connsiteY3" fmla="*/ 92869 h 428625"/>
              <a:gd name="connsiteX4" fmla="*/ 235744 w 504825"/>
              <a:gd name="connsiteY4" fmla="*/ 130969 h 428625"/>
              <a:gd name="connsiteX5" fmla="*/ 83344 w 504825"/>
              <a:gd name="connsiteY5" fmla="*/ 197644 h 428625"/>
              <a:gd name="connsiteX6" fmla="*/ 273844 w 504825"/>
              <a:gd name="connsiteY6" fmla="*/ 197644 h 428625"/>
              <a:gd name="connsiteX7" fmla="*/ 273844 w 504825"/>
              <a:gd name="connsiteY7" fmla="*/ 159544 h 428625"/>
              <a:gd name="connsiteX8" fmla="*/ 83344 w 504825"/>
              <a:gd name="connsiteY8" fmla="*/ 159544 h 428625"/>
              <a:gd name="connsiteX9" fmla="*/ 83344 w 504825"/>
              <a:gd name="connsiteY9" fmla="*/ 197644 h 428625"/>
              <a:gd name="connsiteX10" fmla="*/ 7144 w 504825"/>
              <a:gd name="connsiteY10" fmla="*/ 7144 h 428625"/>
              <a:gd name="connsiteX11" fmla="*/ 350044 w 504825"/>
              <a:gd name="connsiteY11" fmla="*/ 7144 h 428625"/>
              <a:gd name="connsiteX12" fmla="*/ 350044 w 504825"/>
              <a:gd name="connsiteY12" fmla="*/ 426244 h 428625"/>
              <a:gd name="connsiteX13" fmla="*/ 7144 w 504825"/>
              <a:gd name="connsiteY13" fmla="*/ 426244 h 428625"/>
              <a:gd name="connsiteX14" fmla="*/ 7144 w 504825"/>
              <a:gd name="connsiteY14" fmla="*/ 7144 h 428625"/>
              <a:gd name="connsiteX15" fmla="*/ 45244 w 504825"/>
              <a:gd name="connsiteY15" fmla="*/ 388144 h 428625"/>
              <a:gd name="connsiteX16" fmla="*/ 311944 w 504825"/>
              <a:gd name="connsiteY16" fmla="*/ 388144 h 428625"/>
              <a:gd name="connsiteX17" fmla="*/ 311944 w 504825"/>
              <a:gd name="connsiteY17" fmla="*/ 45244 h 428625"/>
              <a:gd name="connsiteX18" fmla="*/ 45244 w 504825"/>
              <a:gd name="connsiteY18" fmla="*/ 45244 h 428625"/>
              <a:gd name="connsiteX19" fmla="*/ 45244 w 504825"/>
              <a:gd name="connsiteY19" fmla="*/ 388144 h 428625"/>
              <a:gd name="connsiteX20" fmla="*/ 502444 w 504825"/>
              <a:gd name="connsiteY20" fmla="*/ 7144 h 428625"/>
              <a:gd name="connsiteX21" fmla="*/ 502444 w 504825"/>
              <a:gd name="connsiteY21" fmla="*/ 311944 h 428625"/>
              <a:gd name="connsiteX22" fmla="*/ 445294 w 504825"/>
              <a:gd name="connsiteY22" fmla="*/ 426244 h 428625"/>
              <a:gd name="connsiteX23" fmla="*/ 388144 w 504825"/>
              <a:gd name="connsiteY23" fmla="*/ 311944 h 428625"/>
              <a:gd name="connsiteX24" fmla="*/ 388144 w 504825"/>
              <a:gd name="connsiteY24" fmla="*/ 7144 h 428625"/>
              <a:gd name="connsiteX25" fmla="*/ 502444 w 504825"/>
              <a:gd name="connsiteY25" fmla="*/ 7144 h 428625"/>
              <a:gd name="connsiteX26" fmla="*/ 426244 w 504825"/>
              <a:gd name="connsiteY26" fmla="*/ 45244 h 428625"/>
              <a:gd name="connsiteX27" fmla="*/ 426244 w 504825"/>
              <a:gd name="connsiteY27" fmla="*/ 83344 h 428625"/>
              <a:gd name="connsiteX28" fmla="*/ 464344 w 504825"/>
              <a:gd name="connsiteY28" fmla="*/ 83344 h 428625"/>
              <a:gd name="connsiteX29" fmla="*/ 464344 w 504825"/>
              <a:gd name="connsiteY29" fmla="*/ 45244 h 428625"/>
              <a:gd name="connsiteX30" fmla="*/ 426244 w 504825"/>
              <a:gd name="connsiteY30" fmla="*/ 45244 h 428625"/>
              <a:gd name="connsiteX31" fmla="*/ 464344 w 504825"/>
              <a:gd name="connsiteY31" fmla="*/ 311944 h 428625"/>
              <a:gd name="connsiteX32" fmla="*/ 464344 w 504825"/>
              <a:gd name="connsiteY32" fmla="*/ 121444 h 428625"/>
              <a:gd name="connsiteX33" fmla="*/ 426244 w 504825"/>
              <a:gd name="connsiteY33" fmla="*/ 121444 h 428625"/>
              <a:gd name="connsiteX34" fmla="*/ 426244 w 504825"/>
              <a:gd name="connsiteY34" fmla="*/ 311944 h 428625"/>
              <a:gd name="connsiteX35" fmla="*/ 464344 w 504825"/>
              <a:gd name="connsiteY35" fmla="*/ 3119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4825" h="428625">
                <a:moveTo>
                  <a:pt x="235744" y="130969"/>
                </a:moveTo>
                <a:lnTo>
                  <a:pt x="83344" y="130969"/>
                </a:lnTo>
                <a:lnTo>
                  <a:pt x="83344" y="92869"/>
                </a:lnTo>
                <a:lnTo>
                  <a:pt x="235744" y="92869"/>
                </a:lnTo>
                <a:lnTo>
                  <a:pt x="235744" y="130969"/>
                </a:lnTo>
                <a:close/>
                <a:moveTo>
                  <a:pt x="83344" y="197644"/>
                </a:moveTo>
                <a:lnTo>
                  <a:pt x="273844" y="197644"/>
                </a:lnTo>
                <a:lnTo>
                  <a:pt x="273844" y="159544"/>
                </a:lnTo>
                <a:lnTo>
                  <a:pt x="83344" y="159544"/>
                </a:lnTo>
                <a:lnTo>
                  <a:pt x="83344" y="197644"/>
                </a:lnTo>
                <a:close/>
                <a:moveTo>
                  <a:pt x="7144" y="7144"/>
                </a:moveTo>
                <a:lnTo>
                  <a:pt x="350044" y="7144"/>
                </a:lnTo>
                <a:lnTo>
                  <a:pt x="350044" y="426244"/>
                </a:lnTo>
                <a:lnTo>
                  <a:pt x="7144" y="426244"/>
                </a:lnTo>
                <a:lnTo>
                  <a:pt x="7144" y="7144"/>
                </a:lnTo>
                <a:close/>
                <a:moveTo>
                  <a:pt x="45244" y="388144"/>
                </a:moveTo>
                <a:lnTo>
                  <a:pt x="311944" y="388144"/>
                </a:lnTo>
                <a:lnTo>
                  <a:pt x="311944" y="45244"/>
                </a:lnTo>
                <a:lnTo>
                  <a:pt x="45244" y="45244"/>
                </a:lnTo>
                <a:lnTo>
                  <a:pt x="45244" y="388144"/>
                </a:lnTo>
                <a:close/>
                <a:moveTo>
                  <a:pt x="502444" y="7144"/>
                </a:moveTo>
                <a:lnTo>
                  <a:pt x="502444" y="311944"/>
                </a:lnTo>
                <a:lnTo>
                  <a:pt x="445294" y="426244"/>
                </a:lnTo>
                <a:lnTo>
                  <a:pt x="388144" y="311944"/>
                </a:lnTo>
                <a:lnTo>
                  <a:pt x="388144" y="7144"/>
                </a:lnTo>
                <a:lnTo>
                  <a:pt x="502444" y="7144"/>
                </a:lnTo>
                <a:close/>
                <a:moveTo>
                  <a:pt x="426244" y="45244"/>
                </a:moveTo>
                <a:lnTo>
                  <a:pt x="426244" y="83344"/>
                </a:lnTo>
                <a:lnTo>
                  <a:pt x="464344" y="83344"/>
                </a:lnTo>
                <a:lnTo>
                  <a:pt x="464344" y="45244"/>
                </a:lnTo>
                <a:lnTo>
                  <a:pt x="426244" y="45244"/>
                </a:lnTo>
                <a:close/>
                <a:moveTo>
                  <a:pt x="464344" y="311944"/>
                </a:moveTo>
                <a:lnTo>
                  <a:pt x="464344" y="121444"/>
                </a:lnTo>
                <a:lnTo>
                  <a:pt x="426244" y="121444"/>
                </a:lnTo>
                <a:lnTo>
                  <a:pt x="426244" y="311944"/>
                </a:lnTo>
                <a:lnTo>
                  <a:pt x="464344" y="311944"/>
                </a:lnTo>
                <a:close/>
              </a:path>
            </a:pathLst>
          </a:custGeom>
          <a:solidFill>
            <a:srgbClr val="00285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75645547"/>
      </p:ext>
    </p:extLst>
  </p:cSld>
  <p:clrMapOvr>
    <a:masterClrMapping/>
  </p:clrMapOvr>
</p:sld>
</file>

<file path=ppt/theme/theme1.xml><?xml version="1.0" encoding="utf-8"?>
<a:theme xmlns:a="http://schemas.openxmlformats.org/drawingml/2006/main" name="White bkgrnd master">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4F4F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rtlCol="0">
        <a:spAutoFit/>
      </a:bodyPr>
      <a:lstStyle>
        <a:defPPr>
          <a:defRPr dirty="0" err="1"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7" id="{70FF06A5-CC25-EA42-8A2C-1745B6520833}" vid="{C24CECE6-3CED-9D4B-A8B4-9EEF26549D56}"/>
    </a:ext>
  </a:extLst>
</a:theme>
</file>

<file path=ppt/theme/theme2.xml><?xml version="1.0" encoding="utf-8"?>
<a:theme xmlns:a="http://schemas.openxmlformats.org/drawingml/2006/main" name="Blue bkgrnd master">
  <a:themeElements>
    <a:clrScheme name="2018 Brand Colors-012">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7" id="{70FF06A5-CC25-EA42-8A2C-1745B6520833}" vid="{DDA51265-2388-C34B-A9BD-A05D4B1564FB}"/>
    </a:ext>
  </a:extLst>
</a:theme>
</file>

<file path=ppt/theme/theme3.xml><?xml version="1.0" encoding="utf-8"?>
<a:theme xmlns:a="http://schemas.openxmlformats.org/drawingml/2006/main" name="White bk accent color options">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7" id="{70FF06A5-CC25-EA42-8A2C-1745B6520833}" vid="{E761DEC4-4F20-1C4C-A2DD-0F4E73817801}"/>
    </a:ext>
  </a:extLst>
</a:theme>
</file>

<file path=ppt/theme/theme4.xml><?xml version="1.0" encoding="utf-8"?>
<a:theme xmlns:a="http://schemas.openxmlformats.org/drawingml/2006/main" name="Blue bk accent color options">
  <a:themeElements>
    <a:clrScheme name="2018 Brand Colors-012">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7" id="{70FF06A5-CC25-EA42-8A2C-1745B6520833}" vid="{B406DBB9-B71C-FA45-8716-7B12B620F4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t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bkgrnd master</Template>
  <TotalTime>915</TotalTime>
  <Words>3241</Words>
  <Application>Microsoft Macintosh PowerPoint</Application>
  <PresentationFormat>Widescreen</PresentationFormat>
  <Paragraphs>584</Paragraphs>
  <Slides>33</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Arial Black</vt:lpstr>
      <vt:lpstr>Calibri</vt:lpstr>
      <vt:lpstr>Wingdings</vt:lpstr>
      <vt:lpstr>White bkgrnd master</vt:lpstr>
      <vt:lpstr>Blue bkgrnd master</vt:lpstr>
      <vt:lpstr>White bk accent color options</vt:lpstr>
      <vt:lpstr>Blue bk accent color options</vt:lpstr>
      <vt:lpstr>Exercises for Personal and Team Development</vt:lpstr>
      <vt:lpstr>Roadmap of the Presentation</vt:lpstr>
      <vt:lpstr>Twelve Competencies for High Performance in IT</vt:lpstr>
      <vt:lpstr>Table of Contents Exercises for Effective Communication</vt:lpstr>
      <vt:lpstr>Why Improve Communication?</vt:lpstr>
      <vt:lpstr>Crucial Competency Gap in Communication Current Internal Scarcity of Key IT Competencies Percentage of IT Employees Who Are at Least at the Proficient Level a</vt:lpstr>
      <vt:lpstr>Roadmap of the Presentation</vt:lpstr>
      <vt:lpstr>Exercises for Effective Communication</vt:lpstr>
      <vt:lpstr>Exercise 1: Become an Active Listener</vt:lpstr>
      <vt:lpstr>Exercise 1: Become an Active Listener</vt:lpstr>
      <vt:lpstr>Exercise 1: Become an Active Listener What Communication Type Are You?</vt:lpstr>
      <vt:lpstr>PowerPoint Presentation</vt:lpstr>
      <vt:lpstr>PowerPoint Presentation</vt:lpstr>
      <vt:lpstr>PowerPoint Presentation</vt:lpstr>
      <vt:lpstr>Roadmap of the Presentation</vt:lpstr>
      <vt:lpstr>Exercises for Effective Communication</vt:lpstr>
      <vt:lpstr>Exercise 2: Understand Different Communication Styles </vt:lpstr>
      <vt:lpstr>Exercise 2: Understand Different Communication Styles</vt:lpstr>
      <vt:lpstr>PowerPoint Presentation</vt:lpstr>
      <vt:lpstr>PowerPoint Presentation</vt:lpstr>
      <vt:lpstr>PowerPoint Presentation</vt:lpstr>
      <vt:lpstr>Roadmap of the Presentation</vt:lpstr>
      <vt:lpstr>Exercises for Effective Communication</vt:lpstr>
      <vt:lpstr>Exercise 3: Effectively Communicate Change</vt:lpstr>
      <vt:lpstr>PowerPoint Presentation</vt:lpstr>
      <vt:lpstr>PowerPoint Presentation</vt:lpstr>
      <vt:lpstr>PowerPoint Presentation</vt:lpstr>
      <vt:lpstr>PowerPoint Presentation</vt:lpstr>
      <vt:lpstr>Key Takeaways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 for Personal and Team Development</dc:title>
  <dc:creator>Walia,Aashna</dc:creator>
  <cp:lastModifiedBy>Walia,Aashna</cp:lastModifiedBy>
  <cp:revision>450</cp:revision>
  <cp:lastPrinted>2019-04-15T20:14:53Z</cp:lastPrinted>
  <dcterms:created xsi:type="dcterms:W3CDTF">2019-03-28T14:19:26Z</dcterms:created>
  <dcterms:modified xsi:type="dcterms:W3CDTF">2019-04-18T07:40:45Z</dcterms:modified>
</cp:coreProperties>
</file>